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73"/>
  </p:notesMasterIdLst>
  <p:handoutMasterIdLst>
    <p:handoutMasterId r:id="rId74"/>
  </p:handoutMasterIdLst>
  <p:sldIdLst>
    <p:sldId id="256" r:id="rId2"/>
    <p:sldId id="258" r:id="rId3"/>
    <p:sldId id="402" r:id="rId4"/>
    <p:sldId id="403" r:id="rId5"/>
    <p:sldId id="423" r:id="rId6"/>
    <p:sldId id="424" r:id="rId7"/>
    <p:sldId id="425" r:id="rId8"/>
    <p:sldId id="394" r:id="rId9"/>
    <p:sldId id="400" r:id="rId10"/>
    <p:sldId id="401" r:id="rId11"/>
    <p:sldId id="372" r:id="rId12"/>
    <p:sldId id="373" r:id="rId13"/>
    <p:sldId id="374" r:id="rId14"/>
    <p:sldId id="348" r:id="rId15"/>
    <p:sldId id="282" r:id="rId16"/>
    <p:sldId id="351" r:id="rId17"/>
    <p:sldId id="352" r:id="rId18"/>
    <p:sldId id="353" r:id="rId19"/>
    <p:sldId id="354" r:id="rId20"/>
    <p:sldId id="349" r:id="rId21"/>
    <p:sldId id="350" r:id="rId22"/>
    <p:sldId id="357" r:id="rId23"/>
    <p:sldId id="361" r:id="rId24"/>
    <p:sldId id="449" r:id="rId25"/>
    <p:sldId id="450" r:id="rId26"/>
    <p:sldId id="369" r:id="rId27"/>
    <p:sldId id="370" r:id="rId28"/>
    <p:sldId id="376" r:id="rId29"/>
    <p:sldId id="377" r:id="rId30"/>
    <p:sldId id="378" r:id="rId31"/>
    <p:sldId id="379" r:id="rId32"/>
    <p:sldId id="381" r:id="rId33"/>
    <p:sldId id="380" r:id="rId34"/>
    <p:sldId id="415" r:id="rId35"/>
    <p:sldId id="411" r:id="rId36"/>
    <p:sldId id="412" r:id="rId37"/>
    <p:sldId id="414" r:id="rId38"/>
    <p:sldId id="446" r:id="rId39"/>
    <p:sldId id="345" r:id="rId40"/>
    <p:sldId id="341" r:id="rId41"/>
    <p:sldId id="342" r:id="rId42"/>
    <p:sldId id="343" r:id="rId43"/>
    <p:sldId id="344" r:id="rId44"/>
    <p:sldId id="346" r:id="rId45"/>
    <p:sldId id="340" r:id="rId46"/>
    <p:sldId id="327" r:id="rId47"/>
    <p:sldId id="421" r:id="rId48"/>
    <p:sldId id="422" r:id="rId49"/>
    <p:sldId id="435" r:id="rId50"/>
    <p:sldId id="436" r:id="rId51"/>
    <p:sldId id="443" r:id="rId52"/>
    <p:sldId id="444" r:id="rId53"/>
    <p:sldId id="437" r:id="rId54"/>
    <p:sldId id="438" r:id="rId55"/>
    <p:sldId id="439" r:id="rId56"/>
    <p:sldId id="442" r:id="rId57"/>
    <p:sldId id="416" r:id="rId58"/>
    <p:sldId id="417" r:id="rId59"/>
    <p:sldId id="418" r:id="rId60"/>
    <p:sldId id="419" r:id="rId61"/>
    <p:sldId id="420" r:id="rId62"/>
    <p:sldId id="447" r:id="rId63"/>
    <p:sldId id="448" r:id="rId64"/>
    <p:sldId id="426" r:id="rId65"/>
    <p:sldId id="427" r:id="rId66"/>
    <p:sldId id="429" r:id="rId67"/>
    <p:sldId id="430" r:id="rId68"/>
    <p:sldId id="431" r:id="rId69"/>
    <p:sldId id="432" r:id="rId70"/>
    <p:sldId id="433" r:id="rId71"/>
    <p:sldId id="434" r:id="rId72"/>
  </p:sldIdLst>
  <p:sldSz cx="9906000" cy="6858000" type="A4"/>
  <p:notesSz cx="7315200" cy="9601200"/>
  <p:defaultTextStyle>
    <a:defPPr>
      <a:defRPr lang="en-US"/>
    </a:defPPr>
    <a:lvl1pPr algn="l" rtl="0" eaLnBrk="0" fontAlgn="base" hangingPunct="0">
      <a:lnSpc>
        <a:spcPct val="90000"/>
      </a:lnSpc>
      <a:spcBef>
        <a:spcPct val="30000"/>
      </a:spcBef>
      <a:spcAft>
        <a:spcPct val="0"/>
      </a:spcAft>
      <a:buClr>
        <a:schemeClr val="hlink"/>
      </a:buClr>
      <a:buSzPct val="70000"/>
      <a:buFont typeface="Wingdings" pitchFamily="2" charset="2"/>
      <a:buChar char="u"/>
      <a:defRPr sz="2400" b="1" kern="1200">
        <a:solidFill>
          <a:srgbClr val="0000FF"/>
        </a:solidFill>
        <a:latin typeface="Arial" charset="0"/>
        <a:ea typeface="+mn-ea"/>
        <a:cs typeface="+mn-cs"/>
      </a:defRPr>
    </a:lvl1pPr>
    <a:lvl2pPr marL="457200" algn="l" rtl="0" eaLnBrk="0" fontAlgn="base" hangingPunct="0">
      <a:lnSpc>
        <a:spcPct val="90000"/>
      </a:lnSpc>
      <a:spcBef>
        <a:spcPct val="30000"/>
      </a:spcBef>
      <a:spcAft>
        <a:spcPct val="0"/>
      </a:spcAft>
      <a:buClr>
        <a:schemeClr val="hlink"/>
      </a:buClr>
      <a:buSzPct val="70000"/>
      <a:buFont typeface="Wingdings" pitchFamily="2" charset="2"/>
      <a:buChar char="u"/>
      <a:defRPr sz="2400" b="1" kern="1200">
        <a:solidFill>
          <a:srgbClr val="0000FF"/>
        </a:solidFill>
        <a:latin typeface="Arial" charset="0"/>
        <a:ea typeface="+mn-ea"/>
        <a:cs typeface="+mn-cs"/>
      </a:defRPr>
    </a:lvl2pPr>
    <a:lvl3pPr marL="914400" algn="l" rtl="0" eaLnBrk="0" fontAlgn="base" hangingPunct="0">
      <a:lnSpc>
        <a:spcPct val="90000"/>
      </a:lnSpc>
      <a:spcBef>
        <a:spcPct val="30000"/>
      </a:spcBef>
      <a:spcAft>
        <a:spcPct val="0"/>
      </a:spcAft>
      <a:buClr>
        <a:schemeClr val="hlink"/>
      </a:buClr>
      <a:buSzPct val="70000"/>
      <a:buFont typeface="Wingdings" pitchFamily="2" charset="2"/>
      <a:buChar char="u"/>
      <a:defRPr sz="2400" b="1" kern="1200">
        <a:solidFill>
          <a:srgbClr val="0000FF"/>
        </a:solidFill>
        <a:latin typeface="Arial" charset="0"/>
        <a:ea typeface="+mn-ea"/>
        <a:cs typeface="+mn-cs"/>
      </a:defRPr>
    </a:lvl3pPr>
    <a:lvl4pPr marL="1371600" algn="l" rtl="0" eaLnBrk="0" fontAlgn="base" hangingPunct="0">
      <a:lnSpc>
        <a:spcPct val="90000"/>
      </a:lnSpc>
      <a:spcBef>
        <a:spcPct val="30000"/>
      </a:spcBef>
      <a:spcAft>
        <a:spcPct val="0"/>
      </a:spcAft>
      <a:buClr>
        <a:schemeClr val="hlink"/>
      </a:buClr>
      <a:buSzPct val="70000"/>
      <a:buFont typeface="Wingdings" pitchFamily="2" charset="2"/>
      <a:buChar char="u"/>
      <a:defRPr sz="2400" b="1" kern="1200">
        <a:solidFill>
          <a:srgbClr val="0000FF"/>
        </a:solidFill>
        <a:latin typeface="Arial" charset="0"/>
        <a:ea typeface="+mn-ea"/>
        <a:cs typeface="+mn-cs"/>
      </a:defRPr>
    </a:lvl4pPr>
    <a:lvl5pPr marL="1828800" algn="l" rtl="0" eaLnBrk="0" fontAlgn="base" hangingPunct="0">
      <a:lnSpc>
        <a:spcPct val="90000"/>
      </a:lnSpc>
      <a:spcBef>
        <a:spcPct val="30000"/>
      </a:spcBef>
      <a:spcAft>
        <a:spcPct val="0"/>
      </a:spcAft>
      <a:buClr>
        <a:schemeClr val="hlink"/>
      </a:buClr>
      <a:buSzPct val="70000"/>
      <a:buFont typeface="Wingdings" pitchFamily="2" charset="2"/>
      <a:buChar char="u"/>
      <a:defRPr sz="2400" b="1" kern="1200">
        <a:solidFill>
          <a:srgbClr val="0000FF"/>
        </a:solidFill>
        <a:latin typeface="Arial" charset="0"/>
        <a:ea typeface="+mn-ea"/>
        <a:cs typeface="+mn-cs"/>
      </a:defRPr>
    </a:lvl5pPr>
    <a:lvl6pPr marL="2286000" algn="l" defTabSz="914400" rtl="0" eaLnBrk="1" latinLnBrk="0" hangingPunct="1">
      <a:defRPr sz="2400" b="1" kern="1200">
        <a:solidFill>
          <a:srgbClr val="0000FF"/>
        </a:solidFill>
        <a:latin typeface="Arial" charset="0"/>
        <a:ea typeface="+mn-ea"/>
        <a:cs typeface="+mn-cs"/>
      </a:defRPr>
    </a:lvl6pPr>
    <a:lvl7pPr marL="2743200" algn="l" defTabSz="914400" rtl="0" eaLnBrk="1" latinLnBrk="0" hangingPunct="1">
      <a:defRPr sz="2400" b="1" kern="1200">
        <a:solidFill>
          <a:srgbClr val="0000FF"/>
        </a:solidFill>
        <a:latin typeface="Arial" charset="0"/>
        <a:ea typeface="+mn-ea"/>
        <a:cs typeface="+mn-cs"/>
      </a:defRPr>
    </a:lvl7pPr>
    <a:lvl8pPr marL="3200400" algn="l" defTabSz="914400" rtl="0" eaLnBrk="1" latinLnBrk="0" hangingPunct="1">
      <a:defRPr sz="2400" b="1" kern="1200">
        <a:solidFill>
          <a:srgbClr val="0000FF"/>
        </a:solidFill>
        <a:latin typeface="Arial" charset="0"/>
        <a:ea typeface="+mn-ea"/>
        <a:cs typeface="+mn-cs"/>
      </a:defRPr>
    </a:lvl8pPr>
    <a:lvl9pPr marL="3657600" algn="l" defTabSz="914400" rtl="0" eaLnBrk="1" latinLnBrk="0" hangingPunct="1">
      <a:defRPr sz="2400" b="1" kern="1200">
        <a:solidFill>
          <a:srgbClr val="0000FF"/>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00CC"/>
    <a:srgbClr val="A7011D"/>
    <a:srgbClr val="0000FF"/>
    <a:srgbClr val="414141"/>
    <a:srgbClr val="00CC00"/>
    <a:srgbClr val="FF99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8" autoAdjust="0"/>
    <p:restoredTop sz="87839" autoAdjust="0"/>
  </p:normalViewPr>
  <p:slideViewPr>
    <p:cSldViewPr snapToGrid="0">
      <p:cViewPr>
        <p:scale>
          <a:sx n="98" d="100"/>
          <a:sy n="98" d="100"/>
        </p:scale>
        <p:origin x="-900" y="-72"/>
      </p:cViewPr>
      <p:guideLst>
        <p:guide orient="horz" pos="2160"/>
        <p:guide pos="312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4500"/>
    </p:cViewPr>
  </p:sorterViewPr>
  <p:notesViewPr>
    <p:cSldViewPr snapToGrid="0">
      <p:cViewPr varScale="1">
        <p:scale>
          <a:sx n="93" d="100"/>
          <a:sy n="93" d="100"/>
        </p:scale>
        <p:origin x="-3774"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 Id="rId6" Type="http://schemas.openxmlformats.org/officeDocument/2006/relationships/image" Target="../media/image55.wmf"/><Relationship Id="rId5" Type="http://schemas.openxmlformats.org/officeDocument/2006/relationships/image" Target="../media/image54.wmf"/><Relationship Id="rId4" Type="http://schemas.openxmlformats.org/officeDocument/2006/relationships/image" Target="../media/image53.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 Id="rId6" Type="http://schemas.openxmlformats.org/officeDocument/2006/relationships/image" Target="../media/image66.wmf"/><Relationship Id="rId5" Type="http://schemas.openxmlformats.org/officeDocument/2006/relationships/image" Target="../media/image65.wmf"/><Relationship Id="rId4" Type="http://schemas.openxmlformats.org/officeDocument/2006/relationships/image" Target="../media/image6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70.wmf"/><Relationship Id="rId1" Type="http://schemas.openxmlformats.org/officeDocument/2006/relationships/image" Target="../media/image69.wmf"/><Relationship Id="rId4" Type="http://schemas.openxmlformats.org/officeDocument/2006/relationships/image" Target="../media/image71.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image" Target="../media/image85.wmf"/></Relationships>
</file>

<file path=ppt/drawings/_rels/vmlDrawing22.vml.rels><?xml version="1.0" encoding="UTF-8" standalone="yes"?>
<Relationships xmlns="http://schemas.openxmlformats.org/package/2006/relationships"><Relationship Id="rId8" Type="http://schemas.openxmlformats.org/officeDocument/2006/relationships/image" Target="../media/image95.wmf"/><Relationship Id="rId13" Type="http://schemas.openxmlformats.org/officeDocument/2006/relationships/image" Target="../media/image100.wmf"/><Relationship Id="rId3" Type="http://schemas.openxmlformats.org/officeDocument/2006/relationships/image" Target="../media/image90.wmf"/><Relationship Id="rId7" Type="http://schemas.openxmlformats.org/officeDocument/2006/relationships/image" Target="../media/image94.wmf"/><Relationship Id="rId12" Type="http://schemas.openxmlformats.org/officeDocument/2006/relationships/image" Target="../media/image99.wmf"/><Relationship Id="rId2" Type="http://schemas.openxmlformats.org/officeDocument/2006/relationships/image" Target="../media/image89.wmf"/><Relationship Id="rId1" Type="http://schemas.openxmlformats.org/officeDocument/2006/relationships/image" Target="../media/image88.wmf"/><Relationship Id="rId6" Type="http://schemas.openxmlformats.org/officeDocument/2006/relationships/image" Target="../media/image93.wmf"/><Relationship Id="rId11" Type="http://schemas.openxmlformats.org/officeDocument/2006/relationships/image" Target="../media/image98.wmf"/><Relationship Id="rId5" Type="http://schemas.openxmlformats.org/officeDocument/2006/relationships/image" Target="../media/image92.wmf"/><Relationship Id="rId10" Type="http://schemas.openxmlformats.org/officeDocument/2006/relationships/image" Target="../media/image97.wmf"/><Relationship Id="rId4" Type="http://schemas.openxmlformats.org/officeDocument/2006/relationships/image" Target="../media/image91.wmf"/><Relationship Id="rId9" Type="http://schemas.openxmlformats.org/officeDocument/2006/relationships/image" Target="../media/image96.wmf"/><Relationship Id="rId14" Type="http://schemas.openxmlformats.org/officeDocument/2006/relationships/image" Target="../media/image101.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06.wmf"/><Relationship Id="rId7" Type="http://schemas.openxmlformats.org/officeDocument/2006/relationships/image" Target="../media/image110.wmf"/><Relationship Id="rId2" Type="http://schemas.openxmlformats.org/officeDocument/2006/relationships/image" Target="../media/image105.wmf"/><Relationship Id="rId1" Type="http://schemas.openxmlformats.org/officeDocument/2006/relationships/image" Target="../media/image104.wmf"/><Relationship Id="rId6" Type="http://schemas.openxmlformats.org/officeDocument/2006/relationships/image" Target="../media/image109.wmf"/><Relationship Id="rId5" Type="http://schemas.openxmlformats.org/officeDocument/2006/relationships/image" Target="../media/image108.wmf"/><Relationship Id="rId4" Type="http://schemas.openxmlformats.org/officeDocument/2006/relationships/image" Target="../media/image107.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image" Target="../media/image112.wmf"/><Relationship Id="rId1" Type="http://schemas.openxmlformats.org/officeDocument/2006/relationships/image" Target="../media/image111.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image" Target="../media/image114.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120.wmf"/><Relationship Id="rId1" Type="http://schemas.openxmlformats.org/officeDocument/2006/relationships/image" Target="../media/image119.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image" Target="../media/image122.wmf"/><Relationship Id="rId1" Type="http://schemas.openxmlformats.org/officeDocument/2006/relationships/image" Target="../media/image121.wmf"/><Relationship Id="rId4" Type="http://schemas.openxmlformats.org/officeDocument/2006/relationships/image" Target="../media/image124.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image" Target="../media/image125.wmf"/><Relationship Id="rId1" Type="http://schemas.openxmlformats.org/officeDocument/2006/relationships/image" Target="../media/image113.wmf"/><Relationship Id="rId6" Type="http://schemas.openxmlformats.org/officeDocument/2006/relationships/image" Target="../media/image129.wmf"/><Relationship Id="rId5" Type="http://schemas.openxmlformats.org/officeDocument/2006/relationships/image" Target="../media/image128.wmf"/><Relationship Id="rId4" Type="http://schemas.openxmlformats.org/officeDocument/2006/relationships/image" Target="../media/image12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32.wmf"/><Relationship Id="rId7" Type="http://schemas.openxmlformats.org/officeDocument/2006/relationships/image" Target="../media/image136.wmf"/><Relationship Id="rId2" Type="http://schemas.openxmlformats.org/officeDocument/2006/relationships/image" Target="../media/image131.wmf"/><Relationship Id="rId1" Type="http://schemas.openxmlformats.org/officeDocument/2006/relationships/image" Target="../media/image130.wmf"/><Relationship Id="rId6" Type="http://schemas.openxmlformats.org/officeDocument/2006/relationships/image" Target="../media/image135.wmf"/><Relationship Id="rId5" Type="http://schemas.openxmlformats.org/officeDocument/2006/relationships/image" Target="../media/image134.wmf"/><Relationship Id="rId4" Type="http://schemas.openxmlformats.org/officeDocument/2006/relationships/image" Target="../media/image133.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139.wmf"/><Relationship Id="rId2" Type="http://schemas.openxmlformats.org/officeDocument/2006/relationships/image" Target="../media/image138.wmf"/><Relationship Id="rId1" Type="http://schemas.openxmlformats.org/officeDocument/2006/relationships/image" Target="../media/image137.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4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1" y="0"/>
            <a:ext cx="3174134" cy="478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7817" tIns="48913" rIns="97817" bIns="48913" numCol="1" anchor="t" anchorCtr="0" compatLnSpc="1">
            <a:prstTxWarp prst="textNoShape">
              <a:avLst/>
            </a:prstTxWarp>
          </a:bodyPr>
          <a:lstStyle>
            <a:lvl1pPr defTabSz="979488">
              <a:lnSpc>
                <a:spcPct val="100000"/>
              </a:lnSpc>
              <a:spcBef>
                <a:spcPct val="0"/>
              </a:spcBef>
              <a:buClrTx/>
              <a:buSzTx/>
              <a:buFontTx/>
              <a:buNone/>
              <a:defRPr sz="1400">
                <a:solidFill>
                  <a:schemeClr val="tx1"/>
                </a:solidFill>
              </a:defRPr>
            </a:lvl1pPr>
          </a:lstStyle>
          <a:p>
            <a:pPr>
              <a:defRPr/>
            </a:pPr>
            <a:endParaRPr lang="en-US"/>
          </a:p>
        </p:txBody>
      </p:sp>
      <p:sp>
        <p:nvSpPr>
          <p:cNvPr id="38915" name="Rectangle 3"/>
          <p:cNvSpPr>
            <a:spLocks noGrp="1" noChangeArrowheads="1"/>
          </p:cNvSpPr>
          <p:nvPr>
            <p:ph type="dt" sz="quarter" idx="1"/>
          </p:nvPr>
        </p:nvSpPr>
        <p:spPr bwMode="auto">
          <a:xfrm>
            <a:off x="4141067" y="0"/>
            <a:ext cx="3174134" cy="478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7817" tIns="48913" rIns="97817" bIns="48913" numCol="1" anchor="t" anchorCtr="0" compatLnSpc="1">
            <a:prstTxWarp prst="textNoShape">
              <a:avLst/>
            </a:prstTxWarp>
          </a:bodyPr>
          <a:lstStyle>
            <a:lvl1pPr algn="r" defTabSz="979488">
              <a:lnSpc>
                <a:spcPct val="100000"/>
              </a:lnSpc>
              <a:spcBef>
                <a:spcPct val="0"/>
              </a:spcBef>
              <a:buClrTx/>
              <a:buSzTx/>
              <a:buFontTx/>
              <a:buNone/>
              <a:defRPr sz="1400">
                <a:solidFill>
                  <a:schemeClr val="tx1"/>
                </a:solidFill>
              </a:defRPr>
            </a:lvl1pPr>
          </a:lstStyle>
          <a:p>
            <a:pPr>
              <a:defRPr/>
            </a:pPr>
            <a:endParaRPr lang="en-US"/>
          </a:p>
        </p:txBody>
      </p:sp>
      <p:sp>
        <p:nvSpPr>
          <p:cNvPr id="38916" name="Rectangle 4"/>
          <p:cNvSpPr>
            <a:spLocks noGrp="1" noChangeArrowheads="1"/>
          </p:cNvSpPr>
          <p:nvPr>
            <p:ph type="ftr" sz="quarter" idx="2"/>
          </p:nvPr>
        </p:nvSpPr>
        <p:spPr bwMode="auto">
          <a:xfrm>
            <a:off x="1" y="9122215"/>
            <a:ext cx="3174134" cy="478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7817" tIns="48913" rIns="97817" bIns="48913" numCol="1" anchor="b" anchorCtr="0" compatLnSpc="1">
            <a:prstTxWarp prst="textNoShape">
              <a:avLst/>
            </a:prstTxWarp>
          </a:bodyPr>
          <a:lstStyle>
            <a:lvl1pPr defTabSz="979488">
              <a:lnSpc>
                <a:spcPct val="100000"/>
              </a:lnSpc>
              <a:spcBef>
                <a:spcPct val="0"/>
              </a:spcBef>
              <a:buClrTx/>
              <a:buSzTx/>
              <a:buFontTx/>
              <a:buNone/>
              <a:defRPr sz="1400">
                <a:solidFill>
                  <a:schemeClr val="tx1"/>
                </a:solidFill>
              </a:defRPr>
            </a:lvl1pPr>
          </a:lstStyle>
          <a:p>
            <a:pPr>
              <a:defRPr/>
            </a:pPr>
            <a:endParaRPr lang="en-US"/>
          </a:p>
        </p:txBody>
      </p:sp>
      <p:sp>
        <p:nvSpPr>
          <p:cNvPr id="38917" name="Rectangle 5"/>
          <p:cNvSpPr>
            <a:spLocks noGrp="1" noChangeArrowheads="1"/>
          </p:cNvSpPr>
          <p:nvPr>
            <p:ph type="sldNum" sz="quarter" idx="3"/>
          </p:nvPr>
        </p:nvSpPr>
        <p:spPr bwMode="auto">
          <a:xfrm>
            <a:off x="4141067" y="9122215"/>
            <a:ext cx="3174134" cy="478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7817" tIns="48913" rIns="97817" bIns="48913" numCol="1" anchor="b" anchorCtr="0" compatLnSpc="1">
            <a:prstTxWarp prst="textNoShape">
              <a:avLst/>
            </a:prstTxWarp>
          </a:bodyPr>
          <a:lstStyle>
            <a:lvl1pPr algn="r" defTabSz="979488">
              <a:lnSpc>
                <a:spcPct val="100000"/>
              </a:lnSpc>
              <a:spcBef>
                <a:spcPct val="0"/>
              </a:spcBef>
              <a:buClrTx/>
              <a:buSzTx/>
              <a:buFontTx/>
              <a:buNone/>
              <a:defRPr sz="1400">
                <a:solidFill>
                  <a:schemeClr val="tx1"/>
                </a:solidFill>
              </a:defRPr>
            </a:lvl1pPr>
          </a:lstStyle>
          <a:p>
            <a:pPr>
              <a:defRPr/>
            </a:pPr>
            <a:fld id="{3430D860-818D-4897-A73A-97850C0DB38B}" type="slidenum">
              <a:rPr lang="en-US"/>
              <a:pPr>
                <a:defRPr/>
              </a:pPr>
              <a:t>‹#›</a:t>
            </a:fld>
            <a:endParaRPr lang="en-US"/>
          </a:p>
        </p:txBody>
      </p:sp>
    </p:spTree>
    <p:extLst>
      <p:ext uri="{BB962C8B-B14F-4D97-AF65-F5344CB8AC3E}">
        <p14:creationId xmlns:p14="http://schemas.microsoft.com/office/powerpoint/2010/main" val="38901017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196612"/>
      </p:ext>
    </p:extLst>
  </p:cSld>
  <p:clrMap bg1="lt1" tx1="dk1" bg2="lt2" tx2="dk2" accent1="accent1" accent2="accent2" accent3="accent3" accent4="accent4" accent5="accent5" accent6="accent6" hlink="hlink" folHlink="folHlink"/>
  <p:notesStyle>
    <a:lvl1pPr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5779"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4995"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6019"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7043"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8067"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9091"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bwMode="auto">
          <a:xfrm>
            <a:off x="1119188" y="757238"/>
            <a:ext cx="5148262" cy="356393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Rectangle 3"/>
          <p:cNvSpPr>
            <a:spLocks noGrp="1" noChangeArrowheads="1"/>
          </p:cNvSpPr>
          <p:nvPr>
            <p:ph type="body" idx="1"/>
          </p:nvPr>
        </p:nvSpPr>
        <p:spPr bwMode="auto">
          <a:xfrm>
            <a:off x="1011350" y="4550361"/>
            <a:ext cx="5369378" cy="431854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67" tIns="48033" rIns="96067" bIns="48033"/>
          <a:lstStyle/>
          <a:p>
            <a:endParaRPr lang="en-GB"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1139"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163"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3187"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4211"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bwMode="auto">
          <a:xfrm>
            <a:off x="1119188" y="757238"/>
            <a:ext cx="5148262" cy="356393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Rectangle 3"/>
          <p:cNvSpPr>
            <a:spLocks noGrp="1" noChangeArrowheads="1"/>
          </p:cNvSpPr>
          <p:nvPr>
            <p:ph type="body" idx="1"/>
          </p:nvPr>
        </p:nvSpPr>
        <p:spPr bwMode="auto">
          <a:xfrm>
            <a:off x="1011350" y="4550361"/>
            <a:ext cx="5369378" cy="431854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67" tIns="48033" rIns="96067" bIns="48033"/>
          <a:lstStyle/>
          <a:p>
            <a:endParaRPr lang="en-GB"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5235"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6259"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7283"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8307"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9331"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0355"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1379"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3"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3427"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4451"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7827"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5475"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6499"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7523"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8547"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9571"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0595"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1619"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43"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3667"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4691"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8851"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5715"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6739"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7763"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8787"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9811"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0835"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1859"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883"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3907"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4931"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5"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5955"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6979"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8003"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9027"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0051"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1075"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2099"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3123"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4147"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5171"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0899"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6195"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7219"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8243"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9267"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0291"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1315"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2339"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3363"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4387"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5411"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3"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6435"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7459"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2947"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bwMode="auto">
          <a:xfrm>
            <a:off x="1058863" y="720725"/>
            <a:ext cx="5197475"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3971" name="Rectangle 3"/>
          <p:cNvSpPr>
            <a:spLocks noGrp="1" noChangeArrowheads="1"/>
          </p:cNvSpPr>
          <p:nvPr>
            <p:ph type="body" idx="1"/>
          </p:nvPr>
        </p:nvSpPr>
        <p:spPr bwMode="auto">
          <a:xfrm>
            <a:off x="731179" y="4561109"/>
            <a:ext cx="5852843" cy="43200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2362200"/>
            <a:ext cx="11557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5"/>
          <p:cNvSpPr>
            <a:spLocks noGrp="1" noChangeArrowheads="1"/>
          </p:cNvSpPr>
          <p:nvPr>
            <p:ph type="ctrTitle"/>
          </p:nvPr>
        </p:nvSpPr>
        <p:spPr>
          <a:xfrm>
            <a:off x="1816100" y="2286000"/>
            <a:ext cx="7759700" cy="1143000"/>
          </a:xfrm>
        </p:spPr>
        <p:txBody>
          <a:bodyPr/>
          <a:lstStyle>
            <a:lvl1pPr>
              <a:defRPr/>
            </a:lvl1pPr>
          </a:lstStyle>
          <a:p>
            <a:r>
              <a:rPr lang="en-US"/>
              <a:t>Click to edit Master title style</a:t>
            </a:r>
          </a:p>
        </p:txBody>
      </p:sp>
      <p:sp>
        <p:nvSpPr>
          <p:cNvPr id="4102" name="Rectangle 6"/>
          <p:cNvSpPr>
            <a:spLocks noGrp="1" noChangeArrowheads="1"/>
          </p:cNvSpPr>
          <p:nvPr>
            <p:ph type="subTitle" idx="1"/>
          </p:nvPr>
        </p:nvSpPr>
        <p:spPr>
          <a:xfrm>
            <a:off x="2228850" y="3886200"/>
            <a:ext cx="6934200" cy="1752600"/>
          </a:xfrm>
        </p:spPr>
        <p:txBody>
          <a:bodyPr/>
          <a:lstStyle>
            <a:lvl1pPr marL="0" indent="0" algn="ctr">
              <a:buFont typeface="Wingdings" pitchFamily="2" charset="2"/>
              <a:buNone/>
              <a:defRPr/>
            </a:lvl1pPr>
          </a:lstStyle>
          <a:p>
            <a:r>
              <a:rPr lang="en-US"/>
              <a:t>Click to edit Master subtitle style</a:t>
            </a:r>
          </a:p>
        </p:txBody>
      </p:sp>
      <p:sp>
        <p:nvSpPr>
          <p:cNvPr id="5" name="Rectangle 2"/>
          <p:cNvSpPr>
            <a:spLocks noGrp="1" noChangeArrowheads="1"/>
          </p:cNvSpPr>
          <p:nvPr>
            <p:ph type="dt" sz="half" idx="10"/>
          </p:nvPr>
        </p:nvSpPr>
        <p:spPr bwMode="auto">
          <a:xfrm>
            <a:off x="742950" y="6248400"/>
            <a:ext cx="2063750" cy="4572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marL="0" indent="0">
              <a:lnSpc>
                <a:spcPct val="100000"/>
              </a:lnSpc>
              <a:spcBef>
                <a:spcPct val="0"/>
              </a:spcBef>
              <a:buClrTx/>
              <a:buSzTx/>
              <a:buFontTx/>
              <a:buNone/>
              <a:defRPr sz="1400" b="0">
                <a:solidFill>
                  <a:schemeClr val="tx1"/>
                </a:solidFill>
                <a:latin typeface="Times New Roman" pitchFamily="18" charset="0"/>
              </a:defRPr>
            </a:lvl1pPr>
          </a:lstStyle>
          <a:p>
            <a:pPr>
              <a:defRPr/>
            </a:pPr>
            <a:endParaRPr lang="en-US"/>
          </a:p>
        </p:txBody>
      </p:sp>
      <p:sp>
        <p:nvSpPr>
          <p:cNvPr id="6" name="Rectangle 3"/>
          <p:cNvSpPr>
            <a:spLocks noGrp="1" noChangeArrowheads="1"/>
          </p:cNvSpPr>
          <p:nvPr>
            <p:ph type="ftr" sz="quarter" idx="11"/>
          </p:nvPr>
        </p:nvSpPr>
        <p:spPr bwMode="auto">
          <a:xfrm>
            <a:off x="3384550" y="6248400"/>
            <a:ext cx="3136900" cy="4572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lgn="ctr" eaLnBrk="0" hangingPunct="0">
              <a:lnSpc>
                <a:spcPct val="100000"/>
              </a:lnSpc>
              <a:spcBef>
                <a:spcPct val="0"/>
              </a:spcBef>
              <a:buClrTx/>
              <a:buSzTx/>
              <a:buFontTx/>
              <a:buNone/>
              <a:defRPr sz="1400" b="0" i="0">
                <a:solidFill>
                  <a:schemeClr val="tx1"/>
                </a:solidFill>
                <a:latin typeface="Times New Roman" pitchFamily="18" charset="0"/>
              </a:defRPr>
            </a:lvl1pPr>
          </a:lstStyle>
          <a:p>
            <a:pPr>
              <a:defRPr/>
            </a:pPr>
            <a:endParaRPr lang="en-US"/>
          </a:p>
        </p:txBody>
      </p:sp>
      <p:sp>
        <p:nvSpPr>
          <p:cNvPr id="7" name="Rectangle 23"/>
          <p:cNvSpPr>
            <a:spLocks noGrp="1" noChangeArrowheads="1"/>
          </p:cNvSpPr>
          <p:nvPr>
            <p:ph type="sldNum" sz="quarter" idx="12"/>
          </p:nvPr>
        </p:nvSpPr>
        <p:spPr>
          <a:xfrm>
            <a:off x="7842250" y="6400800"/>
            <a:ext cx="2063750" cy="457200"/>
          </a:xfrm>
        </p:spPr>
        <p:txBody>
          <a:bodyPr/>
          <a:lstStyle>
            <a:lvl1pPr>
              <a:defRPr/>
            </a:lvl1pPr>
          </a:lstStyle>
          <a:p>
            <a:pPr>
              <a:defRPr/>
            </a:pPr>
            <a:fld id="{D5263C8D-E48D-404C-B5B8-DE3F36BDA234}" type="slidenum">
              <a:rPr lang="en-US"/>
              <a:pPr>
                <a:defRPr/>
              </a:pPr>
              <a:t>‹#›</a:t>
            </a:fld>
            <a:endParaRPr lang="en-US"/>
          </a:p>
        </p:txBody>
      </p:sp>
    </p:spTree>
    <p:extLst>
      <p:ext uri="{BB962C8B-B14F-4D97-AF65-F5344CB8AC3E}">
        <p14:creationId xmlns:p14="http://schemas.microsoft.com/office/powerpoint/2010/main" val="3759516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1"/>
          <p:cNvSpPr>
            <a:spLocks noGrp="1" noChangeArrowheads="1"/>
          </p:cNvSpPr>
          <p:nvPr>
            <p:ph type="sldNum" sz="quarter" idx="10"/>
          </p:nvPr>
        </p:nvSpPr>
        <p:spPr>
          <a:ln/>
        </p:spPr>
        <p:txBody>
          <a:bodyPr/>
          <a:lstStyle>
            <a:lvl1pPr>
              <a:defRPr/>
            </a:lvl1pPr>
          </a:lstStyle>
          <a:p>
            <a:pPr>
              <a:defRPr/>
            </a:pPr>
            <a:fld id="{19A76815-489B-4E7D-9E86-3FF8BAA9F07B}" type="slidenum">
              <a:rPr lang="en-US"/>
              <a:pPr>
                <a:defRPr/>
              </a:pPr>
              <a:t>‹#›</a:t>
            </a:fld>
            <a:endParaRPr lang="en-US"/>
          </a:p>
        </p:txBody>
      </p:sp>
    </p:spTree>
    <p:extLst>
      <p:ext uri="{BB962C8B-B14F-4D97-AF65-F5344CB8AC3E}">
        <p14:creationId xmlns:p14="http://schemas.microsoft.com/office/powerpoint/2010/main" val="762908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2925" y="533400"/>
            <a:ext cx="1939925"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73150" y="533400"/>
            <a:ext cx="5667375"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1"/>
          <p:cNvSpPr>
            <a:spLocks noGrp="1" noChangeArrowheads="1"/>
          </p:cNvSpPr>
          <p:nvPr>
            <p:ph type="sldNum" sz="quarter" idx="10"/>
          </p:nvPr>
        </p:nvSpPr>
        <p:spPr>
          <a:ln/>
        </p:spPr>
        <p:txBody>
          <a:bodyPr/>
          <a:lstStyle>
            <a:lvl1pPr>
              <a:defRPr/>
            </a:lvl1pPr>
          </a:lstStyle>
          <a:p>
            <a:pPr>
              <a:defRPr/>
            </a:pPr>
            <a:fld id="{2091ADA8-0BE7-4362-BB2D-93D77A8B55DE}" type="slidenum">
              <a:rPr lang="en-US"/>
              <a:pPr>
                <a:defRPr/>
              </a:pPr>
              <a:t>‹#›</a:t>
            </a:fld>
            <a:endParaRPr lang="en-US"/>
          </a:p>
        </p:txBody>
      </p:sp>
    </p:spTree>
    <p:extLst>
      <p:ext uri="{BB962C8B-B14F-4D97-AF65-F5344CB8AC3E}">
        <p14:creationId xmlns:p14="http://schemas.microsoft.com/office/powerpoint/2010/main" val="3862952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73150" y="533400"/>
            <a:ext cx="7759700" cy="1066800"/>
          </a:xfrm>
        </p:spPr>
        <p:txBody>
          <a:bodyPr/>
          <a:lstStyle/>
          <a:p>
            <a:r>
              <a:rPr lang="en-US"/>
              <a:t>Click to edit Master title style</a:t>
            </a:r>
          </a:p>
        </p:txBody>
      </p:sp>
      <p:sp>
        <p:nvSpPr>
          <p:cNvPr id="3" name="Text Placeholder 2"/>
          <p:cNvSpPr>
            <a:spLocks noGrp="1"/>
          </p:cNvSpPr>
          <p:nvPr>
            <p:ph type="body" sz="half" idx="1"/>
          </p:nvPr>
        </p:nvSpPr>
        <p:spPr>
          <a:xfrm>
            <a:off x="1073150" y="1981200"/>
            <a:ext cx="77597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73150" y="4114800"/>
            <a:ext cx="77597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1"/>
          <p:cNvSpPr>
            <a:spLocks noGrp="1" noChangeArrowheads="1"/>
          </p:cNvSpPr>
          <p:nvPr>
            <p:ph type="sldNum" sz="quarter" idx="10"/>
          </p:nvPr>
        </p:nvSpPr>
        <p:spPr>
          <a:ln/>
        </p:spPr>
        <p:txBody>
          <a:bodyPr/>
          <a:lstStyle>
            <a:lvl1pPr>
              <a:defRPr/>
            </a:lvl1pPr>
          </a:lstStyle>
          <a:p>
            <a:pPr>
              <a:defRPr/>
            </a:pPr>
            <a:fld id="{3EB2F31B-7DAB-4379-B83A-54DC933EB4A6}" type="slidenum">
              <a:rPr lang="en-US"/>
              <a:pPr>
                <a:defRPr/>
              </a:pPr>
              <a:t>‹#›</a:t>
            </a:fld>
            <a:endParaRPr lang="en-US"/>
          </a:p>
        </p:txBody>
      </p:sp>
    </p:spTree>
    <p:extLst>
      <p:ext uri="{BB962C8B-B14F-4D97-AF65-F5344CB8AC3E}">
        <p14:creationId xmlns:p14="http://schemas.microsoft.com/office/powerpoint/2010/main" val="959572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73150" y="533400"/>
            <a:ext cx="7759700" cy="1066800"/>
          </a:xfrm>
        </p:spPr>
        <p:txBody>
          <a:bodyPr/>
          <a:lstStyle/>
          <a:p>
            <a:r>
              <a:rPr lang="en-US"/>
              <a:t>Click to edit Master title style</a:t>
            </a:r>
          </a:p>
        </p:txBody>
      </p:sp>
      <p:sp>
        <p:nvSpPr>
          <p:cNvPr id="3" name="Content Placeholder 2"/>
          <p:cNvSpPr>
            <a:spLocks noGrp="1"/>
          </p:cNvSpPr>
          <p:nvPr>
            <p:ph sz="half" idx="1"/>
          </p:nvPr>
        </p:nvSpPr>
        <p:spPr>
          <a:xfrm>
            <a:off x="1073150" y="1981200"/>
            <a:ext cx="380365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9200" y="1981200"/>
            <a:ext cx="380365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9200" y="4114800"/>
            <a:ext cx="380365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1"/>
          <p:cNvSpPr>
            <a:spLocks noGrp="1" noChangeArrowheads="1"/>
          </p:cNvSpPr>
          <p:nvPr>
            <p:ph type="sldNum" sz="quarter" idx="10"/>
          </p:nvPr>
        </p:nvSpPr>
        <p:spPr>
          <a:ln/>
        </p:spPr>
        <p:txBody>
          <a:bodyPr/>
          <a:lstStyle>
            <a:lvl1pPr>
              <a:defRPr/>
            </a:lvl1pPr>
          </a:lstStyle>
          <a:p>
            <a:pPr>
              <a:defRPr/>
            </a:pPr>
            <a:fld id="{983C0585-F831-48D1-8A0C-AA8197323606}" type="slidenum">
              <a:rPr lang="en-US"/>
              <a:pPr>
                <a:defRPr/>
              </a:pPr>
              <a:t>‹#›</a:t>
            </a:fld>
            <a:endParaRPr lang="en-US"/>
          </a:p>
        </p:txBody>
      </p:sp>
    </p:spTree>
    <p:extLst>
      <p:ext uri="{BB962C8B-B14F-4D97-AF65-F5344CB8AC3E}">
        <p14:creationId xmlns:p14="http://schemas.microsoft.com/office/powerpoint/2010/main" val="1317627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vier Inhalte">
    <p:spTree>
      <p:nvGrpSpPr>
        <p:cNvPr id="1" name=""/>
        <p:cNvGrpSpPr/>
        <p:nvPr/>
      </p:nvGrpSpPr>
      <p:grpSpPr>
        <a:xfrm>
          <a:off x="0" y="0"/>
          <a:ext cx="0" cy="0"/>
          <a:chOff x="0" y="0"/>
          <a:chExt cx="0" cy="0"/>
        </a:xfrm>
      </p:grpSpPr>
      <p:sp>
        <p:nvSpPr>
          <p:cNvPr id="3" name="Inhaltsplatzhalter 2"/>
          <p:cNvSpPr>
            <a:spLocks noGrp="1"/>
          </p:cNvSpPr>
          <p:nvPr>
            <p:ph sz="quarter" idx="1"/>
          </p:nvPr>
        </p:nvSpPr>
        <p:spPr>
          <a:xfrm>
            <a:off x="1073150" y="1090613"/>
            <a:ext cx="3803650" cy="24257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5029200" y="1090613"/>
            <a:ext cx="3803650" cy="24257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1073150" y="3668713"/>
            <a:ext cx="3803650" cy="24272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Inhaltsplatzhalter 5"/>
          <p:cNvSpPr>
            <a:spLocks noGrp="1"/>
          </p:cNvSpPr>
          <p:nvPr>
            <p:ph sz="quarter" idx="4"/>
          </p:nvPr>
        </p:nvSpPr>
        <p:spPr>
          <a:xfrm>
            <a:off x="5029200" y="3668713"/>
            <a:ext cx="3803650" cy="24272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8" name="Titel 7"/>
          <p:cNvSpPr>
            <a:spLocks noGrp="1"/>
          </p:cNvSpPr>
          <p:nvPr>
            <p:ph type="title"/>
          </p:nvPr>
        </p:nvSpPr>
        <p:spPr/>
        <p:txBody>
          <a:bodyPr/>
          <a:lstStyle/>
          <a:p>
            <a:r>
              <a:rPr lang="de-DE" smtClean="0"/>
              <a:t>Titelmasterformat durch Klicken bearbeiten</a:t>
            </a:r>
            <a:endParaRPr lang="en-US"/>
          </a:p>
        </p:txBody>
      </p:sp>
      <p:sp>
        <p:nvSpPr>
          <p:cNvPr id="7" name="Rectangle 31"/>
          <p:cNvSpPr>
            <a:spLocks noGrp="1" noChangeArrowheads="1"/>
          </p:cNvSpPr>
          <p:nvPr>
            <p:ph type="sldNum" sz="quarter" idx="10"/>
          </p:nvPr>
        </p:nvSpPr>
        <p:spPr>
          <a:ln/>
        </p:spPr>
        <p:txBody>
          <a:bodyPr/>
          <a:lstStyle>
            <a:lvl1pPr>
              <a:defRPr/>
            </a:lvl1pPr>
          </a:lstStyle>
          <a:p>
            <a:pPr>
              <a:defRPr/>
            </a:pPr>
            <a:fld id="{F2A4BD27-9569-4312-B56E-0570AF346F92}" type="slidenum">
              <a:rPr lang="en-US"/>
              <a:pPr>
                <a:defRPr/>
              </a:pPr>
              <a:t>‹#›</a:t>
            </a:fld>
            <a:endParaRPr lang="en-US"/>
          </a:p>
        </p:txBody>
      </p:sp>
    </p:spTree>
    <p:extLst>
      <p:ext uri="{BB962C8B-B14F-4D97-AF65-F5344CB8AC3E}">
        <p14:creationId xmlns:p14="http://schemas.microsoft.com/office/powerpoint/2010/main" val="1358221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bg>
      <p:bgPr>
        <a:blipFill dpi="0" rotWithShape="1">
          <a:blip r:embed="rId2">
            <a:extLst>
              <a:ext uri="{BEBA8EAE-BF5A-486C-A8C5-ECC9F3942E4B}">
                <a14:imgProps xmlns:a14="http://schemas.microsoft.com/office/drawing/2010/main">
                  <a14:imgLayer r:embed="rId3">
                    <a14:imgEffect>
                      <a14:sharpenSoften amount="66000"/>
                    </a14:imgEffect>
                    <a14:imgEffect>
                      <a14:brightnessContrast bright="63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0" y="163513"/>
            <a:ext cx="9906000" cy="703262"/>
          </a:xfrm>
        </p:spPr>
        <p:txBody>
          <a:bodyPr/>
          <a:lstStyle/>
          <a:p>
            <a:r>
              <a:rPr lang="de-DE" smtClean="0"/>
              <a:t>Titelmasterformat durch Klicken bearbeiten</a:t>
            </a:r>
            <a:endParaRPr lang="en-US"/>
          </a:p>
        </p:txBody>
      </p:sp>
      <p:sp>
        <p:nvSpPr>
          <p:cNvPr id="3" name="Textplatzhalter 2"/>
          <p:cNvSpPr>
            <a:spLocks noGrp="1"/>
          </p:cNvSpPr>
          <p:nvPr>
            <p:ph type="body" sz="half" idx="1"/>
          </p:nvPr>
        </p:nvSpPr>
        <p:spPr>
          <a:xfrm>
            <a:off x="1073150" y="1090613"/>
            <a:ext cx="3803650" cy="50053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5029200" y="1090613"/>
            <a:ext cx="3803650" cy="24257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5029200" y="3668713"/>
            <a:ext cx="3803650" cy="24272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Rectangle 31"/>
          <p:cNvSpPr>
            <a:spLocks noGrp="1" noChangeArrowheads="1"/>
          </p:cNvSpPr>
          <p:nvPr>
            <p:ph type="sldNum" sz="quarter" idx="10"/>
          </p:nvPr>
        </p:nvSpPr>
        <p:spPr>
          <a:ln/>
        </p:spPr>
        <p:txBody>
          <a:bodyPr/>
          <a:lstStyle>
            <a:lvl1pPr>
              <a:defRPr/>
            </a:lvl1pPr>
          </a:lstStyle>
          <a:p>
            <a:pPr>
              <a:defRPr/>
            </a:pPr>
            <a:fld id="{C0D8F3E8-919A-4494-A57B-B1B3184535EE}" type="slidenum">
              <a:rPr lang="en-US"/>
              <a:pPr>
                <a:defRPr/>
              </a:pPr>
              <a:t>‹#›</a:t>
            </a:fld>
            <a:endParaRPr lang="en-US"/>
          </a:p>
        </p:txBody>
      </p:sp>
    </p:spTree>
    <p:extLst>
      <p:ext uri="{BB962C8B-B14F-4D97-AF65-F5344CB8AC3E}">
        <p14:creationId xmlns:p14="http://schemas.microsoft.com/office/powerpoint/2010/main" val="1744625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42950" y="2130425"/>
            <a:ext cx="8420100" cy="1470025"/>
          </a:xfrm>
        </p:spPr>
        <p:txBody>
          <a:bodyPr/>
          <a:lstStyle/>
          <a:p>
            <a:r>
              <a:rPr lang="de-DE" smtClean="0"/>
              <a:t>Titelmasterformat durch Klicken bearbeiten</a:t>
            </a:r>
            <a:endParaRPr lang="en-US"/>
          </a:p>
        </p:txBody>
      </p:sp>
      <p:sp>
        <p:nvSpPr>
          <p:cNvPr id="3" name="Untertitel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en-US"/>
          </a:p>
        </p:txBody>
      </p:sp>
      <p:sp>
        <p:nvSpPr>
          <p:cNvPr id="4" name="Rectangle 31"/>
          <p:cNvSpPr>
            <a:spLocks noGrp="1" noChangeArrowheads="1"/>
          </p:cNvSpPr>
          <p:nvPr>
            <p:ph type="sldNum" sz="quarter" idx="10"/>
          </p:nvPr>
        </p:nvSpPr>
        <p:spPr>
          <a:ln/>
        </p:spPr>
        <p:txBody>
          <a:bodyPr/>
          <a:lstStyle>
            <a:lvl1pPr>
              <a:defRPr/>
            </a:lvl1pPr>
          </a:lstStyle>
          <a:p>
            <a:pPr>
              <a:defRPr/>
            </a:pPr>
            <a:fld id="{D4235896-C71D-4628-904F-3E1C239964B2}" type="slidenum">
              <a:rPr lang="en-US"/>
              <a:pPr>
                <a:defRPr/>
              </a:pPr>
              <a:t>‹#›</a:t>
            </a:fld>
            <a:endParaRPr lang="en-US"/>
          </a:p>
        </p:txBody>
      </p:sp>
    </p:spTree>
    <p:extLst>
      <p:ext uri="{BB962C8B-B14F-4D97-AF65-F5344CB8AC3E}">
        <p14:creationId xmlns:p14="http://schemas.microsoft.com/office/powerpoint/2010/main" val="4117203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1"/>
          <p:cNvSpPr>
            <a:spLocks noGrp="1" noChangeArrowheads="1"/>
          </p:cNvSpPr>
          <p:nvPr>
            <p:ph type="sldNum" sz="quarter" idx="10"/>
          </p:nvPr>
        </p:nvSpPr>
        <p:spPr>
          <a:ln/>
        </p:spPr>
        <p:txBody>
          <a:bodyPr/>
          <a:lstStyle>
            <a:lvl1pPr>
              <a:defRPr/>
            </a:lvl1pPr>
          </a:lstStyle>
          <a:p>
            <a:pPr>
              <a:defRPr/>
            </a:pPr>
            <a:fld id="{4714A38C-A825-40A5-8127-4A031F5E4AE3}" type="slidenum">
              <a:rPr lang="en-US"/>
              <a:pPr>
                <a:defRPr/>
              </a:pPr>
              <a:t>‹#›</a:t>
            </a:fld>
            <a:endParaRPr lang="en-US"/>
          </a:p>
        </p:txBody>
      </p:sp>
    </p:spTree>
    <p:extLst>
      <p:ext uri="{BB962C8B-B14F-4D97-AF65-F5344CB8AC3E}">
        <p14:creationId xmlns:p14="http://schemas.microsoft.com/office/powerpoint/2010/main" val="2435639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1"/>
          <p:cNvSpPr>
            <a:spLocks noGrp="1" noChangeArrowheads="1"/>
          </p:cNvSpPr>
          <p:nvPr>
            <p:ph type="sldNum" sz="quarter" idx="10"/>
          </p:nvPr>
        </p:nvSpPr>
        <p:spPr>
          <a:ln/>
        </p:spPr>
        <p:txBody>
          <a:bodyPr/>
          <a:lstStyle>
            <a:lvl1pPr>
              <a:defRPr/>
            </a:lvl1pPr>
          </a:lstStyle>
          <a:p>
            <a:pPr>
              <a:defRPr/>
            </a:pPr>
            <a:fld id="{0CA4049D-AE0A-41B9-8CE8-C06EB4331BD7}" type="slidenum">
              <a:rPr lang="en-US"/>
              <a:pPr>
                <a:defRPr/>
              </a:pPr>
              <a:t>‹#›</a:t>
            </a:fld>
            <a:endParaRPr lang="en-US"/>
          </a:p>
        </p:txBody>
      </p:sp>
    </p:spTree>
    <p:extLst>
      <p:ext uri="{BB962C8B-B14F-4D97-AF65-F5344CB8AC3E}">
        <p14:creationId xmlns:p14="http://schemas.microsoft.com/office/powerpoint/2010/main" val="1946532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73150" y="1981200"/>
            <a:ext cx="38036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981200"/>
            <a:ext cx="38036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1"/>
          <p:cNvSpPr>
            <a:spLocks noGrp="1" noChangeArrowheads="1"/>
          </p:cNvSpPr>
          <p:nvPr>
            <p:ph type="sldNum" sz="quarter" idx="10"/>
          </p:nvPr>
        </p:nvSpPr>
        <p:spPr>
          <a:ln/>
        </p:spPr>
        <p:txBody>
          <a:bodyPr/>
          <a:lstStyle>
            <a:lvl1pPr>
              <a:defRPr/>
            </a:lvl1pPr>
          </a:lstStyle>
          <a:p>
            <a:pPr>
              <a:defRPr/>
            </a:pPr>
            <a:fld id="{6CCD01FB-9C89-4672-ABDF-023B4A2CC7DF}" type="slidenum">
              <a:rPr lang="en-US"/>
              <a:pPr>
                <a:defRPr/>
              </a:pPr>
              <a:t>‹#›</a:t>
            </a:fld>
            <a:endParaRPr lang="en-US"/>
          </a:p>
        </p:txBody>
      </p:sp>
    </p:spTree>
    <p:extLst>
      <p:ext uri="{BB962C8B-B14F-4D97-AF65-F5344CB8AC3E}">
        <p14:creationId xmlns:p14="http://schemas.microsoft.com/office/powerpoint/2010/main" val="1975005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1"/>
          <p:cNvSpPr>
            <a:spLocks noGrp="1" noChangeArrowheads="1"/>
          </p:cNvSpPr>
          <p:nvPr>
            <p:ph type="sldNum" sz="quarter" idx="10"/>
          </p:nvPr>
        </p:nvSpPr>
        <p:spPr>
          <a:ln/>
        </p:spPr>
        <p:txBody>
          <a:bodyPr/>
          <a:lstStyle>
            <a:lvl1pPr>
              <a:defRPr/>
            </a:lvl1pPr>
          </a:lstStyle>
          <a:p>
            <a:pPr>
              <a:defRPr/>
            </a:pPr>
            <a:fld id="{F5F98F65-A0AD-468D-9261-87CCC8C40378}" type="slidenum">
              <a:rPr lang="en-US"/>
              <a:pPr>
                <a:defRPr/>
              </a:pPr>
              <a:t>‹#›</a:t>
            </a:fld>
            <a:endParaRPr lang="en-US"/>
          </a:p>
        </p:txBody>
      </p:sp>
    </p:spTree>
    <p:extLst>
      <p:ext uri="{BB962C8B-B14F-4D97-AF65-F5344CB8AC3E}">
        <p14:creationId xmlns:p14="http://schemas.microsoft.com/office/powerpoint/2010/main" val="237696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1"/>
          <p:cNvSpPr>
            <a:spLocks noGrp="1" noChangeArrowheads="1"/>
          </p:cNvSpPr>
          <p:nvPr>
            <p:ph type="sldNum" sz="quarter" idx="10"/>
          </p:nvPr>
        </p:nvSpPr>
        <p:spPr>
          <a:ln/>
        </p:spPr>
        <p:txBody>
          <a:bodyPr/>
          <a:lstStyle>
            <a:lvl1pPr>
              <a:defRPr/>
            </a:lvl1pPr>
          </a:lstStyle>
          <a:p>
            <a:pPr>
              <a:defRPr/>
            </a:pPr>
            <a:fld id="{3DD2DA0F-4414-47B5-B33F-DEB5E6DBC6DB}" type="slidenum">
              <a:rPr lang="en-US"/>
              <a:pPr>
                <a:defRPr/>
              </a:pPr>
              <a:t>‹#›</a:t>
            </a:fld>
            <a:endParaRPr lang="en-US"/>
          </a:p>
        </p:txBody>
      </p:sp>
    </p:spTree>
    <p:extLst>
      <p:ext uri="{BB962C8B-B14F-4D97-AF65-F5344CB8AC3E}">
        <p14:creationId xmlns:p14="http://schemas.microsoft.com/office/powerpoint/2010/main" val="3125464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1"/>
          <p:cNvSpPr>
            <a:spLocks noGrp="1" noChangeArrowheads="1"/>
          </p:cNvSpPr>
          <p:nvPr>
            <p:ph type="sldNum" sz="quarter" idx="10"/>
          </p:nvPr>
        </p:nvSpPr>
        <p:spPr>
          <a:ln/>
        </p:spPr>
        <p:txBody>
          <a:bodyPr/>
          <a:lstStyle>
            <a:lvl1pPr>
              <a:defRPr/>
            </a:lvl1pPr>
          </a:lstStyle>
          <a:p>
            <a:pPr>
              <a:defRPr/>
            </a:pPr>
            <a:fld id="{907F4473-C062-4E0C-92BE-C82911265903}" type="slidenum">
              <a:rPr lang="en-US"/>
              <a:pPr>
                <a:defRPr/>
              </a:pPr>
              <a:t>‹#›</a:t>
            </a:fld>
            <a:endParaRPr lang="en-US"/>
          </a:p>
        </p:txBody>
      </p:sp>
    </p:spTree>
    <p:extLst>
      <p:ext uri="{BB962C8B-B14F-4D97-AF65-F5344CB8AC3E}">
        <p14:creationId xmlns:p14="http://schemas.microsoft.com/office/powerpoint/2010/main" val="3392076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1"/>
          <p:cNvSpPr>
            <a:spLocks noGrp="1" noChangeArrowheads="1"/>
          </p:cNvSpPr>
          <p:nvPr>
            <p:ph type="sldNum" sz="quarter" idx="10"/>
          </p:nvPr>
        </p:nvSpPr>
        <p:spPr>
          <a:ln/>
        </p:spPr>
        <p:txBody>
          <a:bodyPr/>
          <a:lstStyle>
            <a:lvl1pPr>
              <a:defRPr/>
            </a:lvl1pPr>
          </a:lstStyle>
          <a:p>
            <a:pPr>
              <a:defRPr/>
            </a:pPr>
            <a:fld id="{6628586B-8805-43E5-947E-AE99D492C576}" type="slidenum">
              <a:rPr lang="en-US"/>
              <a:pPr>
                <a:defRPr/>
              </a:pPr>
              <a:t>‹#›</a:t>
            </a:fld>
            <a:endParaRPr lang="en-US"/>
          </a:p>
        </p:txBody>
      </p:sp>
    </p:spTree>
    <p:extLst>
      <p:ext uri="{BB962C8B-B14F-4D97-AF65-F5344CB8AC3E}">
        <p14:creationId xmlns:p14="http://schemas.microsoft.com/office/powerpoint/2010/main" val="48949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1"/>
          <p:cNvSpPr>
            <a:spLocks noGrp="1" noChangeArrowheads="1"/>
          </p:cNvSpPr>
          <p:nvPr>
            <p:ph type="sldNum" sz="quarter" idx="10"/>
          </p:nvPr>
        </p:nvSpPr>
        <p:spPr>
          <a:ln/>
        </p:spPr>
        <p:txBody>
          <a:bodyPr/>
          <a:lstStyle>
            <a:lvl1pPr>
              <a:defRPr/>
            </a:lvl1pPr>
          </a:lstStyle>
          <a:p>
            <a:pPr>
              <a:defRPr/>
            </a:pPr>
            <a:fld id="{F5DB1A98-B7D6-4F6B-8123-D923705A4330}" type="slidenum">
              <a:rPr lang="en-US"/>
              <a:pPr>
                <a:defRPr/>
              </a:pPr>
              <a:t>‹#›</a:t>
            </a:fld>
            <a:endParaRPr lang="en-US"/>
          </a:p>
        </p:txBody>
      </p:sp>
    </p:spTree>
    <p:extLst>
      <p:ext uri="{BB962C8B-B14F-4D97-AF65-F5344CB8AC3E}">
        <p14:creationId xmlns:p14="http://schemas.microsoft.com/office/powerpoint/2010/main" val="3250715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extLst>
              <a:ext uri="{BEBA8EAE-BF5A-486C-A8C5-ECC9F3942E4B}">
                <a14:imgProps xmlns:a14="http://schemas.microsoft.com/office/drawing/2010/main">
                  <a14:imgLayer r:embed="rId19">
                    <a14:imgEffect>
                      <a14:sharpenSoften amount="66000"/>
                    </a14:imgEffect>
                    <a14:imgEffect>
                      <a14:brightnessContrast bright="63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pic>
        <p:nvPicPr>
          <p:cNvPr id="1026" name="Picture 12"/>
          <p:cNvPicPr>
            <a:picLocks noChangeAspect="1" noChangeArrowheads="1"/>
          </p:cNvPicPr>
          <p:nvPr userDrawn="1"/>
        </p:nvPicPr>
        <p:blipFill>
          <a:blip r:embed="rId20">
            <a:lum bright="72000" contrast="-84000"/>
            <a:extLst>
              <a:ext uri="{28A0092B-C50C-407E-A947-70E740481C1C}">
                <a14:useLocalDpi xmlns:a14="http://schemas.microsoft.com/office/drawing/2010/main" val="0"/>
              </a:ext>
            </a:extLst>
          </a:blip>
          <a:srcRect l="9013" t="2626" r="1595" b="4924"/>
          <a:stretch>
            <a:fillRect/>
          </a:stretch>
        </p:blipFill>
        <p:spPr bwMode="auto">
          <a:xfrm>
            <a:off x="160338" y="912813"/>
            <a:ext cx="9525000" cy="536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9" name="Rectangle 5"/>
          <p:cNvSpPr>
            <a:spLocks noGrp="1" noChangeArrowheads="1"/>
          </p:cNvSpPr>
          <p:nvPr>
            <p:ph type="title"/>
          </p:nvPr>
        </p:nvSpPr>
        <p:spPr bwMode="auto">
          <a:xfrm>
            <a:off x="0" y="163513"/>
            <a:ext cx="9906000" cy="703262"/>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Slide Title</a:t>
            </a:r>
          </a:p>
        </p:txBody>
      </p:sp>
      <p:sp>
        <p:nvSpPr>
          <p:cNvPr id="1030" name="Rectangle 6"/>
          <p:cNvSpPr>
            <a:spLocks noGrp="1" noChangeArrowheads="1"/>
          </p:cNvSpPr>
          <p:nvPr>
            <p:ph type="body" idx="1"/>
          </p:nvPr>
        </p:nvSpPr>
        <p:spPr bwMode="auto">
          <a:xfrm>
            <a:off x="1073150" y="1090613"/>
            <a:ext cx="7759700" cy="5005387"/>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5" name="Rectangle 31"/>
          <p:cNvSpPr>
            <a:spLocks noGrp="1" noChangeArrowheads="1"/>
          </p:cNvSpPr>
          <p:nvPr>
            <p:ph type="sldNum" sz="quarter" idx="4"/>
          </p:nvPr>
        </p:nvSpPr>
        <p:spPr bwMode="auto">
          <a:xfrm>
            <a:off x="8913813" y="6550025"/>
            <a:ext cx="992187" cy="30797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lnSpc>
                <a:spcPct val="100000"/>
              </a:lnSpc>
              <a:spcBef>
                <a:spcPct val="0"/>
              </a:spcBef>
              <a:buClrTx/>
              <a:buSzTx/>
              <a:buFontTx/>
              <a:buNone/>
              <a:defRPr sz="1400" b="0" i="0">
                <a:solidFill>
                  <a:schemeClr val="tx1"/>
                </a:solidFill>
                <a:latin typeface="Times New Roman" pitchFamily="18" charset="0"/>
              </a:defRPr>
            </a:lvl1pPr>
          </a:lstStyle>
          <a:p>
            <a:pPr>
              <a:defRPr/>
            </a:pPr>
            <a:fld id="{977F2051-51FE-4614-B929-8C727AC55532}" type="slidenum">
              <a:rPr lang="en-US"/>
              <a:pPr>
                <a:defRPr/>
              </a:pPr>
              <a:t>‹#›</a:t>
            </a:fld>
            <a:endParaRPr lang="en-US"/>
          </a:p>
        </p:txBody>
      </p:sp>
      <p:sp>
        <p:nvSpPr>
          <p:cNvPr id="2" name="Rectangle 32"/>
          <p:cNvSpPr>
            <a:spLocks noChangeArrowheads="1"/>
          </p:cNvSpPr>
          <p:nvPr/>
        </p:nvSpPr>
        <p:spPr bwMode="auto">
          <a:xfrm>
            <a:off x="0" y="6515100"/>
            <a:ext cx="9906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marL="457200" indent="-457200" algn="ctr">
              <a:lnSpc>
                <a:spcPct val="100000"/>
              </a:lnSpc>
              <a:spcBef>
                <a:spcPct val="0"/>
              </a:spcBef>
              <a:buClrTx/>
              <a:buSzTx/>
              <a:buFontTx/>
              <a:buNone/>
            </a:pPr>
            <a:r>
              <a:rPr lang="en-GB" sz="1400" b="0" dirty="0" smtClean="0">
                <a:solidFill>
                  <a:schemeClr val="tx1"/>
                </a:solidFill>
              </a:rPr>
              <a:t>RF Measurement Concepts, </a:t>
            </a:r>
            <a:r>
              <a:rPr lang="en-GB" sz="1400" b="0" dirty="0" err="1">
                <a:solidFill>
                  <a:schemeClr val="tx1"/>
                </a:solidFill>
              </a:rPr>
              <a:t>Caspers</a:t>
            </a:r>
            <a:r>
              <a:rPr lang="en-GB" sz="1400" b="0" dirty="0">
                <a:solidFill>
                  <a:schemeClr val="tx1"/>
                </a:solidFill>
              </a:rPr>
              <a:t>, </a:t>
            </a:r>
            <a:r>
              <a:rPr lang="en-GB" sz="1400" b="0" dirty="0" err="1">
                <a:solidFill>
                  <a:schemeClr val="tx1"/>
                </a:solidFill>
              </a:rPr>
              <a:t>Kowina</a:t>
            </a:r>
            <a:endParaRPr lang="en-GB" sz="1400" b="0" dirty="0">
              <a:solidFill>
                <a:schemeClr val="tx1"/>
              </a:solidFill>
            </a:endParaRPr>
          </a:p>
        </p:txBody>
      </p:sp>
      <p:sp>
        <p:nvSpPr>
          <p:cNvPr id="9226" name="Text Box 10"/>
          <p:cNvSpPr txBox="1">
            <a:spLocks noChangeArrowheads="1"/>
          </p:cNvSpPr>
          <p:nvPr userDrawn="1"/>
        </p:nvSpPr>
        <p:spPr bwMode="auto">
          <a:xfrm>
            <a:off x="63500" y="6530975"/>
            <a:ext cx="2919413" cy="3084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spcBef>
                <a:spcPct val="0"/>
              </a:spcBef>
              <a:defRPr sz="2000" i="1">
                <a:solidFill>
                  <a:srgbClr val="0000FF"/>
                </a:solidFill>
                <a:latin typeface="Arial" charset="0"/>
              </a:defRPr>
            </a:lvl1pPr>
            <a:lvl2pPr>
              <a:spcBef>
                <a:spcPct val="0"/>
              </a:spcBef>
              <a:defRPr sz="2000" i="1">
                <a:solidFill>
                  <a:srgbClr val="0000FF"/>
                </a:solidFill>
                <a:latin typeface="Arial" charset="0"/>
              </a:defRPr>
            </a:lvl2pPr>
            <a:lvl3pPr>
              <a:spcBef>
                <a:spcPct val="0"/>
              </a:spcBef>
              <a:defRPr sz="2000" i="1">
                <a:solidFill>
                  <a:srgbClr val="0000FF"/>
                </a:solidFill>
                <a:latin typeface="Arial" charset="0"/>
              </a:defRPr>
            </a:lvl3pPr>
            <a:lvl4pPr>
              <a:spcBef>
                <a:spcPct val="0"/>
              </a:spcBef>
              <a:defRPr sz="2000" i="1">
                <a:solidFill>
                  <a:srgbClr val="0000FF"/>
                </a:solidFill>
                <a:latin typeface="Arial" charset="0"/>
              </a:defRPr>
            </a:lvl4pPr>
            <a:lvl5pPr>
              <a:spcBef>
                <a:spcPct val="0"/>
              </a:spcBef>
              <a:defRPr sz="2000" i="1">
                <a:solidFill>
                  <a:srgbClr val="0000FF"/>
                </a:solidFill>
                <a:latin typeface="Arial" charset="0"/>
              </a:defRPr>
            </a:lvl5pPr>
            <a:lvl6pPr eaLnBrk="0" fontAlgn="base" hangingPunct="0">
              <a:spcBef>
                <a:spcPct val="0"/>
              </a:spcBef>
              <a:spcAft>
                <a:spcPct val="0"/>
              </a:spcAft>
              <a:defRPr sz="2000" i="1">
                <a:solidFill>
                  <a:srgbClr val="0000FF"/>
                </a:solidFill>
                <a:latin typeface="Arial" charset="0"/>
              </a:defRPr>
            </a:lvl6pPr>
            <a:lvl7pPr eaLnBrk="0" fontAlgn="base" hangingPunct="0">
              <a:spcBef>
                <a:spcPct val="0"/>
              </a:spcBef>
              <a:spcAft>
                <a:spcPct val="0"/>
              </a:spcAft>
              <a:defRPr sz="2000" i="1">
                <a:solidFill>
                  <a:srgbClr val="0000FF"/>
                </a:solidFill>
                <a:latin typeface="Arial" charset="0"/>
              </a:defRPr>
            </a:lvl7pPr>
            <a:lvl8pPr eaLnBrk="0" fontAlgn="base" hangingPunct="0">
              <a:spcBef>
                <a:spcPct val="0"/>
              </a:spcBef>
              <a:spcAft>
                <a:spcPct val="0"/>
              </a:spcAft>
              <a:defRPr sz="2000" i="1">
                <a:solidFill>
                  <a:srgbClr val="0000FF"/>
                </a:solidFill>
                <a:latin typeface="Arial" charset="0"/>
              </a:defRPr>
            </a:lvl8pPr>
            <a:lvl9pPr eaLnBrk="0" fontAlgn="base" hangingPunct="0">
              <a:spcBef>
                <a:spcPct val="0"/>
              </a:spcBef>
              <a:spcAft>
                <a:spcPct val="0"/>
              </a:spcAft>
              <a:defRPr sz="2000" i="1">
                <a:solidFill>
                  <a:srgbClr val="0000FF"/>
                </a:solidFill>
                <a:latin typeface="Arial" charset="0"/>
              </a:defRPr>
            </a:lvl9pPr>
          </a:lstStyle>
          <a:p>
            <a:pPr>
              <a:lnSpc>
                <a:spcPct val="100000"/>
              </a:lnSpc>
              <a:buClrTx/>
              <a:buSzTx/>
              <a:buFontTx/>
              <a:buNone/>
              <a:defRPr/>
            </a:pPr>
            <a:r>
              <a:rPr lang="en-GB" sz="1400" b="0" dirty="0" smtClean="0">
                <a:solidFill>
                  <a:schemeClr val="tx1"/>
                </a:solidFill>
              </a:rPr>
              <a:t>CAS, </a:t>
            </a:r>
            <a:r>
              <a:rPr lang="de-DE" sz="1400" b="0" dirty="0" smtClean="0">
                <a:solidFill>
                  <a:schemeClr val="tx1"/>
                </a:solidFill>
              </a:rPr>
              <a:t>Trondheim</a:t>
            </a:r>
            <a:r>
              <a:rPr lang="en-GB" sz="1400" b="0" dirty="0" smtClean="0">
                <a:solidFill>
                  <a:schemeClr val="tx1"/>
                </a:solidFill>
              </a:rPr>
              <a:t>, August 20</a:t>
            </a:r>
            <a:r>
              <a:rPr lang="pl-PL" sz="1400" b="0" dirty="0" smtClean="0">
                <a:solidFill>
                  <a:schemeClr val="tx1"/>
                </a:solidFill>
              </a:rPr>
              <a:t>1</a:t>
            </a:r>
            <a:r>
              <a:rPr lang="de-DE" sz="1400" b="0" dirty="0" smtClean="0">
                <a:solidFill>
                  <a:schemeClr val="tx1"/>
                </a:solidFill>
              </a:rPr>
              <a:t>3</a:t>
            </a:r>
            <a:endParaRPr lang="en-GB" sz="1400" b="0" dirty="0" smtClean="0">
              <a:solidFill>
                <a:schemeClr val="tx1"/>
              </a:solidFill>
            </a:endParaRPr>
          </a:p>
        </p:txBody>
      </p:sp>
    </p:spTree>
  </p:cSld>
  <p:clrMap bg1="lt1" tx1="dk1" bg2="lt2" tx2="dk2" accent1="accent1" accent2="accent2" accent3="accent3" accent4="accent4" accent5="accent5" accent6="accent6" hlink="hlink" folHlink="folHlink"/>
  <p:sldLayoutIdLst>
    <p:sldLayoutId id="2147483713"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hf hdr="0" ftr="0"/>
  <p:txStyles>
    <p:titleStyle>
      <a:lvl1pPr algn="ctr" rtl="0" eaLnBrk="0" fontAlgn="base" hangingPunct="0">
        <a:lnSpc>
          <a:spcPct val="90000"/>
        </a:lnSpc>
        <a:spcBef>
          <a:spcPct val="0"/>
        </a:spcBef>
        <a:spcAft>
          <a:spcPct val="0"/>
        </a:spcAft>
        <a:defRPr sz="3600" b="1">
          <a:solidFill>
            <a:srgbClr val="0000FF"/>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600" b="1">
          <a:solidFill>
            <a:srgbClr val="0000FF"/>
          </a:solidFill>
          <a:effectLst>
            <a:outerShdw blurRad="38100" dist="38100" dir="2700000" algn="tl">
              <a:srgbClr val="C0C0C0"/>
            </a:outerShdw>
          </a:effectLst>
          <a:latin typeface="Arial" charset="0"/>
        </a:defRPr>
      </a:lvl2pPr>
      <a:lvl3pPr algn="ctr" rtl="0" eaLnBrk="0" fontAlgn="base" hangingPunct="0">
        <a:lnSpc>
          <a:spcPct val="90000"/>
        </a:lnSpc>
        <a:spcBef>
          <a:spcPct val="0"/>
        </a:spcBef>
        <a:spcAft>
          <a:spcPct val="0"/>
        </a:spcAft>
        <a:defRPr sz="3600" b="1">
          <a:solidFill>
            <a:srgbClr val="0000FF"/>
          </a:solidFill>
          <a:effectLst>
            <a:outerShdw blurRad="38100" dist="38100" dir="2700000" algn="tl">
              <a:srgbClr val="C0C0C0"/>
            </a:outerShdw>
          </a:effectLst>
          <a:latin typeface="Arial" charset="0"/>
        </a:defRPr>
      </a:lvl3pPr>
      <a:lvl4pPr algn="ctr" rtl="0" eaLnBrk="0" fontAlgn="base" hangingPunct="0">
        <a:lnSpc>
          <a:spcPct val="90000"/>
        </a:lnSpc>
        <a:spcBef>
          <a:spcPct val="0"/>
        </a:spcBef>
        <a:spcAft>
          <a:spcPct val="0"/>
        </a:spcAft>
        <a:defRPr sz="3600" b="1">
          <a:solidFill>
            <a:srgbClr val="0000FF"/>
          </a:solidFill>
          <a:effectLst>
            <a:outerShdw blurRad="38100" dist="38100" dir="2700000" algn="tl">
              <a:srgbClr val="C0C0C0"/>
            </a:outerShdw>
          </a:effectLst>
          <a:latin typeface="Arial" charset="0"/>
        </a:defRPr>
      </a:lvl4pPr>
      <a:lvl5pPr algn="ctr" rtl="0" eaLnBrk="0" fontAlgn="base" hangingPunct="0">
        <a:lnSpc>
          <a:spcPct val="90000"/>
        </a:lnSpc>
        <a:spcBef>
          <a:spcPct val="0"/>
        </a:spcBef>
        <a:spcAft>
          <a:spcPct val="0"/>
        </a:spcAft>
        <a:defRPr sz="3600" b="1">
          <a:solidFill>
            <a:srgbClr val="0000FF"/>
          </a:solidFill>
          <a:effectLst>
            <a:outerShdw blurRad="38100" dist="38100" dir="2700000" algn="tl">
              <a:srgbClr val="C0C0C0"/>
            </a:outerShdw>
          </a:effectLst>
          <a:latin typeface="Arial" charset="0"/>
        </a:defRPr>
      </a:lvl5pPr>
      <a:lvl6pPr marL="457200" algn="ctr" rtl="0" eaLnBrk="0" fontAlgn="base" hangingPunct="0">
        <a:lnSpc>
          <a:spcPct val="90000"/>
        </a:lnSpc>
        <a:spcBef>
          <a:spcPct val="0"/>
        </a:spcBef>
        <a:spcAft>
          <a:spcPct val="0"/>
        </a:spcAft>
        <a:defRPr sz="3600" b="1">
          <a:solidFill>
            <a:srgbClr val="FF0000"/>
          </a:solidFill>
          <a:effectLst>
            <a:outerShdw blurRad="38100" dist="38100" dir="2700000" algn="tl">
              <a:srgbClr val="C0C0C0"/>
            </a:outerShdw>
          </a:effectLst>
          <a:latin typeface="Arial" charset="0"/>
        </a:defRPr>
      </a:lvl6pPr>
      <a:lvl7pPr marL="914400" algn="ctr" rtl="0" eaLnBrk="0" fontAlgn="base" hangingPunct="0">
        <a:lnSpc>
          <a:spcPct val="90000"/>
        </a:lnSpc>
        <a:spcBef>
          <a:spcPct val="0"/>
        </a:spcBef>
        <a:spcAft>
          <a:spcPct val="0"/>
        </a:spcAft>
        <a:defRPr sz="3600" b="1">
          <a:solidFill>
            <a:srgbClr val="FF0000"/>
          </a:solidFill>
          <a:effectLst>
            <a:outerShdw blurRad="38100" dist="38100" dir="2700000" algn="tl">
              <a:srgbClr val="C0C0C0"/>
            </a:outerShdw>
          </a:effectLst>
          <a:latin typeface="Arial" charset="0"/>
        </a:defRPr>
      </a:lvl7pPr>
      <a:lvl8pPr marL="1371600" algn="ctr" rtl="0" eaLnBrk="0" fontAlgn="base" hangingPunct="0">
        <a:lnSpc>
          <a:spcPct val="90000"/>
        </a:lnSpc>
        <a:spcBef>
          <a:spcPct val="0"/>
        </a:spcBef>
        <a:spcAft>
          <a:spcPct val="0"/>
        </a:spcAft>
        <a:defRPr sz="3600" b="1">
          <a:solidFill>
            <a:srgbClr val="FF0000"/>
          </a:solidFill>
          <a:effectLst>
            <a:outerShdw blurRad="38100" dist="38100" dir="2700000" algn="tl">
              <a:srgbClr val="C0C0C0"/>
            </a:outerShdw>
          </a:effectLst>
          <a:latin typeface="Arial" charset="0"/>
        </a:defRPr>
      </a:lvl8pPr>
      <a:lvl9pPr marL="1828800" algn="ctr" rtl="0" eaLnBrk="0" fontAlgn="base" hangingPunct="0">
        <a:lnSpc>
          <a:spcPct val="90000"/>
        </a:lnSpc>
        <a:spcBef>
          <a:spcPct val="0"/>
        </a:spcBef>
        <a:spcAft>
          <a:spcPct val="0"/>
        </a:spcAft>
        <a:defRPr sz="3600" b="1">
          <a:solidFill>
            <a:srgbClr val="FF0000"/>
          </a:solidFill>
          <a:effectLst>
            <a:outerShdw blurRad="38100" dist="38100" dir="2700000" algn="tl">
              <a:srgbClr val="C0C0C0"/>
            </a:outerShdw>
          </a:effectLst>
          <a:latin typeface="Arial" charset="0"/>
        </a:defRPr>
      </a:lvl9pPr>
    </p:titleStyle>
    <p:bodyStyle>
      <a:lvl1pPr marL="571500" indent="-571500" algn="l" rtl="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effectLst>
            <a:outerShdw blurRad="38100" dist="38100" dir="2700000" algn="tl">
              <a:srgbClr val="C0C0C0"/>
            </a:outerShdw>
          </a:effectLst>
          <a:latin typeface="+mn-lt"/>
          <a:ea typeface="+mn-ea"/>
          <a:cs typeface="+mn-cs"/>
        </a:defRPr>
      </a:lvl1pPr>
      <a:lvl2pPr marL="1047750" indent="-285750" algn="l" rtl="0" eaLnBrk="0" fontAlgn="base" hangingPunct="0">
        <a:lnSpc>
          <a:spcPct val="90000"/>
        </a:lnSpc>
        <a:spcBef>
          <a:spcPct val="30000"/>
        </a:spcBef>
        <a:spcAft>
          <a:spcPct val="0"/>
        </a:spcAft>
        <a:buClr>
          <a:schemeClr val="hlink"/>
        </a:buClr>
        <a:buSzPct val="70000"/>
        <a:buFont typeface="Wingdings" pitchFamily="2" charset="2"/>
        <a:buChar char="n"/>
        <a:defRPr b="1">
          <a:solidFill>
            <a:schemeClr val="tx1"/>
          </a:solidFill>
          <a:latin typeface="+mn-lt"/>
        </a:defRPr>
      </a:lvl2pPr>
      <a:lvl3pPr marL="1562100" indent="-228600" algn="l" rtl="0" eaLnBrk="0" fontAlgn="base" hangingPunct="0">
        <a:lnSpc>
          <a:spcPct val="90000"/>
        </a:lnSpc>
        <a:spcBef>
          <a:spcPct val="30000"/>
        </a:spcBef>
        <a:spcAft>
          <a:spcPct val="0"/>
        </a:spcAft>
        <a:buClr>
          <a:schemeClr val="tx1"/>
        </a:buClr>
        <a:buSzPct val="80000"/>
        <a:buFont typeface="Wingdings" pitchFamily="2" charset="2"/>
        <a:buChar char="l"/>
        <a:defRPr sz="1600" b="1">
          <a:solidFill>
            <a:schemeClr val="tx1"/>
          </a:solidFill>
          <a:latin typeface="+mn-lt"/>
        </a:defRPr>
      </a:lvl3pPr>
      <a:lvl4pPr marL="1924050" indent="-171450" algn="l" rtl="0" eaLnBrk="0" fontAlgn="base" hangingPunct="0">
        <a:lnSpc>
          <a:spcPct val="90000"/>
        </a:lnSpc>
        <a:spcBef>
          <a:spcPct val="30000"/>
        </a:spcBef>
        <a:spcAft>
          <a:spcPct val="0"/>
        </a:spcAft>
        <a:buClr>
          <a:schemeClr val="hlink"/>
        </a:buClr>
        <a:buSzPct val="100000"/>
        <a:buFont typeface="Wingdings" pitchFamily="2" charset="2"/>
        <a:buChar char="u"/>
        <a:defRPr sz="1400" b="1">
          <a:solidFill>
            <a:srgbClr val="0000FF"/>
          </a:solidFill>
          <a:latin typeface="+mn-lt"/>
        </a:defRPr>
      </a:lvl4pPr>
      <a:lvl5pPr marL="2286000" indent="-171450" algn="l" rtl="0" eaLnBrk="0" fontAlgn="base" hangingPunct="0">
        <a:lnSpc>
          <a:spcPct val="90000"/>
        </a:lnSpc>
        <a:spcBef>
          <a:spcPct val="30000"/>
        </a:spcBef>
        <a:spcAft>
          <a:spcPct val="0"/>
        </a:spcAft>
        <a:defRPr sz="1400" b="1">
          <a:solidFill>
            <a:srgbClr val="0000FF"/>
          </a:solidFill>
          <a:latin typeface="+mn-lt"/>
        </a:defRPr>
      </a:lvl5pPr>
      <a:lvl6pPr marL="2743200" indent="-171450" algn="l" rtl="0" eaLnBrk="0" fontAlgn="base" hangingPunct="0">
        <a:lnSpc>
          <a:spcPct val="90000"/>
        </a:lnSpc>
        <a:spcBef>
          <a:spcPct val="30000"/>
        </a:spcBef>
        <a:spcAft>
          <a:spcPct val="0"/>
        </a:spcAft>
        <a:defRPr sz="1400" b="1">
          <a:solidFill>
            <a:srgbClr val="0000FF"/>
          </a:solidFill>
          <a:latin typeface="+mn-lt"/>
        </a:defRPr>
      </a:lvl6pPr>
      <a:lvl7pPr marL="3200400" indent="-171450" algn="l" rtl="0" eaLnBrk="0" fontAlgn="base" hangingPunct="0">
        <a:lnSpc>
          <a:spcPct val="90000"/>
        </a:lnSpc>
        <a:spcBef>
          <a:spcPct val="30000"/>
        </a:spcBef>
        <a:spcAft>
          <a:spcPct val="0"/>
        </a:spcAft>
        <a:defRPr sz="1400" b="1">
          <a:solidFill>
            <a:srgbClr val="0000FF"/>
          </a:solidFill>
          <a:latin typeface="+mn-lt"/>
        </a:defRPr>
      </a:lvl7pPr>
      <a:lvl8pPr marL="3657600" indent="-171450" algn="l" rtl="0" eaLnBrk="0" fontAlgn="base" hangingPunct="0">
        <a:lnSpc>
          <a:spcPct val="90000"/>
        </a:lnSpc>
        <a:spcBef>
          <a:spcPct val="30000"/>
        </a:spcBef>
        <a:spcAft>
          <a:spcPct val="0"/>
        </a:spcAft>
        <a:defRPr sz="1400" b="1">
          <a:solidFill>
            <a:srgbClr val="0000FF"/>
          </a:solidFill>
          <a:latin typeface="+mn-lt"/>
        </a:defRPr>
      </a:lvl8pPr>
      <a:lvl9pPr marL="4114800" indent="-171450" algn="l" rtl="0" eaLnBrk="0" fontAlgn="base" hangingPunct="0">
        <a:lnSpc>
          <a:spcPct val="90000"/>
        </a:lnSpc>
        <a:spcBef>
          <a:spcPct val="30000"/>
        </a:spcBef>
        <a:spcAft>
          <a:spcPct val="0"/>
        </a:spcAft>
        <a:defRPr sz="1400" b="1">
          <a:solidFill>
            <a:srgbClr val="0000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4.gif"/><Relationship Id="rId4" Type="http://schemas.openxmlformats.org/officeDocument/2006/relationships/image" Target="../media/image13.gif"/></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7.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6.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notesSlide" Target="../notesSlides/notesSlide13.xml"/><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8.wmf"/><Relationship Id="rId5" Type="http://schemas.openxmlformats.org/officeDocument/2006/relationships/oleObject" Target="../embeddings/oleObject3.bin"/><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3.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22.wmf"/><Relationship Id="rId4" Type="http://schemas.openxmlformats.org/officeDocument/2006/relationships/oleObject" Target="../embeddings/oleObject5.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24.wmf"/><Relationship Id="rId4" Type="http://schemas.openxmlformats.org/officeDocument/2006/relationships/oleObject" Target="../embeddings/oleObject7.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18.xml"/><Relationship Id="rId7" Type="http://schemas.openxmlformats.org/officeDocument/2006/relationships/image" Target="../media/image26.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image" Target="../media/image25.wmf"/><Relationship Id="rId4" Type="http://schemas.openxmlformats.org/officeDocument/2006/relationships/oleObject" Target="../embeddings/oleObject8.bin"/><Relationship Id="rId9" Type="http://schemas.openxmlformats.org/officeDocument/2006/relationships/image" Target="../media/image27.w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29.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image" Target="../media/image28.wmf"/><Relationship Id="rId4" Type="http://schemas.openxmlformats.org/officeDocument/2006/relationships/oleObject" Target="../embeddings/oleObject11.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30.wmf"/><Relationship Id="rId4" Type="http://schemas.openxmlformats.org/officeDocument/2006/relationships/oleObject" Target="../embeddings/oleObject13.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5.bin"/><Relationship Id="rId5" Type="http://schemas.openxmlformats.org/officeDocument/2006/relationships/image" Target="../media/image31.wmf"/><Relationship Id="rId4" Type="http://schemas.openxmlformats.org/officeDocument/2006/relationships/oleObject" Target="../embeddings/oleObject14.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notesSlide" Target="../notesSlides/notesSlide23.xml"/><Relationship Id="rId7" Type="http://schemas.openxmlformats.org/officeDocument/2006/relationships/image" Target="../media/image34.wmf"/><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7.bin"/><Relationship Id="rId5" Type="http://schemas.openxmlformats.org/officeDocument/2006/relationships/image" Target="../media/image33.wmf"/><Relationship Id="rId4" Type="http://schemas.openxmlformats.org/officeDocument/2006/relationships/oleObject" Target="../embeddings/oleObject16.bin"/><Relationship Id="rId9" Type="http://schemas.openxmlformats.org/officeDocument/2006/relationships/image" Target="../media/image35.wmf"/></Relationships>
</file>

<file path=ppt/slides/_rels/slide2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notesSlide" Target="../notesSlides/notesSlide24.xml"/><Relationship Id="rId7" Type="http://schemas.openxmlformats.org/officeDocument/2006/relationships/image" Target="../media/image37.w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20.bin"/><Relationship Id="rId5" Type="http://schemas.openxmlformats.org/officeDocument/2006/relationships/image" Target="../media/image36.wmf"/><Relationship Id="rId4" Type="http://schemas.openxmlformats.org/officeDocument/2006/relationships/oleObject" Target="../embeddings/oleObject19.bin"/></Relationships>
</file>

<file path=ppt/slides/_rels/slide2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notesSlide" Target="../notesSlides/notesSlide25.xml"/><Relationship Id="rId7" Type="http://schemas.openxmlformats.org/officeDocument/2006/relationships/image" Target="../media/image40.wmf"/><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22.bin"/><Relationship Id="rId5" Type="http://schemas.openxmlformats.org/officeDocument/2006/relationships/image" Target="../media/image39.wmf"/><Relationship Id="rId4" Type="http://schemas.openxmlformats.org/officeDocument/2006/relationships/oleObject" Target="../embeddings/oleObject21.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2.wmf"/><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24.bin"/><Relationship Id="rId5" Type="http://schemas.openxmlformats.org/officeDocument/2006/relationships/image" Target="../media/image41.wmf"/><Relationship Id="rId4" Type="http://schemas.openxmlformats.org/officeDocument/2006/relationships/oleObject" Target="../embeddings/oleObject23.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image" Target="../media/image43.wmf"/><Relationship Id="rId4" Type="http://schemas.openxmlformats.org/officeDocument/2006/relationships/oleObject" Target="../embeddings/oleObject25.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mlDrawing" Target="../drawings/vmlDrawing14.vml"/><Relationship Id="rId5" Type="http://schemas.openxmlformats.org/officeDocument/2006/relationships/image" Target="../media/image44.wmf"/><Relationship Id="rId4" Type="http://schemas.openxmlformats.org/officeDocument/2006/relationships/oleObject" Target="../embeddings/oleObject26.bin"/></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46.wmf"/><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oleObject" Target="../embeddings/oleObject28.bin"/><Relationship Id="rId5" Type="http://schemas.openxmlformats.org/officeDocument/2006/relationships/image" Target="../media/image45.wmf"/><Relationship Id="rId4" Type="http://schemas.openxmlformats.org/officeDocument/2006/relationships/oleObject" Target="../embeddings/oleObject27.bin"/></Relationships>
</file>

<file path=ppt/slides/_rels/slide31.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notesSlide" Target="../notesSlides/notesSlide31.xml"/><Relationship Id="rId7" Type="http://schemas.openxmlformats.org/officeDocument/2006/relationships/oleObject" Target="../embeddings/oleObject30.bin"/><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47.wmf"/><Relationship Id="rId5" Type="http://schemas.openxmlformats.org/officeDocument/2006/relationships/oleObject" Target="../embeddings/oleObject29.bin"/><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image" Target="../media/image51.wmf"/><Relationship Id="rId13" Type="http://schemas.openxmlformats.org/officeDocument/2006/relationships/oleObject" Target="../embeddings/oleObject35.bin"/><Relationship Id="rId3" Type="http://schemas.openxmlformats.org/officeDocument/2006/relationships/notesSlide" Target="../notesSlides/notesSlide32.xml"/><Relationship Id="rId7" Type="http://schemas.openxmlformats.org/officeDocument/2006/relationships/oleObject" Target="../embeddings/oleObject32.bin"/><Relationship Id="rId12" Type="http://schemas.openxmlformats.org/officeDocument/2006/relationships/image" Target="../media/image53.wmf"/><Relationship Id="rId2" Type="http://schemas.openxmlformats.org/officeDocument/2006/relationships/slideLayout" Target="../slideLayouts/slideLayout7.xml"/><Relationship Id="rId16" Type="http://schemas.openxmlformats.org/officeDocument/2006/relationships/image" Target="../media/image55.wmf"/><Relationship Id="rId1" Type="http://schemas.openxmlformats.org/officeDocument/2006/relationships/vmlDrawing" Target="../drawings/vmlDrawing17.vml"/><Relationship Id="rId6" Type="http://schemas.openxmlformats.org/officeDocument/2006/relationships/image" Target="../media/image50.wmf"/><Relationship Id="rId11" Type="http://schemas.openxmlformats.org/officeDocument/2006/relationships/oleObject" Target="../embeddings/oleObject34.bin"/><Relationship Id="rId5" Type="http://schemas.openxmlformats.org/officeDocument/2006/relationships/oleObject" Target="../embeddings/oleObject31.bin"/><Relationship Id="rId15" Type="http://schemas.openxmlformats.org/officeDocument/2006/relationships/oleObject" Target="../embeddings/oleObject36.bin"/><Relationship Id="rId10" Type="http://schemas.openxmlformats.org/officeDocument/2006/relationships/image" Target="../media/image52.wmf"/><Relationship Id="rId4" Type="http://schemas.openxmlformats.org/officeDocument/2006/relationships/image" Target="../media/image49.png"/><Relationship Id="rId9" Type="http://schemas.openxmlformats.org/officeDocument/2006/relationships/oleObject" Target="../embeddings/oleObject33.bin"/><Relationship Id="rId14" Type="http://schemas.openxmlformats.org/officeDocument/2006/relationships/image" Target="../media/image54.wmf"/></Relationships>
</file>

<file path=ppt/slides/_rels/slide33.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notesSlide" Target="../notesSlides/notesSlide33.xml"/><Relationship Id="rId7" Type="http://schemas.openxmlformats.org/officeDocument/2006/relationships/oleObject" Target="../embeddings/oleObject38.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56.wmf"/><Relationship Id="rId5" Type="http://schemas.openxmlformats.org/officeDocument/2006/relationships/oleObject" Target="../embeddings/oleObject37.bin"/><Relationship Id="rId10" Type="http://schemas.openxmlformats.org/officeDocument/2006/relationships/image" Target="../media/image58.wmf"/><Relationship Id="rId4" Type="http://schemas.openxmlformats.org/officeDocument/2006/relationships/image" Target="../media/image49.png"/><Relationship Id="rId9" Type="http://schemas.openxmlformats.org/officeDocument/2006/relationships/oleObject" Target="../embeddings/oleObject39.bin"/></Relationships>
</file>

<file path=ppt/slides/_rels/slide3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60.png"/><Relationship Id="rId4" Type="http://schemas.openxmlformats.org/officeDocument/2006/relationships/image" Target="../media/image59.gif"/></Relationships>
</file>

<file path=ppt/slides/_rels/slide35.xml.rels><?xml version="1.0" encoding="UTF-8" standalone="yes"?>
<Relationships xmlns="http://schemas.openxmlformats.org/package/2006/relationships"><Relationship Id="rId8" Type="http://schemas.openxmlformats.org/officeDocument/2006/relationships/image" Target="../media/image62.wmf"/><Relationship Id="rId13" Type="http://schemas.openxmlformats.org/officeDocument/2006/relationships/image" Target="../media/image64.wmf"/><Relationship Id="rId3" Type="http://schemas.openxmlformats.org/officeDocument/2006/relationships/notesSlide" Target="../notesSlides/notesSlide35.xml"/><Relationship Id="rId7" Type="http://schemas.openxmlformats.org/officeDocument/2006/relationships/oleObject" Target="../embeddings/oleObject41.bin"/><Relationship Id="rId12" Type="http://schemas.openxmlformats.org/officeDocument/2006/relationships/oleObject" Target="../embeddings/oleObject43.bin"/><Relationship Id="rId17" Type="http://schemas.openxmlformats.org/officeDocument/2006/relationships/image" Target="../media/image66.wmf"/><Relationship Id="rId2" Type="http://schemas.openxmlformats.org/officeDocument/2006/relationships/slideLayout" Target="../slideLayouts/slideLayout7.xml"/><Relationship Id="rId16" Type="http://schemas.openxmlformats.org/officeDocument/2006/relationships/oleObject" Target="../embeddings/oleObject45.bin"/><Relationship Id="rId1" Type="http://schemas.openxmlformats.org/officeDocument/2006/relationships/vmlDrawing" Target="../drawings/vmlDrawing19.vml"/><Relationship Id="rId6" Type="http://schemas.openxmlformats.org/officeDocument/2006/relationships/image" Target="../media/image61.wmf"/><Relationship Id="rId11" Type="http://schemas.openxmlformats.org/officeDocument/2006/relationships/image" Target="../media/image63.wmf"/><Relationship Id="rId5" Type="http://schemas.openxmlformats.org/officeDocument/2006/relationships/oleObject" Target="../embeddings/oleObject40.bin"/><Relationship Id="rId15" Type="http://schemas.openxmlformats.org/officeDocument/2006/relationships/image" Target="../media/image65.wmf"/><Relationship Id="rId10" Type="http://schemas.openxmlformats.org/officeDocument/2006/relationships/oleObject" Target="../embeddings/oleObject42.bin"/><Relationship Id="rId4" Type="http://schemas.openxmlformats.org/officeDocument/2006/relationships/image" Target="../media/image67.png"/><Relationship Id="rId9" Type="http://schemas.openxmlformats.org/officeDocument/2006/relationships/image" Target="../media/image68.jpeg"/><Relationship Id="rId14" Type="http://schemas.openxmlformats.org/officeDocument/2006/relationships/oleObject" Target="../embeddings/oleObject44.bin"/></Relationships>
</file>

<file path=ppt/slides/_rels/slide36.xml.rels><?xml version="1.0" encoding="UTF-8" standalone="yes"?>
<Relationships xmlns="http://schemas.openxmlformats.org/package/2006/relationships"><Relationship Id="rId8" Type="http://schemas.openxmlformats.org/officeDocument/2006/relationships/image" Target="../media/image70.wmf"/><Relationship Id="rId3" Type="http://schemas.openxmlformats.org/officeDocument/2006/relationships/notesSlide" Target="../notesSlides/notesSlide36.xml"/><Relationship Id="rId7" Type="http://schemas.openxmlformats.org/officeDocument/2006/relationships/oleObject" Target="../embeddings/oleObject47.bin"/><Relationship Id="rId12" Type="http://schemas.openxmlformats.org/officeDocument/2006/relationships/image" Target="../media/image71.wmf"/><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69.wmf"/><Relationship Id="rId11" Type="http://schemas.openxmlformats.org/officeDocument/2006/relationships/oleObject" Target="../embeddings/oleObject49.bin"/><Relationship Id="rId5" Type="http://schemas.openxmlformats.org/officeDocument/2006/relationships/oleObject" Target="../embeddings/oleObject46.bin"/><Relationship Id="rId10" Type="http://schemas.openxmlformats.org/officeDocument/2006/relationships/image" Target="../media/image65.wmf"/><Relationship Id="rId4" Type="http://schemas.openxmlformats.org/officeDocument/2006/relationships/image" Target="../media/image49.png"/><Relationship Id="rId9" Type="http://schemas.openxmlformats.org/officeDocument/2006/relationships/oleObject" Target="../embeddings/oleObject48.bin"/></Relationships>
</file>

<file path=ppt/slides/_rels/slide3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37.xml"/><Relationship Id="rId1" Type="http://schemas.openxmlformats.org/officeDocument/2006/relationships/slideLayout" Target="../slideLayouts/slideLayout14.xml"/><Relationship Id="rId5" Type="http://schemas.openxmlformats.org/officeDocument/2006/relationships/image" Target="../media/image73.png"/><Relationship Id="rId4" Type="http://schemas.openxmlformats.org/officeDocument/2006/relationships/image" Target="../media/image72.gif"/></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75.gif"/><Relationship Id="rId4" Type="http://schemas.openxmlformats.org/officeDocument/2006/relationships/image" Target="../media/image13.gif"/></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79.jpeg"/><Relationship Id="rId4" Type="http://schemas.openxmlformats.org/officeDocument/2006/relationships/image" Target="../media/image78.jpeg"/></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86.wmf"/><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oleObject" Target="../embeddings/oleObject51.bin"/><Relationship Id="rId5" Type="http://schemas.openxmlformats.org/officeDocument/2006/relationships/image" Target="../media/image85.wmf"/><Relationship Id="rId4" Type="http://schemas.openxmlformats.org/officeDocument/2006/relationships/oleObject" Target="../embeddings/oleObject50.bin"/></Relationships>
</file>

<file path=ppt/slides/_rels/slide48.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54.bin"/><Relationship Id="rId13" Type="http://schemas.openxmlformats.org/officeDocument/2006/relationships/image" Target="../media/image92.wmf"/><Relationship Id="rId18" Type="http://schemas.openxmlformats.org/officeDocument/2006/relationships/oleObject" Target="../embeddings/oleObject59.bin"/><Relationship Id="rId26" Type="http://schemas.openxmlformats.org/officeDocument/2006/relationships/image" Target="../media/image96.wmf"/><Relationship Id="rId39" Type="http://schemas.openxmlformats.org/officeDocument/2006/relationships/oleObject" Target="../embeddings/oleObject74.bin"/><Relationship Id="rId3" Type="http://schemas.openxmlformats.org/officeDocument/2006/relationships/notesSlide" Target="../notesSlides/notesSlide49.xml"/><Relationship Id="rId21" Type="http://schemas.openxmlformats.org/officeDocument/2006/relationships/oleObject" Target="../embeddings/oleObject61.bin"/><Relationship Id="rId34" Type="http://schemas.openxmlformats.org/officeDocument/2006/relationships/image" Target="../media/image98.wmf"/><Relationship Id="rId7" Type="http://schemas.openxmlformats.org/officeDocument/2006/relationships/image" Target="../media/image89.wmf"/><Relationship Id="rId12" Type="http://schemas.openxmlformats.org/officeDocument/2006/relationships/oleObject" Target="../embeddings/oleObject56.bin"/><Relationship Id="rId17" Type="http://schemas.openxmlformats.org/officeDocument/2006/relationships/image" Target="../media/image94.wmf"/><Relationship Id="rId25" Type="http://schemas.openxmlformats.org/officeDocument/2006/relationships/oleObject" Target="../embeddings/oleObject65.bin"/><Relationship Id="rId33" Type="http://schemas.openxmlformats.org/officeDocument/2006/relationships/oleObject" Target="../embeddings/oleObject71.bin"/><Relationship Id="rId38" Type="http://schemas.openxmlformats.org/officeDocument/2006/relationships/image" Target="../media/image100.wmf"/><Relationship Id="rId2" Type="http://schemas.openxmlformats.org/officeDocument/2006/relationships/slideLayout" Target="../slideLayouts/slideLayout7.xml"/><Relationship Id="rId16" Type="http://schemas.openxmlformats.org/officeDocument/2006/relationships/oleObject" Target="../embeddings/oleObject58.bin"/><Relationship Id="rId20" Type="http://schemas.openxmlformats.org/officeDocument/2006/relationships/oleObject" Target="../embeddings/oleObject60.bin"/><Relationship Id="rId29" Type="http://schemas.openxmlformats.org/officeDocument/2006/relationships/oleObject" Target="../embeddings/oleObject67.bin"/><Relationship Id="rId1" Type="http://schemas.openxmlformats.org/officeDocument/2006/relationships/vmlDrawing" Target="../drawings/vmlDrawing22.vml"/><Relationship Id="rId6" Type="http://schemas.openxmlformats.org/officeDocument/2006/relationships/oleObject" Target="../embeddings/oleObject53.bin"/><Relationship Id="rId11" Type="http://schemas.openxmlformats.org/officeDocument/2006/relationships/image" Target="../media/image91.wmf"/><Relationship Id="rId24" Type="http://schemas.openxmlformats.org/officeDocument/2006/relationships/oleObject" Target="../embeddings/oleObject64.bin"/><Relationship Id="rId32" Type="http://schemas.openxmlformats.org/officeDocument/2006/relationships/oleObject" Target="../embeddings/oleObject70.bin"/><Relationship Id="rId37" Type="http://schemas.openxmlformats.org/officeDocument/2006/relationships/oleObject" Target="../embeddings/oleObject73.bin"/><Relationship Id="rId40" Type="http://schemas.openxmlformats.org/officeDocument/2006/relationships/image" Target="../media/image101.wmf"/><Relationship Id="rId5" Type="http://schemas.openxmlformats.org/officeDocument/2006/relationships/image" Target="../media/image88.wmf"/><Relationship Id="rId15" Type="http://schemas.openxmlformats.org/officeDocument/2006/relationships/image" Target="../media/image93.wmf"/><Relationship Id="rId23" Type="http://schemas.openxmlformats.org/officeDocument/2006/relationships/oleObject" Target="../embeddings/oleObject63.bin"/><Relationship Id="rId28" Type="http://schemas.openxmlformats.org/officeDocument/2006/relationships/image" Target="../media/image97.wmf"/><Relationship Id="rId36" Type="http://schemas.openxmlformats.org/officeDocument/2006/relationships/image" Target="../media/image99.wmf"/><Relationship Id="rId10" Type="http://schemas.openxmlformats.org/officeDocument/2006/relationships/oleObject" Target="../embeddings/oleObject55.bin"/><Relationship Id="rId19" Type="http://schemas.openxmlformats.org/officeDocument/2006/relationships/image" Target="../media/image95.wmf"/><Relationship Id="rId31" Type="http://schemas.openxmlformats.org/officeDocument/2006/relationships/oleObject" Target="../embeddings/oleObject69.bin"/><Relationship Id="rId4" Type="http://schemas.openxmlformats.org/officeDocument/2006/relationships/oleObject" Target="../embeddings/oleObject52.bin"/><Relationship Id="rId9" Type="http://schemas.openxmlformats.org/officeDocument/2006/relationships/image" Target="../media/image90.wmf"/><Relationship Id="rId14" Type="http://schemas.openxmlformats.org/officeDocument/2006/relationships/oleObject" Target="../embeddings/oleObject57.bin"/><Relationship Id="rId22" Type="http://schemas.openxmlformats.org/officeDocument/2006/relationships/oleObject" Target="../embeddings/oleObject62.bin"/><Relationship Id="rId27" Type="http://schemas.openxmlformats.org/officeDocument/2006/relationships/oleObject" Target="../embeddings/oleObject66.bin"/><Relationship Id="rId30" Type="http://schemas.openxmlformats.org/officeDocument/2006/relationships/oleObject" Target="../embeddings/oleObject68.bin"/><Relationship Id="rId35" Type="http://schemas.openxmlformats.org/officeDocument/2006/relationships/oleObject" Target="../embeddings/oleObject72.bin"/></Relationships>
</file>

<file path=ppt/slides/_rels/slide5.xml.rels><?xml version="1.0" encoding="UTF-8" standalone="yes"?>
<Relationships xmlns="http://schemas.openxmlformats.org/package/2006/relationships"><Relationship Id="rId3" Type="http://schemas.openxmlformats.org/officeDocument/2006/relationships/hyperlink" Target="http://en.wikipedia.org/wiki/File:Superhet2.png"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image" Target="../media/image103.jpeg"/><Relationship Id="rId5" Type="http://schemas.openxmlformats.org/officeDocument/2006/relationships/image" Target="../media/image102.wmf"/><Relationship Id="rId4" Type="http://schemas.openxmlformats.org/officeDocument/2006/relationships/oleObject" Target="../embeddings/oleObject75.bin"/></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78.bin"/><Relationship Id="rId13" Type="http://schemas.openxmlformats.org/officeDocument/2006/relationships/image" Target="../media/image108.wmf"/><Relationship Id="rId18" Type="http://schemas.openxmlformats.org/officeDocument/2006/relationships/oleObject" Target="../embeddings/oleObject83.bin"/><Relationship Id="rId3" Type="http://schemas.openxmlformats.org/officeDocument/2006/relationships/notesSlide" Target="../notesSlides/notesSlide51.xml"/><Relationship Id="rId7" Type="http://schemas.openxmlformats.org/officeDocument/2006/relationships/image" Target="../media/image105.wmf"/><Relationship Id="rId12" Type="http://schemas.openxmlformats.org/officeDocument/2006/relationships/oleObject" Target="../embeddings/oleObject80.bin"/><Relationship Id="rId17" Type="http://schemas.openxmlformats.org/officeDocument/2006/relationships/image" Target="../media/image110.wmf"/><Relationship Id="rId2" Type="http://schemas.openxmlformats.org/officeDocument/2006/relationships/slideLayout" Target="../slideLayouts/slideLayout7.xml"/><Relationship Id="rId16" Type="http://schemas.openxmlformats.org/officeDocument/2006/relationships/oleObject" Target="../embeddings/oleObject82.bin"/><Relationship Id="rId1" Type="http://schemas.openxmlformats.org/officeDocument/2006/relationships/vmlDrawing" Target="../drawings/vmlDrawing24.vml"/><Relationship Id="rId6" Type="http://schemas.openxmlformats.org/officeDocument/2006/relationships/oleObject" Target="../embeddings/oleObject77.bin"/><Relationship Id="rId11" Type="http://schemas.openxmlformats.org/officeDocument/2006/relationships/image" Target="../media/image107.wmf"/><Relationship Id="rId5" Type="http://schemas.openxmlformats.org/officeDocument/2006/relationships/image" Target="../media/image104.wmf"/><Relationship Id="rId15" Type="http://schemas.openxmlformats.org/officeDocument/2006/relationships/image" Target="../media/image109.wmf"/><Relationship Id="rId10" Type="http://schemas.openxmlformats.org/officeDocument/2006/relationships/oleObject" Target="../embeddings/oleObject79.bin"/><Relationship Id="rId19" Type="http://schemas.openxmlformats.org/officeDocument/2006/relationships/oleObject" Target="../embeddings/oleObject84.bin"/><Relationship Id="rId4" Type="http://schemas.openxmlformats.org/officeDocument/2006/relationships/oleObject" Target="../embeddings/oleObject76.bin"/><Relationship Id="rId9" Type="http://schemas.openxmlformats.org/officeDocument/2006/relationships/image" Target="../media/image106.wmf"/><Relationship Id="rId14" Type="http://schemas.openxmlformats.org/officeDocument/2006/relationships/oleObject" Target="../embeddings/oleObject81.bin"/></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87.bin"/><Relationship Id="rId3" Type="http://schemas.openxmlformats.org/officeDocument/2006/relationships/notesSlide" Target="../notesSlides/notesSlide52.xml"/><Relationship Id="rId7" Type="http://schemas.openxmlformats.org/officeDocument/2006/relationships/image" Target="../media/image112.wmf"/><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oleObject" Target="../embeddings/oleObject86.bin"/><Relationship Id="rId5" Type="http://schemas.openxmlformats.org/officeDocument/2006/relationships/image" Target="../media/image111.wmf"/><Relationship Id="rId4" Type="http://schemas.openxmlformats.org/officeDocument/2006/relationships/oleObject" Target="../embeddings/oleObject85.bin"/><Relationship Id="rId9" Type="http://schemas.openxmlformats.org/officeDocument/2006/relationships/image" Target="../media/image113.wmf"/></Relationships>
</file>

<file path=ppt/slides/_rels/slide53.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notesSlide" Target="../notesSlides/notesSlide53.xml"/><Relationship Id="rId7" Type="http://schemas.openxmlformats.org/officeDocument/2006/relationships/image" Target="../media/image115.wmf"/><Relationship Id="rId2" Type="http://schemas.openxmlformats.org/officeDocument/2006/relationships/slideLayout" Target="../slideLayouts/slideLayout7.xml"/><Relationship Id="rId1" Type="http://schemas.openxmlformats.org/officeDocument/2006/relationships/vmlDrawing" Target="../drawings/vmlDrawing26.vml"/><Relationship Id="rId6" Type="http://schemas.openxmlformats.org/officeDocument/2006/relationships/oleObject" Target="../embeddings/oleObject89.bin"/><Relationship Id="rId5" Type="http://schemas.openxmlformats.org/officeDocument/2006/relationships/image" Target="../media/image114.wmf"/><Relationship Id="rId4" Type="http://schemas.openxmlformats.org/officeDocument/2006/relationships/oleObject" Target="../embeddings/oleObject88.bin"/></Relationships>
</file>

<file path=ppt/slides/_rels/slide5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120.wmf"/><Relationship Id="rId2" Type="http://schemas.openxmlformats.org/officeDocument/2006/relationships/slideLayout" Target="../slideLayouts/slideLayout7.xml"/><Relationship Id="rId1" Type="http://schemas.openxmlformats.org/officeDocument/2006/relationships/vmlDrawing" Target="../drawings/vmlDrawing27.vml"/><Relationship Id="rId6" Type="http://schemas.openxmlformats.org/officeDocument/2006/relationships/oleObject" Target="../embeddings/oleObject91.bin"/><Relationship Id="rId5" Type="http://schemas.openxmlformats.org/officeDocument/2006/relationships/image" Target="../media/image119.wmf"/><Relationship Id="rId4" Type="http://schemas.openxmlformats.org/officeDocument/2006/relationships/oleObject" Target="../embeddings/oleObject90.bin"/></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94.bin"/><Relationship Id="rId3" Type="http://schemas.openxmlformats.org/officeDocument/2006/relationships/notesSlide" Target="../notesSlides/notesSlide56.xml"/><Relationship Id="rId7" Type="http://schemas.openxmlformats.org/officeDocument/2006/relationships/image" Target="../media/image122.wmf"/><Relationship Id="rId2" Type="http://schemas.openxmlformats.org/officeDocument/2006/relationships/slideLayout" Target="../slideLayouts/slideLayout7.xml"/><Relationship Id="rId1" Type="http://schemas.openxmlformats.org/officeDocument/2006/relationships/vmlDrawing" Target="../drawings/vmlDrawing28.vml"/><Relationship Id="rId6" Type="http://schemas.openxmlformats.org/officeDocument/2006/relationships/oleObject" Target="../embeddings/oleObject93.bin"/><Relationship Id="rId11" Type="http://schemas.openxmlformats.org/officeDocument/2006/relationships/image" Target="../media/image124.wmf"/><Relationship Id="rId5" Type="http://schemas.openxmlformats.org/officeDocument/2006/relationships/image" Target="../media/image121.wmf"/><Relationship Id="rId10" Type="http://schemas.openxmlformats.org/officeDocument/2006/relationships/oleObject" Target="../embeddings/oleObject95.bin"/><Relationship Id="rId4" Type="http://schemas.openxmlformats.org/officeDocument/2006/relationships/oleObject" Target="../embeddings/oleObject92.bin"/><Relationship Id="rId9" Type="http://schemas.openxmlformats.org/officeDocument/2006/relationships/image" Target="../media/image123.wmf"/></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98.bin"/><Relationship Id="rId13" Type="http://schemas.openxmlformats.org/officeDocument/2006/relationships/oleObject" Target="../embeddings/oleObject100.bin"/><Relationship Id="rId3" Type="http://schemas.openxmlformats.org/officeDocument/2006/relationships/notesSlide" Target="../notesSlides/notesSlide57.xml"/><Relationship Id="rId7" Type="http://schemas.openxmlformats.org/officeDocument/2006/relationships/image" Target="../media/image125.wmf"/><Relationship Id="rId12" Type="http://schemas.openxmlformats.org/officeDocument/2006/relationships/image" Target="../media/image127.wmf"/><Relationship Id="rId2" Type="http://schemas.openxmlformats.org/officeDocument/2006/relationships/slideLayout" Target="../slideLayouts/slideLayout7.xml"/><Relationship Id="rId16" Type="http://schemas.openxmlformats.org/officeDocument/2006/relationships/image" Target="../media/image129.wmf"/><Relationship Id="rId1" Type="http://schemas.openxmlformats.org/officeDocument/2006/relationships/vmlDrawing" Target="../drawings/vmlDrawing29.vml"/><Relationship Id="rId6" Type="http://schemas.openxmlformats.org/officeDocument/2006/relationships/oleObject" Target="../embeddings/oleObject97.bin"/><Relationship Id="rId11" Type="http://schemas.openxmlformats.org/officeDocument/2006/relationships/oleObject" Target="../embeddings/oleObject99.bin"/><Relationship Id="rId5" Type="http://schemas.openxmlformats.org/officeDocument/2006/relationships/image" Target="../media/image113.wmf"/><Relationship Id="rId15" Type="http://schemas.openxmlformats.org/officeDocument/2006/relationships/oleObject" Target="../embeddings/oleObject101.bin"/><Relationship Id="rId10" Type="http://schemas.openxmlformats.org/officeDocument/2006/relationships/image" Target="../media/image38.jpeg"/><Relationship Id="rId4" Type="http://schemas.openxmlformats.org/officeDocument/2006/relationships/oleObject" Target="../embeddings/oleObject96.bin"/><Relationship Id="rId9" Type="http://schemas.openxmlformats.org/officeDocument/2006/relationships/image" Target="../media/image126.wmf"/><Relationship Id="rId14" Type="http://schemas.openxmlformats.org/officeDocument/2006/relationships/image" Target="../media/image128.wmf"/></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104.bin"/><Relationship Id="rId13" Type="http://schemas.openxmlformats.org/officeDocument/2006/relationships/image" Target="../media/image134.wmf"/><Relationship Id="rId18" Type="http://schemas.openxmlformats.org/officeDocument/2006/relationships/oleObject" Target="../embeddings/oleObject109.bin"/><Relationship Id="rId3" Type="http://schemas.openxmlformats.org/officeDocument/2006/relationships/notesSlide" Target="../notesSlides/notesSlide58.xml"/><Relationship Id="rId7" Type="http://schemas.openxmlformats.org/officeDocument/2006/relationships/image" Target="../media/image131.wmf"/><Relationship Id="rId12" Type="http://schemas.openxmlformats.org/officeDocument/2006/relationships/oleObject" Target="../embeddings/oleObject106.bin"/><Relationship Id="rId17" Type="http://schemas.openxmlformats.org/officeDocument/2006/relationships/image" Target="../media/image136.wmf"/><Relationship Id="rId2" Type="http://schemas.openxmlformats.org/officeDocument/2006/relationships/slideLayout" Target="../slideLayouts/slideLayout7.xml"/><Relationship Id="rId16" Type="http://schemas.openxmlformats.org/officeDocument/2006/relationships/oleObject" Target="../embeddings/oleObject108.bin"/><Relationship Id="rId1" Type="http://schemas.openxmlformats.org/officeDocument/2006/relationships/vmlDrawing" Target="../drawings/vmlDrawing30.vml"/><Relationship Id="rId6" Type="http://schemas.openxmlformats.org/officeDocument/2006/relationships/oleObject" Target="../embeddings/oleObject103.bin"/><Relationship Id="rId11" Type="http://schemas.openxmlformats.org/officeDocument/2006/relationships/image" Target="../media/image133.wmf"/><Relationship Id="rId5" Type="http://schemas.openxmlformats.org/officeDocument/2006/relationships/image" Target="../media/image130.wmf"/><Relationship Id="rId15" Type="http://schemas.openxmlformats.org/officeDocument/2006/relationships/image" Target="../media/image135.wmf"/><Relationship Id="rId10" Type="http://schemas.openxmlformats.org/officeDocument/2006/relationships/oleObject" Target="../embeddings/oleObject105.bin"/><Relationship Id="rId4" Type="http://schemas.openxmlformats.org/officeDocument/2006/relationships/oleObject" Target="../embeddings/oleObject102.bin"/><Relationship Id="rId9" Type="http://schemas.openxmlformats.org/officeDocument/2006/relationships/image" Target="../media/image132.wmf"/><Relationship Id="rId14" Type="http://schemas.openxmlformats.org/officeDocument/2006/relationships/oleObject" Target="../embeddings/oleObject107.bin"/></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112.bin"/><Relationship Id="rId3" Type="http://schemas.openxmlformats.org/officeDocument/2006/relationships/notesSlide" Target="../notesSlides/notesSlide59.xml"/><Relationship Id="rId7" Type="http://schemas.openxmlformats.org/officeDocument/2006/relationships/image" Target="../media/image138.wmf"/><Relationship Id="rId2" Type="http://schemas.openxmlformats.org/officeDocument/2006/relationships/slideLayout" Target="../slideLayouts/slideLayout7.xml"/><Relationship Id="rId1" Type="http://schemas.openxmlformats.org/officeDocument/2006/relationships/vmlDrawing" Target="../drawings/vmlDrawing31.vml"/><Relationship Id="rId6" Type="http://schemas.openxmlformats.org/officeDocument/2006/relationships/oleObject" Target="../embeddings/oleObject111.bin"/><Relationship Id="rId5" Type="http://schemas.openxmlformats.org/officeDocument/2006/relationships/image" Target="../media/image137.wmf"/><Relationship Id="rId4" Type="http://schemas.openxmlformats.org/officeDocument/2006/relationships/oleObject" Target="../embeddings/oleObject110.bin"/><Relationship Id="rId9" Type="http://schemas.openxmlformats.org/officeDocument/2006/relationships/image" Target="../media/image139.wmf"/></Relationships>
</file>

<file path=ppt/slides/_rels/slide6.xml.rels><?xml version="1.0" encoding="UTF-8" standalone="yes"?>
<Relationships xmlns="http://schemas.openxmlformats.org/package/2006/relationships"><Relationship Id="rId3" Type="http://schemas.openxmlformats.org/officeDocument/2006/relationships/hyperlink" Target="http://en.wikipedia.org/wiki/File:Superhet2.png"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142.png"/><Relationship Id="rId4" Type="http://schemas.openxmlformats.org/officeDocument/2006/relationships/image" Target="../media/image141.png"/></Relationships>
</file>

<file path=ppt/slides/_rels/slide6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145.png"/><Relationship Id="rId4" Type="http://schemas.openxmlformats.org/officeDocument/2006/relationships/image" Target="../media/image144.png"/></Relationships>
</file>

<file path=ppt/slides/_rels/slide6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vmlDrawing" Target="../drawings/vmlDrawing32.vml"/><Relationship Id="rId5" Type="http://schemas.openxmlformats.org/officeDocument/2006/relationships/image" Target="../media/image148.wmf"/><Relationship Id="rId4" Type="http://schemas.openxmlformats.org/officeDocument/2006/relationships/oleObject" Target="../embeddings/oleObject113.bin"/></Relationships>
</file>

<file path=ppt/slides/_rels/slide6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151.png"/><Relationship Id="rId4" Type="http://schemas.openxmlformats.org/officeDocument/2006/relationships/image" Target="../media/image15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D:\CAS_2013_Throndheim\IMG_21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3175"/>
            <a:ext cx="98631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xfrm>
            <a:off x="454025" y="1757363"/>
            <a:ext cx="9101138" cy="1935162"/>
          </a:xfrm>
          <a:effectLst>
            <a:outerShdw dist="107763" dir="2700000" algn="ctr" rotWithShape="0">
              <a:srgbClr val="808080">
                <a:alpha val="50000"/>
              </a:srgbClr>
            </a:outerShdw>
          </a:effectLst>
        </p:spPr>
        <p:txBody>
          <a:bodyPr/>
          <a:lstStyle/>
          <a:p>
            <a:pPr>
              <a:defRPr/>
            </a:pPr>
            <a:r>
              <a:rPr lang="en-US" sz="5400" dirty="0" smtClean="0">
                <a:solidFill>
                  <a:srgbClr val="FF6600"/>
                </a:solidFill>
              </a:rPr>
              <a:t>RF Measurement Concepts</a:t>
            </a:r>
            <a:r>
              <a:rPr lang="en-US" sz="5400" dirty="0">
                <a:solidFill>
                  <a:srgbClr val="FF6600"/>
                </a:solidFill>
              </a:rPr>
              <a:t/>
            </a:r>
            <a:br>
              <a:rPr lang="en-US" sz="5400" dirty="0">
                <a:solidFill>
                  <a:srgbClr val="FF6600"/>
                </a:solidFill>
              </a:rPr>
            </a:br>
            <a:endParaRPr lang="en-US" sz="5400" dirty="0">
              <a:solidFill>
                <a:srgbClr val="FF6600"/>
              </a:solidFill>
            </a:endParaRPr>
          </a:p>
        </p:txBody>
      </p:sp>
      <p:sp>
        <p:nvSpPr>
          <p:cNvPr id="3076" name="Rectangle 72"/>
          <p:cNvSpPr>
            <a:spLocks noChangeArrowheads="1"/>
          </p:cNvSpPr>
          <p:nvPr/>
        </p:nvSpPr>
        <p:spPr bwMode="auto">
          <a:xfrm>
            <a:off x="1136650" y="4454525"/>
            <a:ext cx="7675563" cy="2286000"/>
          </a:xfrm>
          <a:prstGeom prst="rect">
            <a:avLst/>
          </a:prstGeom>
          <a:noFill/>
          <a:ln>
            <a:noFill/>
          </a:ln>
          <a:effectLst>
            <a:outerShdw dist="17961" dir="2700000" algn="ctr" rotWithShape="0">
              <a:srgbClr val="FF99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marL="685800" indent="-685800" algn="r">
              <a:spcBef>
                <a:spcPct val="0"/>
              </a:spcBef>
              <a:buClrTx/>
              <a:buSzTx/>
              <a:buFontTx/>
              <a:buNone/>
            </a:pPr>
            <a:r>
              <a:rPr lang="en-US" sz="3200" dirty="0">
                <a:solidFill>
                  <a:srgbClr val="FFFF00"/>
                </a:solidFill>
              </a:rPr>
              <a:t>Fritz </a:t>
            </a:r>
            <a:r>
              <a:rPr lang="en-US" sz="3200" dirty="0" err="1">
                <a:solidFill>
                  <a:srgbClr val="FFFF00"/>
                </a:solidFill>
              </a:rPr>
              <a:t>Caspers</a:t>
            </a:r>
            <a:r>
              <a:rPr lang="en-US" sz="3200" dirty="0">
                <a:solidFill>
                  <a:srgbClr val="FFFF00"/>
                </a:solidFill>
              </a:rPr>
              <a:t>, </a:t>
            </a:r>
            <a:r>
              <a:rPr lang="en-US" sz="3200" dirty="0" err="1">
                <a:solidFill>
                  <a:srgbClr val="FFFF00"/>
                </a:solidFill>
              </a:rPr>
              <a:t>Piotr</a:t>
            </a:r>
            <a:r>
              <a:rPr lang="en-US" sz="3200" dirty="0">
                <a:solidFill>
                  <a:srgbClr val="FFFF00"/>
                </a:solidFill>
              </a:rPr>
              <a:t> </a:t>
            </a:r>
            <a:r>
              <a:rPr lang="en-US" sz="3200" dirty="0" err="1">
                <a:solidFill>
                  <a:srgbClr val="FFFF00"/>
                </a:solidFill>
              </a:rPr>
              <a:t>Kowina</a:t>
            </a:r>
            <a:r>
              <a:rPr lang="en-US" sz="2800" dirty="0">
                <a:solidFill>
                  <a:srgbClr val="FFFF00"/>
                </a:solidFill>
              </a:rPr>
              <a:t/>
            </a:r>
            <a:br>
              <a:rPr lang="en-US" sz="2800" dirty="0">
                <a:solidFill>
                  <a:srgbClr val="FFFF00"/>
                </a:solidFill>
              </a:rPr>
            </a:br>
            <a:endParaRPr lang="pl-PL" sz="2800" dirty="0">
              <a:solidFill>
                <a:srgbClr val="FFFF00"/>
              </a:solidFill>
            </a:endParaRPr>
          </a:p>
          <a:p>
            <a:pPr marL="685800" indent="-685800" algn="ctr">
              <a:spcBef>
                <a:spcPct val="0"/>
              </a:spcBef>
              <a:buClrTx/>
              <a:buSzTx/>
              <a:buFontTx/>
              <a:buNone/>
            </a:pPr>
            <a:r>
              <a:rPr lang="en-US" sz="2800" dirty="0">
                <a:solidFill>
                  <a:srgbClr val="FFFF00"/>
                </a:solidFill>
              </a:rPr>
              <a:t>Accelerator Physics (advanced level) </a:t>
            </a:r>
            <a:endParaRPr lang="pl-PL" sz="2800" dirty="0">
              <a:solidFill>
                <a:srgbClr val="FFFF00"/>
              </a:solidFill>
            </a:endParaRPr>
          </a:p>
          <a:p>
            <a:pPr marL="685800" indent="-685800" algn="ctr">
              <a:spcBef>
                <a:spcPct val="0"/>
              </a:spcBef>
              <a:buClrTx/>
              <a:buSzTx/>
              <a:buFontTx/>
              <a:buNone/>
            </a:pPr>
            <a:r>
              <a:rPr lang="en-US" sz="2800" dirty="0">
                <a:solidFill>
                  <a:srgbClr val="FFFF00"/>
                </a:solidFill>
              </a:rPr>
              <a:t>Trondheim, Norway, 19 - 29 </a:t>
            </a:r>
            <a:r>
              <a:rPr lang="de-DE" sz="2800" dirty="0">
                <a:solidFill>
                  <a:srgbClr val="FFFF00"/>
                </a:solidFill>
              </a:rPr>
              <a:t>August</a:t>
            </a:r>
            <a:r>
              <a:rPr lang="pl-PL" sz="2800" dirty="0">
                <a:solidFill>
                  <a:srgbClr val="FFFF00"/>
                </a:solidFill>
              </a:rPr>
              <a:t> 201</a:t>
            </a:r>
            <a:r>
              <a:rPr lang="de-DE" sz="2800" dirty="0">
                <a:solidFill>
                  <a:srgbClr val="FFFF00"/>
                </a:solidFill>
              </a:rPr>
              <a:t>3</a:t>
            </a:r>
            <a:endParaRPr lang="en-US" sz="2800" dirty="0">
              <a:solidFill>
                <a:srgbClr val="FFFF00"/>
              </a:solidFill>
            </a:endParaRPr>
          </a:p>
        </p:txBody>
      </p:sp>
      <p:pic>
        <p:nvPicPr>
          <p:cNvPr id="3077" name="Picture 8" descr="http://cas.web.cern.ch/cas/CASlogo.jpg"/>
          <p:cNvPicPr>
            <a:picLocks noChangeAspect="1" noChangeArrowheads="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b="11282"/>
          <a:stretch>
            <a:fillRect/>
          </a:stretch>
        </p:blipFill>
        <p:spPr bwMode="auto">
          <a:xfrm>
            <a:off x="7862206" y="57150"/>
            <a:ext cx="2008075" cy="113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0" descr="load_1Ghz"/>
          <p:cNvPicPr>
            <a:picLocks noGrp="1" noChangeAspect="1" noChangeArrowheads="1" noCrop="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a:xfrm>
            <a:off x="1135063" y="1349375"/>
            <a:ext cx="3238500" cy="1922463"/>
          </a:xfrm>
        </p:spPr>
      </p:pic>
      <p:pic>
        <p:nvPicPr>
          <p:cNvPr id="12291" name="Picture 37" descr="open_1Ghz"/>
          <p:cNvPicPr>
            <a:picLocks noGrp="1" noChangeAspect="1" noChangeArrowheads="1" noCrop="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5133975" y="1065213"/>
            <a:ext cx="3238500" cy="1922462"/>
          </a:xfrm>
        </p:spPr>
      </p:pic>
      <p:pic>
        <p:nvPicPr>
          <p:cNvPr id="12292" name="Picture 38" descr="short_1Ghz"/>
          <p:cNvPicPr>
            <a:picLocks noGrp="1" noChangeAspect="1" noChangeArrowheads="1" noCrop="1"/>
          </p:cNvPicPr>
          <p:nvPr>
            <p:ph sz="quarter" idx="4"/>
          </p:nvPr>
        </p:nvPicPr>
        <p:blipFill>
          <a:blip r:embed="rId5" cstate="print">
            <a:extLst>
              <a:ext uri="{28A0092B-C50C-407E-A947-70E740481C1C}">
                <a14:useLocalDpi xmlns:a14="http://schemas.microsoft.com/office/drawing/2010/main" val="0"/>
              </a:ext>
            </a:extLst>
          </a:blip>
          <a:srcRect/>
          <a:stretch>
            <a:fillRect/>
          </a:stretch>
        </p:blipFill>
        <p:spPr>
          <a:xfrm>
            <a:off x="5143500" y="3128963"/>
            <a:ext cx="3238500" cy="1922462"/>
          </a:xfrm>
        </p:spPr>
      </p:pic>
      <p:sp>
        <p:nvSpPr>
          <p:cNvPr id="12293" name="Rectangle 6"/>
          <p:cNvSpPr>
            <a:spLocks noGrp="1" noChangeArrowheads="1"/>
          </p:cNvSpPr>
          <p:nvPr>
            <p:ph type="title" sz="quarter"/>
          </p:nvPr>
        </p:nvSpPr>
        <p:spPr>
          <a:xfrm>
            <a:off x="0" y="0"/>
            <a:ext cx="9906000" cy="703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sz="3200" smtClean="0">
                <a:solidFill>
                  <a:schemeClr val="hlink"/>
                </a:solidFill>
                <a:effectLst/>
              </a:rPr>
              <a:t>How good is </a:t>
            </a:r>
            <a:r>
              <a:rPr lang="en-US" sz="3200" smtClean="0">
                <a:solidFill>
                  <a:schemeClr val="hlink"/>
                </a:solidFill>
                <a:effectLst/>
              </a:rPr>
              <a:t>actually</a:t>
            </a:r>
            <a:r>
              <a:rPr lang="pl-PL" sz="3200" smtClean="0">
                <a:solidFill>
                  <a:schemeClr val="hlink"/>
                </a:solidFill>
                <a:effectLst/>
              </a:rPr>
              <a:t> our termination?</a:t>
            </a:r>
            <a:endParaRPr lang="en-US" sz="3200" smtClean="0">
              <a:solidFill>
                <a:schemeClr val="hlink"/>
              </a:solidFill>
              <a:effectLst/>
            </a:endParaRPr>
          </a:p>
        </p:txBody>
      </p:sp>
      <p:sp>
        <p:nvSpPr>
          <p:cNvPr id="12294" name="Text Box 16"/>
          <p:cNvSpPr txBox="1">
            <a:spLocks noChangeArrowheads="1"/>
          </p:cNvSpPr>
          <p:nvPr/>
        </p:nvSpPr>
        <p:spPr bwMode="auto">
          <a:xfrm>
            <a:off x="1211263" y="892175"/>
            <a:ext cx="3429000" cy="58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pl-PL" sz="1800"/>
              <a:t>matched case:</a:t>
            </a:r>
            <a:br>
              <a:rPr lang="pl-PL" sz="1800"/>
            </a:br>
            <a:r>
              <a:rPr lang="pl-PL" sz="1800"/>
              <a:t>pure </a:t>
            </a:r>
            <a:r>
              <a:rPr lang="en-US" sz="1800"/>
              <a:t>traveling</a:t>
            </a:r>
            <a:r>
              <a:rPr lang="pl-PL" sz="1800"/>
              <a:t> wave</a:t>
            </a:r>
            <a:endParaRPr lang="en-US" sz="1800"/>
          </a:p>
        </p:txBody>
      </p:sp>
      <p:sp>
        <p:nvSpPr>
          <p:cNvPr id="12295" name="Text Box 17"/>
          <p:cNvSpPr txBox="1">
            <a:spLocks noChangeArrowheads="1"/>
          </p:cNvSpPr>
          <p:nvPr/>
        </p:nvSpPr>
        <p:spPr bwMode="auto">
          <a:xfrm>
            <a:off x="5146675" y="682625"/>
            <a:ext cx="342900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ctr">
              <a:buFont typeface="Wingdings" pitchFamily="2" charset="2"/>
              <a:buNone/>
            </a:pPr>
            <a:r>
              <a:rPr lang="pl-PL" sz="1800"/>
              <a:t>standing wave</a:t>
            </a:r>
            <a:endParaRPr lang="en-US" sz="1800"/>
          </a:p>
        </p:txBody>
      </p:sp>
      <p:sp>
        <p:nvSpPr>
          <p:cNvPr id="12296" name="Text Box 18"/>
          <p:cNvSpPr txBox="1">
            <a:spLocks noChangeArrowheads="1"/>
          </p:cNvSpPr>
          <p:nvPr/>
        </p:nvSpPr>
        <p:spPr bwMode="auto">
          <a:xfrm>
            <a:off x="501650" y="5203825"/>
            <a:ext cx="8507413" cy="1220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pPr>
            <a:r>
              <a:rPr lang="pl-PL" sz="1800" b="0"/>
              <a:t>T</a:t>
            </a:r>
            <a:r>
              <a:rPr lang="en-US" sz="1800" b="0"/>
              <a:t>he patterns for the short and open case are equal; only the phase is opposite</a:t>
            </a:r>
            <a:r>
              <a:rPr lang="pl-PL" sz="1800" b="0"/>
              <a:t> which correspond to different position of nodes.</a:t>
            </a:r>
            <a:endParaRPr lang="en-US" sz="1800" b="0"/>
          </a:p>
          <a:p>
            <a:pPr>
              <a:spcBef>
                <a:spcPct val="50000"/>
              </a:spcBef>
            </a:pPr>
            <a:r>
              <a:rPr lang="en-US" sz="1800" b="0"/>
              <a:t>In case o</a:t>
            </a:r>
            <a:r>
              <a:rPr lang="pl-PL" sz="1800" b="0"/>
              <a:t>f</a:t>
            </a:r>
            <a:r>
              <a:rPr lang="en-US" sz="1800" b="0"/>
              <a:t> perfect matching: traveling wave only. Otherwise mixture of traveling and standing </a:t>
            </a:r>
            <a:r>
              <a:rPr lang="pl-PL" sz="1800" b="0"/>
              <a:t>waves.</a:t>
            </a:r>
            <a:endParaRPr lang="en-US" sz="1800" b="0"/>
          </a:p>
        </p:txBody>
      </p:sp>
      <p:sp>
        <p:nvSpPr>
          <p:cNvPr id="12297" name="Text Box 19"/>
          <p:cNvSpPr txBox="1">
            <a:spLocks noChangeArrowheads="1"/>
          </p:cNvSpPr>
          <p:nvPr/>
        </p:nvSpPr>
        <p:spPr bwMode="auto">
          <a:xfrm>
            <a:off x="2333625" y="2724150"/>
            <a:ext cx="178752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pl-PL" sz="1600"/>
              <a:t>f=0.25 GHz</a:t>
            </a:r>
            <a:br>
              <a:rPr lang="pl-PL" sz="1600"/>
            </a:br>
            <a:r>
              <a:rPr lang="el-GR" sz="1600">
                <a:cs typeface="Arial" charset="0"/>
              </a:rPr>
              <a:t>λ</a:t>
            </a:r>
            <a:r>
              <a:rPr lang="pl-PL" sz="1600">
                <a:cs typeface="Arial" charset="0"/>
              </a:rPr>
              <a:t>/4=30cm</a:t>
            </a:r>
            <a:endParaRPr lang="el-GR" sz="1600">
              <a:cs typeface="Arial" charset="0"/>
            </a:endParaRPr>
          </a:p>
        </p:txBody>
      </p:sp>
      <p:sp>
        <p:nvSpPr>
          <p:cNvPr id="12298" name="Text Box 20"/>
          <p:cNvSpPr txBox="1">
            <a:spLocks noChangeArrowheads="1"/>
          </p:cNvSpPr>
          <p:nvPr/>
        </p:nvSpPr>
        <p:spPr bwMode="auto">
          <a:xfrm>
            <a:off x="6627813" y="2125663"/>
            <a:ext cx="178752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pl-PL" sz="1600"/>
              <a:t>f=1 GHz</a:t>
            </a:r>
            <a:br>
              <a:rPr lang="pl-PL" sz="1600"/>
            </a:br>
            <a:r>
              <a:rPr lang="el-GR" sz="1600">
                <a:cs typeface="Arial" charset="0"/>
              </a:rPr>
              <a:t>λ</a:t>
            </a:r>
            <a:r>
              <a:rPr lang="pl-PL" sz="1600">
                <a:cs typeface="Arial" charset="0"/>
              </a:rPr>
              <a:t>=30cm</a:t>
            </a:r>
            <a:endParaRPr lang="el-GR" sz="1600">
              <a:cs typeface="Arial" charset="0"/>
            </a:endParaRPr>
          </a:p>
        </p:txBody>
      </p:sp>
      <p:sp>
        <p:nvSpPr>
          <p:cNvPr id="12299" name="Text Box 22"/>
          <p:cNvSpPr txBox="1">
            <a:spLocks noChangeArrowheads="1"/>
          </p:cNvSpPr>
          <p:nvPr/>
        </p:nvSpPr>
        <p:spPr bwMode="auto">
          <a:xfrm>
            <a:off x="6515100" y="4468813"/>
            <a:ext cx="178752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pl-PL" sz="1600"/>
              <a:t>f=1 GHz</a:t>
            </a:r>
            <a:br>
              <a:rPr lang="pl-PL" sz="1600"/>
            </a:br>
            <a:r>
              <a:rPr lang="el-GR" sz="1600">
                <a:cs typeface="Arial" charset="0"/>
              </a:rPr>
              <a:t>λ</a:t>
            </a:r>
            <a:r>
              <a:rPr lang="pl-PL" sz="1600">
                <a:cs typeface="Arial" charset="0"/>
              </a:rPr>
              <a:t>=30cm</a:t>
            </a:r>
            <a:endParaRPr lang="el-GR" sz="1600">
              <a:cs typeface="Arial" charset="0"/>
            </a:endParaRPr>
          </a:p>
        </p:txBody>
      </p:sp>
      <p:sp>
        <p:nvSpPr>
          <p:cNvPr id="12300" name="Rectangle 23"/>
          <p:cNvSpPr>
            <a:spLocks noChangeArrowheads="1"/>
          </p:cNvSpPr>
          <p:nvPr/>
        </p:nvSpPr>
        <p:spPr bwMode="auto">
          <a:xfrm>
            <a:off x="1038225" y="935038"/>
            <a:ext cx="3451225" cy="2557462"/>
          </a:xfrm>
          <a:prstGeom prst="rect">
            <a:avLst/>
          </a:prstGeom>
          <a:noFill/>
          <a:ln w="25400"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en-US"/>
          </a:p>
        </p:txBody>
      </p:sp>
      <p:sp>
        <p:nvSpPr>
          <p:cNvPr id="12301" name="Rectangle 24"/>
          <p:cNvSpPr>
            <a:spLocks noChangeArrowheads="1"/>
          </p:cNvSpPr>
          <p:nvPr/>
        </p:nvSpPr>
        <p:spPr bwMode="auto">
          <a:xfrm>
            <a:off x="5037138" y="665163"/>
            <a:ext cx="3451225" cy="4468812"/>
          </a:xfrm>
          <a:prstGeom prst="rect">
            <a:avLst/>
          </a:prstGeom>
          <a:noFill/>
          <a:ln w="25400"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en-US"/>
          </a:p>
        </p:txBody>
      </p:sp>
      <p:sp>
        <p:nvSpPr>
          <p:cNvPr id="12302"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CCAA59CD-4C75-4AD4-B3EE-790C4799E957}" type="slidenum">
              <a:rPr lang="en-US" sz="1400" b="0">
                <a:solidFill>
                  <a:schemeClr val="tx1"/>
                </a:solidFill>
              </a:rPr>
              <a:pPr algn="r">
                <a:lnSpc>
                  <a:spcPct val="100000"/>
                </a:lnSpc>
                <a:spcBef>
                  <a:spcPct val="0"/>
                </a:spcBef>
                <a:buClrTx/>
                <a:buSzTx/>
                <a:buFontTx/>
                <a:buNone/>
              </a:pPr>
              <a:t>10</a:t>
            </a:fld>
            <a:endParaRPr lang="en-US" sz="1400" b="0">
              <a:solidFill>
                <a:schemeClr val="tx1"/>
              </a:solidFill>
            </a:endParaRPr>
          </a:p>
        </p:txBody>
      </p:sp>
      <p:sp>
        <p:nvSpPr>
          <p:cNvPr id="12303" name="Text Box 39"/>
          <p:cNvSpPr txBox="1">
            <a:spLocks noChangeArrowheads="1"/>
          </p:cNvSpPr>
          <p:nvPr/>
        </p:nvSpPr>
        <p:spPr bwMode="auto">
          <a:xfrm>
            <a:off x="5105400" y="3292475"/>
            <a:ext cx="342900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pl-PL" sz="1800"/>
              <a:t>short</a:t>
            </a:r>
            <a:endParaRPr lang="en-US" sz="1800"/>
          </a:p>
        </p:txBody>
      </p:sp>
      <p:sp>
        <p:nvSpPr>
          <p:cNvPr id="12304" name="Text Box 41"/>
          <p:cNvSpPr txBox="1">
            <a:spLocks noChangeArrowheads="1"/>
          </p:cNvSpPr>
          <p:nvPr/>
        </p:nvSpPr>
        <p:spPr bwMode="auto">
          <a:xfrm>
            <a:off x="5197475" y="1279525"/>
            <a:ext cx="342900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pl-PL" sz="1800"/>
              <a:t>open</a:t>
            </a:r>
            <a:endParaRPr lang="en-US" sz="1800"/>
          </a:p>
        </p:txBody>
      </p:sp>
      <p:sp>
        <p:nvSpPr>
          <p:cNvPr id="12305" name="Text Box 42"/>
          <p:cNvSpPr txBox="1">
            <a:spLocks noChangeArrowheads="1"/>
          </p:cNvSpPr>
          <p:nvPr/>
        </p:nvSpPr>
        <p:spPr bwMode="auto">
          <a:xfrm>
            <a:off x="165100" y="3684588"/>
            <a:ext cx="4868863" cy="1330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pl-PL" sz="1800">
                <a:solidFill>
                  <a:schemeClr val="hlink"/>
                </a:solidFill>
              </a:rPr>
              <a:t>Caution: the colour coding corresponds to the radial electric field strength – these are not scalar </a:t>
            </a:r>
            <a:r>
              <a:rPr lang="en-US" sz="1800">
                <a:solidFill>
                  <a:schemeClr val="hlink"/>
                </a:solidFill>
              </a:rPr>
              <a:t>equipoten</a:t>
            </a:r>
            <a:r>
              <a:rPr lang="pl-PL" sz="1800">
                <a:solidFill>
                  <a:schemeClr val="hlink"/>
                </a:solidFill>
              </a:rPr>
              <a:t>t</a:t>
            </a:r>
            <a:r>
              <a:rPr lang="en-US" sz="1800">
                <a:solidFill>
                  <a:schemeClr val="hlink"/>
                </a:solidFill>
              </a:rPr>
              <a:t>ial</a:t>
            </a:r>
            <a:r>
              <a:rPr lang="pl-PL" sz="1800">
                <a:solidFill>
                  <a:schemeClr val="hlink"/>
                </a:solidFill>
              </a:rPr>
              <a:t> lines which are anyway not defined for time dependent fields</a:t>
            </a:r>
            <a:endParaRPr lang="en-US" sz="1800">
              <a:solidFill>
                <a:schemeClr val="hlink"/>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F36D45D9-6541-424E-B6F0-D4B7A38C30FF}" type="slidenum">
              <a:rPr lang="en-US" sz="1400" b="0">
                <a:solidFill>
                  <a:schemeClr val="tx1"/>
                </a:solidFill>
              </a:rPr>
              <a:pPr algn="r">
                <a:lnSpc>
                  <a:spcPct val="100000"/>
                </a:lnSpc>
                <a:spcBef>
                  <a:spcPct val="0"/>
                </a:spcBef>
                <a:buClrTx/>
                <a:buSzTx/>
                <a:buFontTx/>
                <a:buNone/>
              </a:pPr>
              <a:t>11</a:t>
            </a:fld>
            <a:endParaRPr lang="en-US" sz="1400" b="0">
              <a:solidFill>
                <a:schemeClr val="tx1"/>
              </a:solidFill>
            </a:endParaRPr>
          </a:p>
        </p:txBody>
      </p:sp>
      <p:sp>
        <p:nvSpPr>
          <p:cNvPr id="9" name="Rectangle 2"/>
          <p:cNvSpPr>
            <a:spLocks noChangeArrowheads="1"/>
          </p:cNvSpPr>
          <p:nvPr/>
        </p:nvSpPr>
        <p:spPr bwMode="auto">
          <a:xfrm>
            <a:off x="354013" y="0"/>
            <a:ext cx="8967787" cy="1066800"/>
          </a:xfrm>
          <a:prstGeom prst="rect">
            <a:avLst/>
          </a:prstGeom>
          <a:noFill/>
          <a:ln w="9525">
            <a:noFill/>
            <a:miter lim="800000"/>
            <a:headEnd/>
            <a:tailEnd/>
          </a:ln>
          <a:effectLst/>
        </p:spPr>
        <p:txBody>
          <a:bodyPr lIns="92075" tIns="46038" rIns="92075" bIns="46038" anchor="ctr"/>
          <a:lstStyle/>
          <a:p>
            <a:pPr algn="ctr">
              <a:spcBef>
                <a:spcPct val="0"/>
              </a:spcBef>
              <a:buClrTx/>
              <a:buSzTx/>
              <a:buFont typeface="Wingdings" pitchFamily="2" charset="2"/>
              <a:buNone/>
              <a:defRPr/>
            </a:pPr>
            <a:r>
              <a:rPr lang="en-US" sz="3200">
                <a:solidFill>
                  <a:srgbClr val="FF0000"/>
                </a:solidFill>
                <a:effectLst>
                  <a:outerShdw blurRad="38100" dist="38100" dir="2700000" algn="tl">
                    <a:srgbClr val="C0C0C0"/>
                  </a:outerShdw>
                </a:effectLst>
              </a:rPr>
              <a:t>Voltage Standing Wave Ratio (1)</a:t>
            </a:r>
          </a:p>
        </p:txBody>
      </p:sp>
      <p:sp>
        <p:nvSpPr>
          <p:cNvPr id="13316" name="TextBox 9"/>
          <p:cNvSpPr txBox="1">
            <a:spLocks noChangeArrowheads="1"/>
          </p:cNvSpPr>
          <p:nvPr/>
        </p:nvSpPr>
        <p:spPr bwMode="auto">
          <a:xfrm>
            <a:off x="485775" y="950913"/>
            <a:ext cx="892492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Origin of the term </a:t>
            </a:r>
            <a:r>
              <a:rPr lang="en-US" sz="1800" b="0" i="1"/>
              <a:t>“</a:t>
            </a:r>
            <a:r>
              <a:rPr lang="en-US" sz="1800" b="0" i="1">
                <a:solidFill>
                  <a:srgbClr val="FF0000"/>
                </a:solidFill>
              </a:rPr>
              <a:t>VOLTAGE</a:t>
            </a:r>
            <a:r>
              <a:rPr lang="en-US" sz="1800" b="0" i="1"/>
              <a:t> Standing Wave Ratio – VSWR</a:t>
            </a:r>
            <a:r>
              <a:rPr lang="en-US" sz="1800" b="0"/>
              <a:t>”:</a:t>
            </a:r>
          </a:p>
          <a:p>
            <a:pPr>
              <a:buFont typeface="Wingdings" pitchFamily="2" charset="2"/>
              <a:buNone/>
            </a:pPr>
            <a:r>
              <a:rPr lang="en-US" sz="1800" b="0"/>
              <a:t>In the old days when there were no Vector Network Analyzers available, the reflection coefficient of some DUT (device under test) was determined with the coaxial measurement line. </a:t>
            </a:r>
          </a:p>
          <a:p>
            <a:pPr>
              <a:buFont typeface="Wingdings" pitchFamily="2" charset="2"/>
              <a:buNone/>
            </a:pPr>
            <a:r>
              <a:rPr lang="pl-PL" sz="1800" b="0"/>
              <a:t>C</a:t>
            </a:r>
            <a:r>
              <a:rPr lang="en-US" sz="1800" b="0"/>
              <a:t>oaxial measurement line</a:t>
            </a:r>
            <a:r>
              <a:rPr lang="pl-PL" sz="1800" b="0"/>
              <a:t>:</a:t>
            </a:r>
            <a:r>
              <a:rPr lang="en-US" sz="1800" b="0"/>
              <a:t> coaxial line with a narrow slot (slit) in length direction. In this slit a small voltage probe connected to a crystal detector (detector diode) is moved along the line. By measuring the ratio between the </a:t>
            </a:r>
            <a:r>
              <a:rPr lang="en-US" sz="1800" b="0">
                <a:solidFill>
                  <a:srgbClr val="008000"/>
                </a:solidFill>
              </a:rPr>
              <a:t>maximum</a:t>
            </a:r>
            <a:r>
              <a:rPr lang="en-US" sz="1800" b="0"/>
              <a:t> and the </a:t>
            </a:r>
            <a:r>
              <a:rPr lang="en-US" sz="1800" b="0">
                <a:solidFill>
                  <a:srgbClr val="008000"/>
                </a:solidFill>
              </a:rPr>
              <a:t>minimum</a:t>
            </a:r>
            <a:r>
              <a:rPr lang="en-US" sz="1800" b="0"/>
              <a:t> </a:t>
            </a:r>
            <a:r>
              <a:rPr lang="en-US" sz="1800" b="0">
                <a:solidFill>
                  <a:srgbClr val="008000"/>
                </a:solidFill>
              </a:rPr>
              <a:t>voltage</a:t>
            </a:r>
            <a:r>
              <a:rPr lang="en-US" sz="1800" b="0"/>
              <a:t> seen by the probe and the recording the </a:t>
            </a:r>
            <a:r>
              <a:rPr lang="en-US" sz="1800" b="0">
                <a:solidFill>
                  <a:srgbClr val="008000"/>
                </a:solidFill>
              </a:rPr>
              <a:t>position</a:t>
            </a:r>
            <a:r>
              <a:rPr lang="en-US" sz="1800" b="0"/>
              <a:t> of the maxima and minima the </a:t>
            </a:r>
            <a:r>
              <a:rPr lang="en-US" sz="1800" b="0">
                <a:solidFill>
                  <a:srgbClr val="008000"/>
                </a:solidFill>
              </a:rPr>
              <a:t>reflection coefficient </a:t>
            </a:r>
            <a:r>
              <a:rPr lang="en-US" sz="1800" b="0"/>
              <a:t>of the DUT at the end of the line can be determined. </a:t>
            </a:r>
            <a:endParaRPr lang="en-GB" sz="1800" b="0"/>
          </a:p>
        </p:txBody>
      </p:sp>
      <p:sp>
        <p:nvSpPr>
          <p:cNvPr id="13317" name="Rectangle 13"/>
          <p:cNvSpPr>
            <a:spLocks noChangeArrowheads="1"/>
          </p:cNvSpPr>
          <p:nvPr/>
        </p:nvSpPr>
        <p:spPr bwMode="auto">
          <a:xfrm>
            <a:off x="6697663" y="4206875"/>
            <a:ext cx="831850" cy="14605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2075" tIns="46038" rIns="92075" bIns="46038"/>
          <a:lstStyle/>
          <a:p>
            <a:pPr marL="571500" indent="-571500"/>
            <a:endParaRPr lang="en-GB" b="0"/>
          </a:p>
        </p:txBody>
      </p:sp>
      <p:sp>
        <p:nvSpPr>
          <p:cNvPr id="13318" name="Rectangle 14"/>
          <p:cNvSpPr>
            <a:spLocks noChangeArrowheads="1"/>
          </p:cNvSpPr>
          <p:nvPr/>
        </p:nvSpPr>
        <p:spPr bwMode="auto">
          <a:xfrm>
            <a:off x="6350000" y="5267325"/>
            <a:ext cx="1525588" cy="2921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2075" tIns="46038" rIns="92075" bIns="46038"/>
          <a:lstStyle/>
          <a:p>
            <a:pPr marL="571500" indent="-571500"/>
            <a:endParaRPr lang="en-GB" b="0"/>
          </a:p>
        </p:txBody>
      </p:sp>
      <p:grpSp>
        <p:nvGrpSpPr>
          <p:cNvPr id="13319" name="Group 33"/>
          <p:cNvGrpSpPr>
            <a:grpSpLocks/>
          </p:cNvGrpSpPr>
          <p:nvPr/>
        </p:nvGrpSpPr>
        <p:grpSpPr bwMode="auto">
          <a:xfrm>
            <a:off x="1189038" y="3908425"/>
            <a:ext cx="4060825" cy="2589213"/>
            <a:chOff x="1097280" y="3706750"/>
            <a:chExt cx="3749040" cy="2590038"/>
          </a:xfrm>
        </p:grpSpPr>
        <p:grpSp>
          <p:nvGrpSpPr>
            <p:cNvPr id="13328" name="Group 32"/>
            <p:cNvGrpSpPr>
              <a:grpSpLocks/>
            </p:cNvGrpSpPr>
            <p:nvPr/>
          </p:nvGrpSpPr>
          <p:grpSpPr bwMode="auto">
            <a:xfrm>
              <a:off x="1097280" y="3706750"/>
              <a:ext cx="3749040" cy="2590038"/>
              <a:chOff x="1810512" y="3725038"/>
              <a:chExt cx="3749040" cy="2590038"/>
            </a:xfrm>
          </p:grpSpPr>
          <p:pic>
            <p:nvPicPr>
              <p:cNvPr id="13330" name="Picture 4"/>
              <p:cNvPicPr>
                <a:picLocks noChangeAspect="1" noChangeArrowheads="1"/>
              </p:cNvPicPr>
              <p:nvPr/>
            </p:nvPicPr>
            <p:blipFill>
              <a:blip r:embed="rId3">
                <a:extLst>
                  <a:ext uri="{28A0092B-C50C-407E-A947-70E740481C1C}">
                    <a14:useLocalDpi xmlns:a14="http://schemas.microsoft.com/office/drawing/2010/main" val="0"/>
                  </a:ext>
                </a:extLst>
              </a:blip>
              <a:srcRect r="33656"/>
              <a:stretch>
                <a:fillRect/>
              </a:stretch>
            </p:blipFill>
            <p:spPr bwMode="auto">
              <a:xfrm>
                <a:off x="1810512" y="3725038"/>
                <a:ext cx="3749040" cy="259003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pic>
          <p:sp>
            <p:nvSpPr>
              <p:cNvPr id="13331" name="Rectangle 12"/>
              <p:cNvSpPr>
                <a:spLocks noChangeArrowheads="1"/>
              </p:cNvSpPr>
              <p:nvPr/>
            </p:nvSpPr>
            <p:spPr bwMode="auto">
              <a:xfrm>
                <a:off x="3236976" y="3776472"/>
                <a:ext cx="768096" cy="146304"/>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2075" tIns="46038" rIns="92075" bIns="46038"/>
              <a:lstStyle/>
              <a:p>
                <a:pPr marL="571500" indent="-571500"/>
                <a:endParaRPr lang="en-GB" b="0"/>
              </a:p>
            </p:txBody>
          </p:sp>
          <p:sp>
            <p:nvSpPr>
              <p:cNvPr id="13332" name="Rectangle 16"/>
              <p:cNvSpPr>
                <a:spLocks noChangeArrowheads="1"/>
              </p:cNvSpPr>
              <p:nvPr/>
            </p:nvSpPr>
            <p:spPr bwMode="auto">
              <a:xfrm>
                <a:off x="1938528" y="4535424"/>
                <a:ext cx="694944" cy="630936"/>
              </a:xfrm>
              <a:prstGeom prst="rect">
                <a:avLst/>
              </a:prstGeom>
              <a:solidFill>
                <a:schemeClr val="bg1"/>
              </a:solidFill>
              <a:ln w="9525" algn="ctr">
                <a:solidFill>
                  <a:schemeClr val="tx1"/>
                </a:solidFill>
                <a:round/>
                <a:headEnd/>
                <a:tailEnd/>
              </a:ln>
            </p:spPr>
            <p:txBody>
              <a:bodyPr lIns="92075" tIns="46038" rIns="92075" bIns="46038"/>
              <a:lstStyle/>
              <a:p>
                <a:pPr marL="571500" indent="-571500" algn="ctr">
                  <a:buFont typeface="Wingdings" pitchFamily="2" charset="2"/>
                  <a:buNone/>
                </a:pPr>
                <a:r>
                  <a:rPr lang="en-US" sz="800">
                    <a:solidFill>
                      <a:schemeClr val="tx1"/>
                    </a:solidFill>
                  </a:rPr>
                  <a:t>RF source</a:t>
                </a:r>
              </a:p>
              <a:p>
                <a:pPr marL="571500" indent="-571500" algn="ctr">
                  <a:buFont typeface="Wingdings" pitchFamily="2" charset="2"/>
                  <a:buNone/>
                </a:pPr>
                <a:r>
                  <a:rPr lang="en-US" sz="800">
                    <a:solidFill>
                      <a:schemeClr val="tx1"/>
                    </a:solidFill>
                  </a:rPr>
                  <a:t>f=const.</a:t>
                </a:r>
                <a:endParaRPr lang="en-GB" sz="800">
                  <a:solidFill>
                    <a:schemeClr val="tx1"/>
                  </a:solidFill>
                </a:endParaRPr>
              </a:p>
            </p:txBody>
          </p:sp>
          <p:sp>
            <p:nvSpPr>
              <p:cNvPr id="13333" name="Rectangle 17"/>
              <p:cNvSpPr>
                <a:spLocks noChangeArrowheads="1"/>
              </p:cNvSpPr>
              <p:nvPr/>
            </p:nvSpPr>
            <p:spPr bwMode="auto">
              <a:xfrm>
                <a:off x="3803904" y="4133088"/>
                <a:ext cx="475488" cy="2103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2075" tIns="46038" rIns="92075" bIns="46038"/>
              <a:lstStyle/>
              <a:p>
                <a:pPr marL="571500" indent="-571500"/>
                <a:endParaRPr lang="en-GB" b="0"/>
              </a:p>
            </p:txBody>
          </p:sp>
          <p:grpSp>
            <p:nvGrpSpPr>
              <p:cNvPr id="13334" name="Group 21"/>
              <p:cNvGrpSpPr>
                <a:grpSpLocks/>
              </p:cNvGrpSpPr>
              <p:nvPr/>
            </p:nvGrpSpPr>
            <p:grpSpPr bwMode="auto">
              <a:xfrm rot="16200000" flipV="1">
                <a:off x="3954495" y="4060349"/>
                <a:ext cx="142017" cy="379942"/>
                <a:chOff x="7098507" y="3686969"/>
                <a:chExt cx="183356" cy="490538"/>
              </a:xfrm>
            </p:grpSpPr>
            <p:sp>
              <p:nvSpPr>
                <p:cNvPr id="13335" name="Isosceles Triangle 22"/>
                <p:cNvSpPr>
                  <a:spLocks noChangeArrowheads="1"/>
                </p:cNvSpPr>
                <p:nvPr/>
              </p:nvSpPr>
              <p:spPr bwMode="auto">
                <a:xfrm>
                  <a:off x="7117080" y="3858610"/>
                  <a:ext cx="152400" cy="131380"/>
                </a:xfrm>
                <a:prstGeom prst="triangle">
                  <a:avLst>
                    <a:gd name="adj" fmla="val 50000"/>
                  </a:avLst>
                </a:prstGeom>
                <a:solidFill>
                  <a:schemeClr val="bg1"/>
                </a:solidFill>
                <a:ln w="12700" algn="ctr">
                  <a:solidFill>
                    <a:schemeClr val="tx1"/>
                  </a:solidFill>
                  <a:round/>
                  <a:headEnd/>
                  <a:tailEnd/>
                </a:ln>
              </p:spPr>
              <p:txBody>
                <a:bodyPr lIns="92075" tIns="46038" rIns="92075" bIns="46038"/>
                <a:lstStyle/>
                <a:p>
                  <a:pPr marL="571500" indent="-571500"/>
                  <a:endParaRPr lang="en-GB" b="0"/>
                </a:p>
              </p:txBody>
            </p:sp>
            <p:cxnSp>
              <p:nvCxnSpPr>
                <p:cNvPr id="13336" name="Straight Connector 23"/>
                <p:cNvCxnSpPr>
                  <a:cxnSpLocks noChangeShapeType="1"/>
                </p:cNvCxnSpPr>
                <p:nvPr/>
              </p:nvCxnSpPr>
              <p:spPr bwMode="auto">
                <a:xfrm flipV="1">
                  <a:off x="7098507" y="3852863"/>
                  <a:ext cx="183356" cy="1"/>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13337" name="Straight Connector 24"/>
                <p:cNvCxnSpPr>
                  <a:cxnSpLocks noChangeShapeType="1"/>
                </p:cNvCxnSpPr>
                <p:nvPr/>
              </p:nvCxnSpPr>
              <p:spPr bwMode="auto">
                <a:xfrm rot="5400000">
                  <a:off x="6948487" y="3931444"/>
                  <a:ext cx="490538" cy="1588"/>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grpSp>
        </p:grpSp>
        <p:sp>
          <p:nvSpPr>
            <p:cNvPr id="13329" name="Rectangle 15"/>
            <p:cNvSpPr>
              <a:spLocks noChangeArrowheads="1"/>
            </p:cNvSpPr>
            <p:nvPr/>
          </p:nvSpPr>
          <p:spPr bwMode="auto">
            <a:xfrm>
              <a:off x="3502152" y="5769864"/>
              <a:ext cx="1143000" cy="47548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2075" tIns="46038" rIns="92075" bIns="46038"/>
            <a:lstStyle/>
            <a:p>
              <a:pPr marL="571500" indent="-571500"/>
              <a:endParaRPr lang="en-GB" b="0"/>
            </a:p>
          </p:txBody>
        </p:sp>
      </p:grpSp>
      <p:pic>
        <p:nvPicPr>
          <p:cNvPr id="13320" name="Picture 4"/>
          <p:cNvPicPr>
            <a:picLocks noChangeAspect="1" noChangeArrowheads="1"/>
          </p:cNvPicPr>
          <p:nvPr/>
        </p:nvPicPr>
        <p:blipFill>
          <a:blip r:embed="rId3">
            <a:extLst>
              <a:ext uri="{28A0092B-C50C-407E-A947-70E740481C1C}">
                <a14:useLocalDpi xmlns:a14="http://schemas.microsoft.com/office/drawing/2010/main" val="0"/>
              </a:ext>
            </a:extLst>
          </a:blip>
          <a:srcRect l="77832" t="17520" r="6958" b="44704"/>
          <a:stretch>
            <a:fillRect/>
          </a:stretch>
        </p:blipFill>
        <p:spPr bwMode="auto">
          <a:xfrm>
            <a:off x="5595938" y="4005263"/>
            <a:ext cx="1804987" cy="189388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pic>
      <p:sp>
        <p:nvSpPr>
          <p:cNvPr id="13321" name="Rectangle 26"/>
          <p:cNvSpPr>
            <a:spLocks noChangeArrowheads="1"/>
          </p:cNvSpPr>
          <p:nvPr/>
        </p:nvSpPr>
        <p:spPr bwMode="auto">
          <a:xfrm>
            <a:off x="6865938" y="4041775"/>
            <a:ext cx="900112" cy="49371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2075" tIns="46038" rIns="92075" bIns="46038"/>
          <a:lstStyle/>
          <a:p>
            <a:pPr marL="571500" indent="-571500"/>
            <a:endParaRPr lang="en-GB" b="0"/>
          </a:p>
        </p:txBody>
      </p:sp>
      <p:grpSp>
        <p:nvGrpSpPr>
          <p:cNvPr id="13322" name="Group 27"/>
          <p:cNvGrpSpPr>
            <a:grpSpLocks/>
          </p:cNvGrpSpPr>
          <p:nvPr/>
        </p:nvGrpSpPr>
        <p:grpSpPr bwMode="auto">
          <a:xfrm rot="16200000" flipV="1">
            <a:off x="7303294" y="3839369"/>
            <a:ext cx="301625" cy="871537"/>
            <a:chOff x="7098507" y="3686969"/>
            <a:chExt cx="183356" cy="490538"/>
          </a:xfrm>
        </p:grpSpPr>
        <p:sp>
          <p:nvSpPr>
            <p:cNvPr id="13325" name="Isosceles Triangle 28"/>
            <p:cNvSpPr>
              <a:spLocks noChangeArrowheads="1"/>
            </p:cNvSpPr>
            <p:nvPr/>
          </p:nvSpPr>
          <p:spPr bwMode="auto">
            <a:xfrm>
              <a:off x="7117080" y="3858610"/>
              <a:ext cx="152400" cy="131380"/>
            </a:xfrm>
            <a:prstGeom prst="triangle">
              <a:avLst>
                <a:gd name="adj" fmla="val 50000"/>
              </a:avLst>
            </a:prstGeom>
            <a:solidFill>
              <a:schemeClr val="bg1"/>
            </a:solidFill>
            <a:ln w="12700" algn="ctr">
              <a:solidFill>
                <a:schemeClr val="tx1"/>
              </a:solidFill>
              <a:round/>
              <a:headEnd/>
              <a:tailEnd/>
            </a:ln>
          </p:spPr>
          <p:txBody>
            <a:bodyPr lIns="92075" tIns="46038" rIns="92075" bIns="46038"/>
            <a:lstStyle/>
            <a:p>
              <a:pPr marL="571500" indent="-571500"/>
              <a:endParaRPr lang="en-GB" b="0"/>
            </a:p>
          </p:txBody>
        </p:sp>
        <p:cxnSp>
          <p:nvCxnSpPr>
            <p:cNvPr id="13326" name="Straight Connector 29"/>
            <p:cNvCxnSpPr>
              <a:cxnSpLocks noChangeShapeType="1"/>
            </p:cNvCxnSpPr>
            <p:nvPr/>
          </p:nvCxnSpPr>
          <p:spPr bwMode="auto">
            <a:xfrm flipV="1">
              <a:off x="7098507" y="3852863"/>
              <a:ext cx="183356" cy="1"/>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13327" name="Straight Connector 30"/>
            <p:cNvCxnSpPr>
              <a:cxnSpLocks noChangeShapeType="1"/>
            </p:cNvCxnSpPr>
            <p:nvPr/>
          </p:nvCxnSpPr>
          <p:spPr bwMode="auto">
            <a:xfrm rot="5400000">
              <a:off x="6948487" y="3931444"/>
              <a:ext cx="490538" cy="1588"/>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grpSp>
      <p:sp>
        <p:nvSpPr>
          <p:cNvPr id="13323" name="TextBox 31"/>
          <p:cNvSpPr txBox="1">
            <a:spLocks noChangeArrowheads="1"/>
          </p:cNvSpPr>
          <p:nvPr/>
        </p:nvSpPr>
        <p:spPr bwMode="auto">
          <a:xfrm>
            <a:off x="7221538" y="4508500"/>
            <a:ext cx="23368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600" b="0">
                <a:solidFill>
                  <a:srgbClr val="008000"/>
                </a:solidFill>
              </a:rPr>
              <a:t>Voltage probe </a:t>
            </a:r>
            <a:r>
              <a:rPr lang="en-US" sz="1600" b="0"/>
              <a:t>weakly coupled to the radial electric field.</a:t>
            </a:r>
            <a:endParaRPr lang="en-GB" sz="1600" b="0"/>
          </a:p>
        </p:txBody>
      </p:sp>
      <p:sp>
        <p:nvSpPr>
          <p:cNvPr id="13324" name="TextBox 34"/>
          <p:cNvSpPr txBox="1">
            <a:spLocks noChangeArrowheads="1"/>
          </p:cNvSpPr>
          <p:nvPr/>
        </p:nvSpPr>
        <p:spPr bwMode="auto">
          <a:xfrm>
            <a:off x="5576888" y="5843588"/>
            <a:ext cx="26447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400" b="0"/>
              <a:t>Cross-section of the coaxial measurement line</a:t>
            </a:r>
            <a:endParaRPr lang="en-GB" sz="1400" b="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6"/>
          <p:cNvSpPr txBox="1">
            <a:spLocks noChangeArrowheads="1"/>
          </p:cNvSpPr>
          <p:nvPr/>
        </p:nvSpPr>
        <p:spPr bwMode="auto">
          <a:xfrm>
            <a:off x="346075" y="1089025"/>
            <a:ext cx="9043988"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ctr">
              <a:buFont typeface="Wingdings" pitchFamily="2" charset="2"/>
              <a:buNone/>
            </a:pPr>
            <a:r>
              <a:rPr lang="en-US" sz="1800" b="0"/>
              <a:t>VOLTAGE DISTRIBUTION ON LOSSLESS TRANSMISSION LINES</a:t>
            </a:r>
          </a:p>
          <a:p>
            <a:pPr algn="ctr">
              <a:buFont typeface="Wingdings" pitchFamily="2" charset="2"/>
              <a:buNone/>
            </a:pPr>
            <a:endParaRPr lang="en-US" sz="1800" b="0"/>
          </a:p>
          <a:p>
            <a:pPr>
              <a:buFont typeface="Wingdings" pitchFamily="2" charset="2"/>
              <a:buNone/>
            </a:pPr>
            <a:r>
              <a:rPr lang="en-US" sz="1800" b="0"/>
              <a:t>For an </a:t>
            </a:r>
            <a:r>
              <a:rPr lang="en-US" sz="1800" b="0">
                <a:solidFill>
                  <a:srgbClr val="008000"/>
                </a:solidFill>
              </a:rPr>
              <a:t>ideally terminated </a:t>
            </a:r>
            <a:r>
              <a:rPr lang="en-US" sz="1800" b="0"/>
              <a:t>line the magnitude of voltage and current are </a:t>
            </a:r>
            <a:r>
              <a:rPr lang="en-US" sz="1800" b="0">
                <a:solidFill>
                  <a:srgbClr val="008000"/>
                </a:solidFill>
              </a:rPr>
              <a:t>constant</a:t>
            </a:r>
            <a:r>
              <a:rPr lang="en-US" sz="1800" b="0"/>
              <a:t> along the line, their phase vary </a:t>
            </a:r>
            <a:r>
              <a:rPr lang="en-US" sz="1800" b="0">
                <a:solidFill>
                  <a:srgbClr val="008000"/>
                </a:solidFill>
              </a:rPr>
              <a:t>linearly</a:t>
            </a:r>
            <a:r>
              <a:rPr lang="en-US" sz="1800" b="0"/>
              <a:t>.</a:t>
            </a:r>
          </a:p>
          <a:p>
            <a:pPr>
              <a:buFont typeface="Wingdings" pitchFamily="2" charset="2"/>
              <a:buNone/>
            </a:pPr>
            <a:endParaRPr lang="en-US" sz="1000" b="0"/>
          </a:p>
          <a:p>
            <a:pPr>
              <a:buFont typeface="Wingdings" pitchFamily="2" charset="2"/>
              <a:buNone/>
            </a:pPr>
            <a:r>
              <a:rPr lang="en-US" sz="1800" b="0"/>
              <a:t>In presence of a notable load reflection the voltage and current distribution along a transmission line are no longer uniform but exhibit characteristic ripples. The phase pattern resembles more and more to a staircase rather than a ramp.</a:t>
            </a:r>
          </a:p>
          <a:p>
            <a:pPr>
              <a:buFont typeface="Wingdings" pitchFamily="2" charset="2"/>
              <a:buNone/>
            </a:pPr>
            <a:endParaRPr lang="en-US" sz="1000" b="0"/>
          </a:p>
          <a:p>
            <a:pPr>
              <a:buFont typeface="Wingdings" pitchFamily="2" charset="2"/>
              <a:buNone/>
            </a:pPr>
            <a:r>
              <a:rPr lang="en-US" sz="1800" b="0"/>
              <a:t>A frequently used term is the </a:t>
            </a:r>
            <a:r>
              <a:rPr lang="en-US" sz="1800" b="0">
                <a:solidFill>
                  <a:srgbClr val="FF0000"/>
                </a:solidFill>
              </a:rPr>
              <a:t>“Voltage Standing Wave Ratio VSWR” </a:t>
            </a:r>
            <a:r>
              <a:rPr lang="en-US" sz="1800" b="0"/>
              <a:t>that gives the ratio between maximum and minimum voltage along the line. It is related to load reflection by the expression</a:t>
            </a:r>
          </a:p>
          <a:p>
            <a:pPr>
              <a:buFont typeface="Wingdings" pitchFamily="2" charset="2"/>
              <a:buNone/>
            </a:pPr>
            <a:endParaRPr lang="en-US" sz="1000" b="0"/>
          </a:p>
          <a:p>
            <a:pPr>
              <a:buFont typeface="Wingdings" pitchFamily="2" charset="2"/>
              <a:buNone/>
            </a:pPr>
            <a:endParaRPr lang="en-US" sz="1000" b="0"/>
          </a:p>
          <a:p>
            <a:pPr>
              <a:buFont typeface="Wingdings" pitchFamily="2" charset="2"/>
              <a:buNone/>
            </a:pPr>
            <a:endParaRPr lang="en-US" sz="1000" b="0"/>
          </a:p>
          <a:p>
            <a:pPr>
              <a:buFont typeface="Wingdings" pitchFamily="2" charset="2"/>
              <a:buNone/>
            </a:pPr>
            <a:endParaRPr lang="en-US" sz="1800" b="0"/>
          </a:p>
          <a:p>
            <a:pPr>
              <a:buFont typeface="Wingdings" pitchFamily="2" charset="2"/>
              <a:buNone/>
            </a:pPr>
            <a:r>
              <a:rPr lang="en-US" sz="1800" b="0"/>
              <a:t>Remember: the reflection coefficient </a:t>
            </a:r>
            <a:r>
              <a:rPr lang="en-US" sz="1800" b="0">
                <a:sym typeface="Symbol" pitchFamily="18" charset="2"/>
              </a:rPr>
              <a:t> </a:t>
            </a:r>
            <a:r>
              <a:rPr lang="en-US" sz="1800" b="0"/>
              <a:t>is defined via the </a:t>
            </a:r>
            <a:r>
              <a:rPr lang="en-US" sz="1800" b="0">
                <a:solidFill>
                  <a:srgbClr val="FF0000"/>
                </a:solidFill>
              </a:rPr>
              <a:t>ELECTRIC FIELD </a:t>
            </a:r>
            <a:r>
              <a:rPr lang="en-US" sz="1800" b="0"/>
              <a:t>of the incident and reflected wave. This is historically related to the measurement method described here. We know that an open has a reflection coefficient of </a:t>
            </a:r>
            <a:r>
              <a:rPr lang="en-US" sz="1800" b="0">
                <a:sym typeface="Symbol" pitchFamily="18" charset="2"/>
              </a:rPr>
              <a:t>=+1 and the short of =-1. When referring to the magnetic field it would be just opposite. </a:t>
            </a:r>
            <a:endParaRPr lang="en-US" sz="1800" b="0"/>
          </a:p>
        </p:txBody>
      </p:sp>
      <p:sp>
        <p:nvSpPr>
          <p:cNvPr id="14339"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44D80F62-4E8B-47CD-87F7-01BEB4E1D2E7}" type="slidenum">
              <a:rPr lang="en-US" sz="1400" b="0">
                <a:solidFill>
                  <a:schemeClr val="tx1"/>
                </a:solidFill>
              </a:rPr>
              <a:pPr algn="r">
                <a:lnSpc>
                  <a:spcPct val="100000"/>
                </a:lnSpc>
                <a:spcBef>
                  <a:spcPct val="0"/>
                </a:spcBef>
                <a:buClrTx/>
                <a:buSzTx/>
                <a:buFontTx/>
                <a:buNone/>
              </a:pPr>
              <a:t>12</a:t>
            </a:fld>
            <a:endParaRPr lang="en-US" sz="1400" b="0">
              <a:solidFill>
                <a:schemeClr val="tx1"/>
              </a:solidFill>
            </a:endParaRPr>
          </a:p>
        </p:txBody>
      </p:sp>
      <p:graphicFrame>
        <p:nvGraphicFramePr>
          <p:cNvPr id="14340" name="Object 9"/>
          <p:cNvGraphicFramePr>
            <a:graphicFrameLocks noChangeAspect="1"/>
          </p:cNvGraphicFramePr>
          <p:nvPr/>
        </p:nvGraphicFramePr>
        <p:xfrm>
          <a:off x="2174875" y="4384675"/>
          <a:ext cx="1335088" cy="765175"/>
        </p:xfrm>
        <a:graphic>
          <a:graphicData uri="http://schemas.openxmlformats.org/presentationml/2006/ole">
            <mc:AlternateContent xmlns:mc="http://schemas.openxmlformats.org/markup-compatibility/2006">
              <mc:Choice xmlns:v="urn:schemas-microsoft-com:vml" Requires="v">
                <p:oleObj spid="_x0000_s14365" name="Equation" r:id="rId4" imgW="825500" imgH="508000" progId="Equation.3">
                  <p:embed/>
                </p:oleObj>
              </mc:Choice>
              <mc:Fallback>
                <p:oleObj name="Equation" r:id="rId4" imgW="825500" imgH="508000"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4875" y="4384675"/>
                        <a:ext cx="1335088"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4341" name="Object 7"/>
          <p:cNvGraphicFramePr>
            <a:graphicFrameLocks noChangeAspect="1"/>
          </p:cNvGraphicFramePr>
          <p:nvPr/>
        </p:nvGraphicFramePr>
        <p:xfrm>
          <a:off x="4354513" y="4414838"/>
          <a:ext cx="3079750" cy="706437"/>
        </p:xfrm>
        <a:graphic>
          <a:graphicData uri="http://schemas.openxmlformats.org/presentationml/2006/ole">
            <mc:AlternateContent xmlns:mc="http://schemas.openxmlformats.org/markup-compatibility/2006">
              <mc:Choice xmlns:v="urn:schemas-microsoft-com:vml" Requires="v">
                <p:oleObj spid="_x0000_s14366" name="Equation" r:id="rId6" imgW="1905000" imgH="469900" progId="Equation.3">
                  <p:embed/>
                </p:oleObj>
              </mc:Choice>
              <mc:Fallback>
                <p:oleObj name="Equation" r:id="rId6" imgW="1905000" imgH="469900"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4513" y="4414838"/>
                        <a:ext cx="30797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9" name="Rectangle 2"/>
          <p:cNvSpPr>
            <a:spLocks noChangeArrowheads="1"/>
          </p:cNvSpPr>
          <p:nvPr/>
        </p:nvSpPr>
        <p:spPr bwMode="auto">
          <a:xfrm>
            <a:off x="354013" y="0"/>
            <a:ext cx="8967787" cy="1066800"/>
          </a:xfrm>
          <a:prstGeom prst="rect">
            <a:avLst/>
          </a:prstGeom>
          <a:noFill/>
          <a:ln w="9525">
            <a:noFill/>
            <a:miter lim="800000"/>
            <a:headEnd/>
            <a:tailEnd/>
          </a:ln>
          <a:effectLst/>
        </p:spPr>
        <p:txBody>
          <a:bodyPr lIns="92075" tIns="46038" rIns="92075" bIns="46038" anchor="ctr"/>
          <a:lstStyle/>
          <a:p>
            <a:pPr algn="ctr">
              <a:spcBef>
                <a:spcPct val="0"/>
              </a:spcBef>
              <a:buClrTx/>
              <a:buSzTx/>
              <a:buFont typeface="Wingdings" pitchFamily="2" charset="2"/>
              <a:buNone/>
              <a:defRPr/>
            </a:pPr>
            <a:r>
              <a:rPr lang="en-US" sz="3200">
                <a:solidFill>
                  <a:srgbClr val="FF0000"/>
                </a:solidFill>
                <a:effectLst>
                  <a:outerShdw blurRad="38100" dist="38100" dir="2700000" algn="tl">
                    <a:srgbClr val="C0C0C0"/>
                  </a:outerShdw>
                </a:effectLst>
              </a:rPr>
              <a:t>Voltage Standing Wave Ratio (2)</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EC0DFA2A-56DF-4E5F-A77D-F3762A3C1035}" type="slidenum">
              <a:rPr lang="en-US" sz="1400" b="0">
                <a:solidFill>
                  <a:schemeClr val="tx1"/>
                </a:solidFill>
              </a:rPr>
              <a:pPr algn="r">
                <a:lnSpc>
                  <a:spcPct val="100000"/>
                </a:lnSpc>
                <a:spcBef>
                  <a:spcPct val="0"/>
                </a:spcBef>
                <a:buClrTx/>
                <a:buSzTx/>
                <a:buFontTx/>
                <a:buNone/>
              </a:pPr>
              <a:t>13</a:t>
            </a:fld>
            <a:endParaRPr lang="en-US" sz="1400" b="0">
              <a:solidFill>
                <a:schemeClr val="tx1"/>
              </a:solidFill>
            </a:endParaRPr>
          </a:p>
        </p:txBody>
      </p:sp>
      <p:sp>
        <p:nvSpPr>
          <p:cNvPr id="238594" name="Rectangle 2"/>
          <p:cNvSpPr>
            <a:spLocks noChangeArrowheads="1"/>
          </p:cNvSpPr>
          <p:nvPr/>
        </p:nvSpPr>
        <p:spPr bwMode="auto">
          <a:xfrm>
            <a:off x="354013" y="0"/>
            <a:ext cx="8967787" cy="1066800"/>
          </a:xfrm>
          <a:prstGeom prst="rect">
            <a:avLst/>
          </a:prstGeom>
          <a:noFill/>
          <a:ln w="9525">
            <a:noFill/>
            <a:miter lim="800000"/>
            <a:headEnd/>
            <a:tailEnd/>
          </a:ln>
          <a:effectLst/>
        </p:spPr>
        <p:txBody>
          <a:bodyPr lIns="92075" tIns="46038" rIns="92075" bIns="46038" anchor="ctr"/>
          <a:lstStyle/>
          <a:p>
            <a:pPr algn="ctr">
              <a:spcBef>
                <a:spcPct val="0"/>
              </a:spcBef>
              <a:buClrTx/>
              <a:buSzTx/>
              <a:buFont typeface="Wingdings" pitchFamily="2" charset="2"/>
              <a:buNone/>
              <a:defRPr/>
            </a:pPr>
            <a:r>
              <a:rPr lang="en-US" sz="3200">
                <a:solidFill>
                  <a:srgbClr val="FF0000"/>
                </a:solidFill>
                <a:effectLst>
                  <a:outerShdw blurRad="38100" dist="38100" dir="2700000" algn="tl">
                    <a:srgbClr val="C0C0C0"/>
                  </a:outerShdw>
                </a:effectLst>
              </a:rPr>
              <a:t>Voltage Standing Wave Ratio (3)</a:t>
            </a:r>
          </a:p>
        </p:txBody>
      </p:sp>
      <p:graphicFrame>
        <p:nvGraphicFramePr>
          <p:cNvPr id="261184" name="Group 64"/>
          <p:cNvGraphicFramePr>
            <a:graphicFrameLocks noGrp="1"/>
          </p:cNvGraphicFramePr>
          <p:nvPr/>
        </p:nvGraphicFramePr>
        <p:xfrm>
          <a:off x="307975" y="1376363"/>
          <a:ext cx="4719638" cy="2925888"/>
        </p:xfrm>
        <a:graphic>
          <a:graphicData uri="http://schemas.openxmlformats.org/drawingml/2006/table">
            <a:tbl>
              <a:tblPr/>
              <a:tblGrid>
                <a:gridCol w="1573213"/>
                <a:gridCol w="1573212"/>
                <a:gridCol w="1573213"/>
              </a:tblGrid>
              <a:tr h="2438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smtClean="0">
                          <a:ln>
                            <a:noFill/>
                          </a:ln>
                          <a:solidFill>
                            <a:schemeClr val="tx1"/>
                          </a:solidFill>
                          <a:effectLst/>
                          <a:latin typeface="Arial" charset="0"/>
                          <a:sym typeface="Symbol" pitchFamily="18" charset="2"/>
                        </a:rPr>
                        <a:t></a:t>
                      </a:r>
                      <a:endParaRPr kumimoji="0" lang="en-GB" sz="1000" b="1"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rPr>
                        <a:t>VSWR</a:t>
                      </a:r>
                      <a:endParaRPr kumimoji="0" lang="en-GB" sz="1000" b="1"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rPr>
                        <a:t>Refl. Power |-</a:t>
                      </a:r>
                      <a:r>
                        <a:rPr kumimoji="0" lang="en-GB" sz="1000" b="1" i="0" u="none" strike="noStrike" cap="none" normalizeH="0" baseline="0" smtClean="0">
                          <a:ln>
                            <a:noFill/>
                          </a:ln>
                          <a:solidFill>
                            <a:schemeClr val="tx1"/>
                          </a:solidFill>
                          <a:effectLst/>
                          <a:latin typeface="Arial" charset="0"/>
                          <a:sym typeface="Symbol" pitchFamily="18" charset="2"/>
                        </a:rPr>
                        <a:t></a:t>
                      </a:r>
                      <a:r>
                        <a:rPr kumimoji="0" lang="en-US" sz="1000" b="1" i="0" u="none" strike="noStrike" cap="none" normalizeH="0" baseline="0" smtClean="0">
                          <a:ln>
                            <a:noFill/>
                          </a:ln>
                          <a:solidFill>
                            <a:schemeClr val="tx1"/>
                          </a:solidFill>
                          <a:effectLst/>
                          <a:latin typeface="Arial" charset="0"/>
                        </a:rPr>
                        <a:t>|</a:t>
                      </a:r>
                      <a:r>
                        <a:rPr kumimoji="0" lang="en-US" sz="1000" b="1" i="0" u="none" strike="noStrike" cap="none" normalizeH="0" baseline="30000" smtClean="0">
                          <a:ln>
                            <a:noFill/>
                          </a:ln>
                          <a:solidFill>
                            <a:schemeClr val="tx1"/>
                          </a:solidFill>
                          <a:effectLst/>
                          <a:latin typeface="Arial" charset="0"/>
                        </a:rPr>
                        <a:t>2</a:t>
                      </a:r>
                      <a:endParaRPr kumimoji="0" lang="en-GB" sz="1000" b="1" i="0" u="none" strike="noStrike" cap="none" normalizeH="0" baseline="3000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0.0</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1.00</a:t>
                      </a:r>
                      <a:endParaRPr kumimoji="0" lang="en-GB" sz="10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1.00</a:t>
                      </a:r>
                      <a:endParaRPr kumimoji="0" lang="en-GB" sz="10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0.1</a:t>
                      </a:r>
                      <a:endParaRPr kumimoji="0" lang="en-GB" sz="10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1.22</a:t>
                      </a:r>
                      <a:endParaRPr kumimoji="0" lang="en-GB" sz="10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0.99</a:t>
                      </a:r>
                      <a:endParaRPr kumimoji="0" lang="en-GB" sz="10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0.2</a:t>
                      </a:r>
                      <a:endParaRPr kumimoji="0" lang="en-GB" sz="10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1.50</a:t>
                      </a:r>
                      <a:endParaRPr kumimoji="0" lang="en-GB" sz="10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0.96</a:t>
                      </a:r>
                      <a:endParaRPr kumimoji="0" lang="en-GB" sz="10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0.3</a:t>
                      </a:r>
                      <a:endParaRPr kumimoji="0" lang="en-GB" sz="10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1.87</a:t>
                      </a:r>
                      <a:endParaRPr kumimoji="0" lang="en-GB" sz="10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0.91</a:t>
                      </a:r>
                      <a:endParaRPr kumimoji="0" lang="en-GB" sz="10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0.4</a:t>
                      </a:r>
                      <a:endParaRPr kumimoji="0" lang="en-GB" sz="10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2.33</a:t>
                      </a:r>
                      <a:endParaRPr kumimoji="0" lang="en-GB" sz="10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0.84</a:t>
                      </a:r>
                      <a:endParaRPr kumimoji="0" lang="en-GB" sz="10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FF0000"/>
                          </a:solidFill>
                          <a:effectLst/>
                          <a:latin typeface="Arial" charset="0"/>
                        </a:rPr>
                        <a:t>0.5</a:t>
                      </a:r>
                      <a:endParaRPr kumimoji="0" lang="en-GB" sz="1000" b="1" i="0" u="none" strike="noStrike" cap="none" normalizeH="0" baseline="0" smtClean="0">
                        <a:ln>
                          <a:noFill/>
                        </a:ln>
                        <a:solidFill>
                          <a:srgbClr val="FF0000"/>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FF0000"/>
                          </a:solidFill>
                          <a:effectLst/>
                          <a:latin typeface="Arial" charset="0"/>
                        </a:rPr>
                        <a:t>3.00</a:t>
                      </a:r>
                      <a:endParaRPr kumimoji="0" lang="en-GB" sz="1000" b="1" i="0" u="none" strike="noStrike" cap="none" normalizeH="0" baseline="0" smtClean="0">
                        <a:ln>
                          <a:noFill/>
                        </a:ln>
                        <a:solidFill>
                          <a:srgbClr val="FF0000"/>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FF0000"/>
                          </a:solidFill>
                          <a:effectLst/>
                          <a:latin typeface="Arial" charset="0"/>
                        </a:rPr>
                        <a:t>0.75</a:t>
                      </a:r>
                      <a:endParaRPr kumimoji="0" lang="en-GB" sz="1000" b="1" i="0" u="none" strike="noStrike" cap="none" normalizeH="0" baseline="0" smtClean="0">
                        <a:ln>
                          <a:noFill/>
                        </a:ln>
                        <a:solidFill>
                          <a:srgbClr val="FF0000"/>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0.6</a:t>
                      </a:r>
                      <a:endParaRPr kumimoji="0" lang="en-GB" sz="10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4.00</a:t>
                      </a:r>
                      <a:endParaRPr kumimoji="0" lang="en-GB" sz="10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0.64</a:t>
                      </a:r>
                      <a:endParaRPr kumimoji="0" lang="en-GB" sz="10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0.7</a:t>
                      </a:r>
                      <a:endParaRPr kumimoji="0" lang="en-GB" sz="10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5.67</a:t>
                      </a:r>
                      <a:endParaRPr kumimoji="0" lang="en-GB" sz="10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0.51</a:t>
                      </a:r>
                      <a:endParaRPr kumimoji="0" lang="en-GB" sz="10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0.8</a:t>
                      </a:r>
                      <a:endParaRPr kumimoji="0" lang="en-GB" sz="10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9.00</a:t>
                      </a:r>
                      <a:endParaRPr kumimoji="0" lang="en-GB" sz="10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0.36</a:t>
                      </a:r>
                      <a:endParaRPr kumimoji="0" lang="en-GB" sz="10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0.9</a:t>
                      </a:r>
                      <a:endParaRPr kumimoji="0" lang="en-GB" sz="10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19</a:t>
                      </a:r>
                      <a:endParaRPr kumimoji="0" lang="en-GB" sz="10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0.19</a:t>
                      </a:r>
                      <a:endParaRPr kumimoji="0" lang="en-GB" sz="10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1.0</a:t>
                      </a:r>
                      <a:endParaRPr kumimoji="0" lang="en-GB" sz="10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chemeClr val="tx1"/>
                          </a:solidFill>
                          <a:effectLst/>
                          <a:latin typeface="Arial" charset="0"/>
                          <a:sym typeface="Symbol" pitchFamily="18" charset="2"/>
                        </a:rPr>
                        <a:t></a:t>
                      </a:r>
                      <a:endParaRPr kumimoji="0" lang="en-GB" sz="10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0.00</a:t>
                      </a:r>
                      <a:endParaRPr kumimoji="0" lang="en-GB" sz="10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5418" name="Picture 10" descr="VSWR_plot.em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7488" y="1006475"/>
            <a:ext cx="4460875" cy="511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419" name="Object 9"/>
          <p:cNvGraphicFramePr>
            <a:graphicFrameLocks noChangeAspect="1"/>
          </p:cNvGraphicFramePr>
          <p:nvPr/>
        </p:nvGraphicFramePr>
        <p:xfrm>
          <a:off x="5399088" y="3835400"/>
          <a:ext cx="303212" cy="338138"/>
        </p:xfrm>
        <a:graphic>
          <a:graphicData uri="http://schemas.openxmlformats.org/presentationml/2006/ole">
            <mc:AlternateContent xmlns:mc="http://schemas.openxmlformats.org/markup-compatibility/2006">
              <mc:Choice xmlns:v="urn:schemas-microsoft-com:vml" Requires="v">
                <p:oleObj spid="_x0000_s15444" name="Equation" r:id="rId5" imgW="253780" imgH="304536" progId="Equation.3">
                  <p:embed/>
                </p:oleObj>
              </mc:Choice>
              <mc:Fallback>
                <p:oleObj name="Equation" r:id="rId5" imgW="253780" imgH="304536"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9088" y="3835400"/>
                        <a:ext cx="303212" cy="338138"/>
                      </a:xfrm>
                      <a:prstGeom prst="rect">
                        <a:avLst/>
                      </a:prstGeom>
                      <a:solidFill>
                        <a:schemeClr val="bg1"/>
                      </a:solidFill>
                      <a:ln>
                        <a:noFill/>
                      </a:ln>
                      <a:extLst>
                        <a:ext uri="{91240B29-F687-4F45-9708-019B960494DF}">
                          <a14:hiddenLine xmlns:a14="http://schemas.microsoft.com/office/drawing/2010/main" w="9525">
                            <a:solidFill>
                              <a:schemeClr val="bg1"/>
                            </a:solidFill>
                            <a:miter lim="800000"/>
                            <a:headEnd/>
                            <a:tailEnd/>
                          </a14:hiddenLine>
                        </a:ext>
                      </a:extLst>
                    </p:spPr>
                  </p:pic>
                </p:oleObj>
              </mc:Fallback>
            </mc:AlternateContent>
          </a:graphicData>
        </a:graphic>
      </p:graphicFrame>
      <p:graphicFrame>
        <p:nvGraphicFramePr>
          <p:cNvPr id="15420" name="Object 62"/>
          <p:cNvGraphicFramePr>
            <a:graphicFrameLocks noChangeAspect="1"/>
          </p:cNvGraphicFramePr>
          <p:nvPr/>
        </p:nvGraphicFramePr>
        <p:xfrm>
          <a:off x="5278438" y="5214938"/>
          <a:ext cx="423862" cy="338137"/>
        </p:xfrm>
        <a:graphic>
          <a:graphicData uri="http://schemas.openxmlformats.org/presentationml/2006/ole">
            <mc:AlternateContent xmlns:mc="http://schemas.openxmlformats.org/markup-compatibility/2006">
              <mc:Choice xmlns:v="urn:schemas-microsoft-com:vml" Requires="v">
                <p:oleObj spid="_x0000_s15445" name="Equation" r:id="rId7" imgW="355292" imgH="304536" progId="Equation.3">
                  <p:embed/>
                </p:oleObj>
              </mc:Choice>
              <mc:Fallback>
                <p:oleObj name="Equation" r:id="rId7" imgW="355292" imgH="304536" progId="Equation.3">
                  <p:embed/>
                  <p:pic>
                    <p:nvPicPr>
                      <p:cNvPr id="0" name="Object 6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78438" y="5214938"/>
                        <a:ext cx="423862" cy="338137"/>
                      </a:xfrm>
                      <a:prstGeom prst="rect">
                        <a:avLst/>
                      </a:prstGeom>
                      <a:solidFill>
                        <a:schemeClr val="bg1"/>
                      </a:solidFill>
                      <a:ln>
                        <a:noFill/>
                      </a:ln>
                      <a:extLst>
                        <a:ext uri="{91240B29-F687-4F45-9708-019B960494DF}">
                          <a14:hiddenLine xmlns:a14="http://schemas.microsoft.com/office/drawing/2010/main" w="9525">
                            <a:solidFill>
                              <a:schemeClr val="bg1"/>
                            </a:solidFill>
                            <a:miter lim="800000"/>
                            <a:headEnd/>
                            <a:tailEnd/>
                          </a14:hiddenLine>
                        </a:ext>
                      </a:extLst>
                    </p:spPr>
                  </p:pic>
                </p:oleObj>
              </mc:Fallback>
            </mc:AlternateContent>
          </a:graphicData>
        </a:graphic>
      </p:graphicFrame>
      <p:sp>
        <p:nvSpPr>
          <p:cNvPr id="15421" name="TextBox 9"/>
          <p:cNvSpPr txBox="1">
            <a:spLocks noChangeArrowheads="1"/>
          </p:cNvSpPr>
          <p:nvPr/>
        </p:nvSpPr>
        <p:spPr bwMode="auto">
          <a:xfrm>
            <a:off x="219075" y="4635500"/>
            <a:ext cx="521970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600" b="0"/>
              <a:t>With a simple detector diode we cannot measure the phase, only the amplitude.</a:t>
            </a:r>
          </a:p>
          <a:p>
            <a:pPr>
              <a:buFont typeface="Wingdings" pitchFamily="2" charset="2"/>
              <a:buNone/>
            </a:pPr>
            <a:r>
              <a:rPr lang="en-US" sz="1600" b="0"/>
              <a:t>Why? – What would be required to measure the phase?</a:t>
            </a:r>
          </a:p>
          <a:p>
            <a:pPr>
              <a:buFont typeface="Wingdings" pitchFamily="2" charset="2"/>
              <a:buNone/>
            </a:pPr>
            <a:r>
              <a:rPr lang="en-US" sz="1600" b="0"/>
              <a:t>Answer: Because there is no reference. With a mixer which can be used as a phase detector when connected to a reference this would be possible.</a:t>
            </a:r>
            <a:endParaRPr lang="en-GB" sz="1600" b="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5" name="Rectangle 3"/>
          <p:cNvSpPr>
            <a:spLocks noGrp="1" noChangeArrowheads="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3200" smtClean="0">
                <a:solidFill>
                  <a:schemeClr val="hlink"/>
                </a:solidFill>
              </a:rPr>
              <a:t>S-parameters</a:t>
            </a:r>
            <a:r>
              <a:rPr lang="pl-PL" sz="3200" smtClean="0">
                <a:solidFill>
                  <a:schemeClr val="hlink"/>
                </a:solidFill>
              </a:rPr>
              <a:t>- </a:t>
            </a:r>
            <a:r>
              <a:rPr lang="en-US" sz="3200" smtClean="0">
                <a:solidFill>
                  <a:schemeClr val="hlink"/>
                </a:solidFill>
              </a:rPr>
              <a:t>introduction</a:t>
            </a:r>
            <a:r>
              <a:rPr lang="pl-PL" sz="3200" smtClean="0">
                <a:solidFill>
                  <a:schemeClr val="hlink"/>
                </a:solidFill>
              </a:rPr>
              <a:t> (1)</a:t>
            </a:r>
            <a:endParaRPr lang="en-US" sz="3200" smtClean="0">
              <a:solidFill>
                <a:schemeClr val="hlink"/>
              </a:solidFill>
            </a:endParaRPr>
          </a:p>
        </p:txBody>
      </p:sp>
      <p:sp>
        <p:nvSpPr>
          <p:cNvPr id="16387" name="Rectangle 7"/>
          <p:cNvSpPr>
            <a:spLocks noGrp="1" noChangeArrowheads="1"/>
          </p:cNvSpPr>
          <p:nvPr>
            <p:ph type="body" sz="half" idx="1"/>
          </p:nvPr>
        </p:nvSpPr>
        <p:spPr>
          <a:xfrm>
            <a:off x="396875" y="1484313"/>
            <a:ext cx="4821238" cy="4144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70000"/>
              </a:lnSpc>
              <a:buFont typeface="Wingdings" pitchFamily="2" charset="2"/>
              <a:buNone/>
            </a:pPr>
            <a:r>
              <a:rPr lang="en-US" sz="1800" b="0" smtClean="0">
                <a:effectLst/>
              </a:rPr>
              <a:t>Look at the windows of this car: </a:t>
            </a:r>
          </a:p>
          <a:p>
            <a:pPr marL="1066800" lvl="1" indent="-304800">
              <a:lnSpc>
                <a:spcPct val="70000"/>
              </a:lnSpc>
            </a:pPr>
            <a:r>
              <a:rPr lang="en-US" sz="1600" b="0" smtClean="0"/>
              <a:t>part of the light incident on the windows is reflected </a:t>
            </a:r>
          </a:p>
          <a:p>
            <a:pPr marL="1066800" lvl="1" indent="-304800">
              <a:lnSpc>
                <a:spcPct val="70000"/>
              </a:lnSpc>
            </a:pPr>
            <a:r>
              <a:rPr lang="en-US" sz="1600" b="0" smtClean="0"/>
              <a:t>the rest is transmitted </a:t>
            </a:r>
          </a:p>
          <a:p>
            <a:pPr marL="1066800" lvl="1" indent="-304800">
              <a:lnSpc>
                <a:spcPct val="70000"/>
              </a:lnSpc>
            </a:pPr>
            <a:endParaRPr lang="en-US" sz="1600" b="0" smtClean="0"/>
          </a:p>
          <a:p>
            <a:pPr>
              <a:lnSpc>
                <a:spcPct val="70000"/>
              </a:lnSpc>
            </a:pPr>
            <a:r>
              <a:rPr lang="en-US" sz="1800" b="0" smtClean="0">
                <a:effectLst/>
              </a:rPr>
              <a:t>The optical reflection and transmission coefficients characterize amounts of transmitted and reflected light.</a:t>
            </a:r>
          </a:p>
          <a:p>
            <a:pPr>
              <a:lnSpc>
                <a:spcPct val="70000"/>
              </a:lnSpc>
            </a:pPr>
            <a:endParaRPr lang="en-US" sz="1800" b="0" smtClean="0">
              <a:effectLst/>
            </a:endParaRPr>
          </a:p>
          <a:p>
            <a:pPr>
              <a:lnSpc>
                <a:spcPct val="70000"/>
              </a:lnSpc>
            </a:pPr>
            <a:r>
              <a:rPr lang="en-US" sz="1800" b="0" smtClean="0">
                <a:effectLst/>
              </a:rPr>
              <a:t>Correspondingly: S-parameters characterize reflection and transmission of voltage waves through n-port electrical network</a:t>
            </a:r>
            <a:endParaRPr lang="pl-PL" sz="1800" b="0" smtClean="0">
              <a:effectLst/>
            </a:endParaRPr>
          </a:p>
          <a:p>
            <a:pPr>
              <a:lnSpc>
                <a:spcPct val="70000"/>
              </a:lnSpc>
            </a:pPr>
            <a:endParaRPr lang="pl-PL" sz="1800" b="0" smtClean="0">
              <a:effectLst/>
            </a:endParaRPr>
          </a:p>
          <a:p>
            <a:pPr>
              <a:lnSpc>
                <a:spcPct val="70000"/>
              </a:lnSpc>
            </a:pPr>
            <a:r>
              <a:rPr lang="en-US" sz="1800" b="0" smtClean="0">
                <a:solidFill>
                  <a:schemeClr val="hlink"/>
                </a:solidFill>
                <a:effectLst/>
              </a:rPr>
              <a:t>Caution: in </a:t>
            </a:r>
            <a:r>
              <a:rPr lang="pl-PL" sz="1800" b="0" smtClean="0">
                <a:solidFill>
                  <a:schemeClr val="hlink"/>
                </a:solidFill>
                <a:effectLst/>
              </a:rPr>
              <a:t>the </a:t>
            </a:r>
            <a:r>
              <a:rPr lang="en-US" sz="1800" b="0" smtClean="0">
                <a:solidFill>
                  <a:schemeClr val="hlink"/>
                </a:solidFill>
                <a:effectLst/>
              </a:rPr>
              <a:t>microwave world reflection coefficients</a:t>
            </a:r>
            <a:r>
              <a:rPr lang="pl-PL" sz="1800" b="0" smtClean="0">
                <a:solidFill>
                  <a:schemeClr val="hlink"/>
                </a:solidFill>
                <a:effectLst/>
              </a:rPr>
              <a:t> are</a:t>
            </a:r>
            <a:r>
              <a:rPr lang="en-US" sz="1800" b="0" smtClean="0">
                <a:solidFill>
                  <a:schemeClr val="hlink"/>
                </a:solidFill>
                <a:effectLst/>
              </a:rPr>
              <a:t> expressed in terms of voltage </a:t>
            </a:r>
            <a:r>
              <a:rPr lang="pl-PL" sz="1800" b="0" smtClean="0">
                <a:solidFill>
                  <a:schemeClr val="hlink"/>
                </a:solidFill>
                <a:effectLst/>
              </a:rPr>
              <a:t>ratio </a:t>
            </a:r>
            <a:r>
              <a:rPr lang="en-US" sz="1800" b="0" smtClean="0">
                <a:solidFill>
                  <a:schemeClr val="hlink"/>
                </a:solidFill>
                <a:effectLst/>
              </a:rPr>
              <a:t>whereas in optics in terms of power</a:t>
            </a:r>
            <a:r>
              <a:rPr lang="pl-PL" sz="1800" b="0" smtClean="0">
                <a:solidFill>
                  <a:schemeClr val="hlink"/>
                </a:solidFill>
                <a:effectLst/>
              </a:rPr>
              <a:t> ratio.</a:t>
            </a:r>
            <a:endParaRPr lang="en-US" sz="1800" b="0" smtClean="0">
              <a:solidFill>
                <a:schemeClr val="hlink"/>
              </a:solidFill>
              <a:effectLst/>
            </a:endParaRPr>
          </a:p>
          <a:p>
            <a:pPr>
              <a:lnSpc>
                <a:spcPct val="70000"/>
              </a:lnSpc>
              <a:buFont typeface="Wingdings" pitchFamily="2" charset="2"/>
              <a:buNone/>
            </a:pPr>
            <a:endParaRPr lang="en-US" sz="1800" b="0" smtClean="0">
              <a:solidFill>
                <a:schemeClr val="hlink"/>
              </a:solidFill>
              <a:effectLst/>
            </a:endParaRPr>
          </a:p>
          <a:p>
            <a:pPr>
              <a:lnSpc>
                <a:spcPct val="70000"/>
              </a:lnSpc>
            </a:pPr>
            <a:endParaRPr lang="en-US" sz="1800" b="0" smtClean="0">
              <a:effectLst/>
            </a:endParaRPr>
          </a:p>
          <a:p>
            <a:pPr>
              <a:lnSpc>
                <a:spcPct val="70000"/>
              </a:lnSpc>
              <a:buFont typeface="Wingdings" pitchFamily="2" charset="2"/>
              <a:buNone/>
            </a:pPr>
            <a:endParaRPr lang="en-US" sz="1800" b="0" smtClean="0">
              <a:effectLst/>
            </a:endParaRPr>
          </a:p>
          <a:p>
            <a:pPr>
              <a:lnSpc>
                <a:spcPct val="70000"/>
              </a:lnSpc>
            </a:pPr>
            <a:endParaRPr lang="en-US" sz="1800" smtClean="0">
              <a:effectLst/>
            </a:endParaRPr>
          </a:p>
        </p:txBody>
      </p:sp>
      <p:pic>
        <p:nvPicPr>
          <p:cNvPr id="16388" name="Picture 13" descr="IMG_16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25" y="1446213"/>
            <a:ext cx="3322638"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226A23B4-707D-49FD-A2D3-FE2EFA310870}" type="slidenum">
              <a:rPr lang="en-US" sz="1400" b="0">
                <a:solidFill>
                  <a:schemeClr val="tx1"/>
                </a:solidFill>
              </a:rPr>
              <a:pPr algn="r">
                <a:lnSpc>
                  <a:spcPct val="100000"/>
                </a:lnSpc>
                <a:spcBef>
                  <a:spcPct val="0"/>
                </a:spcBef>
                <a:buClrTx/>
                <a:buSzTx/>
                <a:buFontTx/>
                <a:buNone/>
              </a:pPr>
              <a:t>14</a:t>
            </a:fld>
            <a:endParaRPr lang="en-US" sz="1400" b="0">
              <a:solidFill>
                <a:schemeClr val="tx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70000"/>
              </a:lnSpc>
            </a:pPr>
            <a:r>
              <a:rPr lang="pl-PL" sz="1600" b="0" smtClean="0">
                <a:effectLst/>
              </a:rPr>
              <a:t>When the linear dimmensions of an object approche one tenth of the (free space) wavelength this circuit can </a:t>
            </a:r>
            <a:r>
              <a:rPr lang="en-US" sz="1600" b="0" smtClean="0">
                <a:effectLst/>
              </a:rPr>
              <a:t>not be modeled precisely</a:t>
            </a:r>
            <a:r>
              <a:rPr lang="pl-PL" sz="1600" b="0" smtClean="0">
                <a:effectLst/>
              </a:rPr>
              <a:t> anymore</a:t>
            </a:r>
            <a:r>
              <a:rPr lang="en-US" sz="1600" b="0" smtClean="0">
                <a:effectLst/>
              </a:rPr>
              <a:t> with the </a:t>
            </a:r>
            <a:r>
              <a:rPr lang="pl-PL" sz="1600" b="0" smtClean="0">
                <a:effectLst/>
              </a:rPr>
              <a:t>single</a:t>
            </a:r>
            <a:r>
              <a:rPr lang="en-US" sz="1600" b="0" smtClean="0">
                <a:effectLst/>
              </a:rPr>
              <a:t> lumped element.</a:t>
            </a:r>
          </a:p>
          <a:p>
            <a:pPr marL="342900" indent="-342900">
              <a:lnSpc>
                <a:spcPct val="70000"/>
              </a:lnSpc>
            </a:pPr>
            <a:endParaRPr lang="en-US" sz="1600" b="0" smtClean="0">
              <a:effectLst/>
            </a:endParaRPr>
          </a:p>
          <a:p>
            <a:pPr marL="342900" indent="-342900">
              <a:lnSpc>
                <a:spcPct val="70000"/>
              </a:lnSpc>
            </a:pPr>
            <a:r>
              <a:rPr lang="en-US" sz="1600" b="0" smtClean="0">
                <a:effectLst/>
              </a:rPr>
              <a:t>Kurokawa in 1965 introduced „power waves” instead of voltage and current waves us</a:t>
            </a:r>
            <a:r>
              <a:rPr lang="pl-PL" sz="1600" b="0" smtClean="0">
                <a:effectLst/>
              </a:rPr>
              <a:t>ed</a:t>
            </a:r>
            <a:r>
              <a:rPr lang="en-US" sz="1600" b="0" smtClean="0">
                <a:effectLst/>
              </a:rPr>
              <a:t> so far 	</a:t>
            </a:r>
            <a:r>
              <a:rPr lang="en-US" sz="1000" b="0" smtClean="0">
                <a:effectLst/>
              </a:rPr>
              <a:t>K. Kurokawa, ‘Power Waves and the Scattering Matrix,’</a:t>
            </a:r>
            <a:br>
              <a:rPr lang="en-US" sz="1000" b="0" smtClean="0">
                <a:effectLst/>
              </a:rPr>
            </a:br>
            <a:r>
              <a:rPr lang="en-US" sz="1000" b="0" smtClean="0">
                <a:effectLst/>
              </a:rPr>
              <a:t>			IEEE Transactions on Microwave Theory and Techniques,</a:t>
            </a:r>
            <a:br>
              <a:rPr lang="en-US" sz="1000" b="0" smtClean="0">
                <a:effectLst/>
              </a:rPr>
            </a:br>
            <a:r>
              <a:rPr lang="en-US" sz="1000" b="0" smtClean="0">
                <a:effectLst/>
              </a:rPr>
              <a:t>			Vol. MTT-13, No. 2, March, 1965.</a:t>
            </a:r>
          </a:p>
          <a:p>
            <a:pPr marL="342900" indent="-342900">
              <a:lnSpc>
                <a:spcPct val="70000"/>
              </a:lnSpc>
            </a:pPr>
            <a:endParaRPr lang="en-US" sz="1600" b="0" smtClean="0">
              <a:effectLst/>
            </a:endParaRPr>
          </a:p>
          <a:p>
            <a:pPr marL="342900" indent="-342900">
              <a:lnSpc>
                <a:spcPct val="70000"/>
              </a:lnSpc>
            </a:pPr>
            <a:r>
              <a:rPr lang="pl-PL" sz="1600" b="0" smtClean="0">
                <a:effectLst/>
              </a:rPr>
              <a:t>The essencial difference between power wave and current</a:t>
            </a:r>
            <a:r>
              <a:rPr lang="en-US" sz="1600" b="0" smtClean="0">
                <a:effectLst/>
              </a:rPr>
              <a:t> wave </a:t>
            </a:r>
            <a:r>
              <a:rPr lang="pl-PL" sz="1600" b="0" smtClean="0">
                <a:effectLst/>
              </a:rPr>
              <a:t>is</a:t>
            </a:r>
            <a:r>
              <a:rPr lang="en-US" sz="1600" b="0" smtClean="0">
                <a:effectLst/>
              </a:rPr>
              <a:t> a </a:t>
            </a:r>
          </a:p>
          <a:p>
            <a:pPr marL="342900" indent="-342900">
              <a:lnSpc>
                <a:spcPct val="70000"/>
              </a:lnSpc>
              <a:buFont typeface="Wingdings" pitchFamily="2" charset="2"/>
              <a:buNone/>
            </a:pPr>
            <a:r>
              <a:rPr lang="en-US" sz="1600" b="0" smtClean="0">
                <a:effectLst/>
              </a:rPr>
              <a:t>	</a:t>
            </a:r>
            <a:r>
              <a:rPr lang="pl-PL" sz="1600" b="0" smtClean="0">
                <a:effectLst/>
              </a:rPr>
              <a:t>normalisation to </a:t>
            </a:r>
            <a:r>
              <a:rPr lang="en-US" sz="1600" b="0" smtClean="0">
                <a:effectLst/>
              </a:rPr>
              <a:t>square root of characteristic impedance </a:t>
            </a:r>
            <a:r>
              <a:rPr lang="pl-PL" sz="1600" b="0" smtClean="0">
                <a:effectLst/>
                <a:cs typeface="Arial" charset="0"/>
              </a:rPr>
              <a:t>√</a:t>
            </a:r>
            <a:r>
              <a:rPr lang="pl-PL" sz="1600" b="0" smtClean="0">
                <a:effectLst/>
              </a:rPr>
              <a:t>Z</a:t>
            </a:r>
            <a:r>
              <a:rPr lang="en-US" sz="1600" b="0" baseline="-25000" smtClean="0">
                <a:effectLst/>
              </a:rPr>
              <a:t>c</a:t>
            </a:r>
          </a:p>
          <a:p>
            <a:pPr marL="342900" indent="-342900">
              <a:lnSpc>
                <a:spcPct val="70000"/>
              </a:lnSpc>
              <a:buFont typeface="Wingdings" pitchFamily="2" charset="2"/>
              <a:buNone/>
            </a:pPr>
            <a:endParaRPr lang="pl-PL" sz="1600" b="0" smtClean="0">
              <a:effectLst/>
            </a:endParaRPr>
          </a:p>
          <a:p>
            <a:pPr marL="342900" indent="-342900">
              <a:lnSpc>
                <a:spcPct val="70000"/>
              </a:lnSpc>
            </a:pPr>
            <a:r>
              <a:rPr lang="en-US" sz="1600" b="0" smtClean="0">
                <a:effectLst/>
              </a:rPr>
              <a:t>The abbreviation </a:t>
            </a:r>
            <a:r>
              <a:rPr lang="en-US" sz="1600" b="0" i="1" smtClean="0">
                <a:effectLst/>
              </a:rPr>
              <a:t>S</a:t>
            </a:r>
            <a:r>
              <a:rPr lang="en-US" sz="1600" b="0" smtClean="0">
                <a:effectLst/>
              </a:rPr>
              <a:t> has been derived from the word </a:t>
            </a:r>
            <a:r>
              <a:rPr lang="en-US" sz="1600" b="0" i="1" smtClean="0">
                <a:effectLst/>
              </a:rPr>
              <a:t>scattering</a:t>
            </a:r>
            <a:r>
              <a:rPr lang="en-US" sz="1600" b="0" smtClean="0">
                <a:effectLst/>
              </a:rPr>
              <a:t>.</a:t>
            </a:r>
          </a:p>
          <a:p>
            <a:pPr marL="342900" indent="-342900">
              <a:lnSpc>
                <a:spcPct val="70000"/>
              </a:lnSpc>
            </a:pPr>
            <a:endParaRPr lang="en-US" sz="1600" b="0" smtClean="0">
              <a:effectLst/>
            </a:endParaRPr>
          </a:p>
          <a:p>
            <a:pPr marL="342900" indent="-342900">
              <a:lnSpc>
                <a:spcPct val="70000"/>
              </a:lnSpc>
            </a:pPr>
            <a:r>
              <a:rPr lang="en-US" sz="1600" b="0" smtClean="0">
                <a:effectLst/>
              </a:rPr>
              <a:t>Since S-parameters are defined based on traveling waves </a:t>
            </a:r>
            <a:br>
              <a:rPr lang="en-US" sz="1600" b="0" smtClean="0">
                <a:effectLst/>
              </a:rPr>
            </a:br>
            <a:r>
              <a:rPr lang="en-US" sz="1600" b="0" smtClean="0">
                <a:effectLst/>
              </a:rPr>
              <a:t>-&gt; the absolute value (modulus) d</a:t>
            </a:r>
            <a:r>
              <a:rPr lang="pl-PL" sz="1600" b="0" smtClean="0">
                <a:effectLst/>
              </a:rPr>
              <a:t>oes</a:t>
            </a:r>
            <a:r>
              <a:rPr lang="en-US" sz="1600" b="0" smtClean="0">
                <a:effectLst/>
              </a:rPr>
              <a:t> not vary along a lossless transmissions line</a:t>
            </a:r>
            <a:br>
              <a:rPr lang="en-US" sz="1600" b="0" smtClean="0">
                <a:effectLst/>
              </a:rPr>
            </a:br>
            <a:r>
              <a:rPr lang="en-US" sz="1600" b="0" smtClean="0">
                <a:effectLst/>
              </a:rPr>
              <a:t>-&gt; they can be measured on a DUT</a:t>
            </a:r>
            <a:r>
              <a:rPr lang="pl-PL" sz="1600" b="0" smtClean="0">
                <a:effectLst/>
              </a:rPr>
              <a:t> (Device Under Test)</a:t>
            </a:r>
            <a:r>
              <a:rPr lang="en-US" sz="1600" b="0" smtClean="0">
                <a:effectLst/>
              </a:rPr>
              <a:t> </a:t>
            </a:r>
            <a:r>
              <a:rPr lang="pl-PL" sz="1600" b="0" smtClean="0">
                <a:effectLst/>
              </a:rPr>
              <a:t>situated</a:t>
            </a:r>
            <a:r>
              <a:rPr lang="en-US" sz="1600" b="0" smtClean="0">
                <a:effectLst/>
              </a:rPr>
              <a:t> at some distance from</a:t>
            </a:r>
            <a:r>
              <a:rPr lang="pl-PL" sz="1600" b="0" smtClean="0">
                <a:effectLst/>
              </a:rPr>
              <a:t> an S-parameter</a:t>
            </a:r>
            <a:r>
              <a:rPr lang="en-US" sz="1600" b="0" smtClean="0">
                <a:effectLst/>
              </a:rPr>
              <a:t> measurement </a:t>
            </a:r>
            <a:r>
              <a:rPr lang="pl-PL" sz="1600" b="0" smtClean="0">
                <a:effectLst/>
              </a:rPr>
              <a:t>instrument (like Network Analyser)</a:t>
            </a:r>
            <a:endParaRPr lang="en-US" sz="1600" b="0" smtClean="0">
              <a:effectLst/>
            </a:endParaRPr>
          </a:p>
          <a:p>
            <a:pPr marL="342900" indent="-342900">
              <a:lnSpc>
                <a:spcPct val="70000"/>
              </a:lnSpc>
            </a:pPr>
            <a:endParaRPr lang="en-US" sz="1600" b="0" smtClean="0">
              <a:effectLst/>
            </a:endParaRPr>
          </a:p>
          <a:p>
            <a:pPr marL="342900" indent="-342900">
              <a:lnSpc>
                <a:spcPct val="70000"/>
              </a:lnSpc>
            </a:pPr>
            <a:r>
              <a:rPr lang="pl-PL" sz="1600" b="0" smtClean="0">
                <a:effectLst/>
              </a:rPr>
              <a:t>How</a:t>
            </a:r>
            <a:r>
              <a:rPr lang="en-US" sz="1600" b="0" smtClean="0">
                <a:effectLst/>
              </a:rPr>
              <a:t> are the S-parameters</a:t>
            </a:r>
            <a:r>
              <a:rPr lang="pl-PL" sz="1600" b="0" smtClean="0">
                <a:effectLst/>
              </a:rPr>
              <a:t> defined</a:t>
            </a:r>
            <a:r>
              <a:rPr lang="en-US" sz="1600" b="0" smtClean="0">
                <a:effectLst/>
              </a:rPr>
              <a:t>? </a:t>
            </a:r>
          </a:p>
          <a:p>
            <a:pPr marL="342900" indent="-342900">
              <a:lnSpc>
                <a:spcPct val="70000"/>
              </a:lnSpc>
            </a:pPr>
            <a:endParaRPr lang="en-US" sz="1600" b="0" smtClean="0">
              <a:effectLst/>
            </a:endParaRPr>
          </a:p>
          <a:p>
            <a:pPr marL="342900" indent="-342900">
              <a:lnSpc>
                <a:spcPct val="70000"/>
              </a:lnSpc>
              <a:buFont typeface="Wingdings" pitchFamily="2" charset="2"/>
              <a:buNone/>
            </a:pPr>
            <a:endParaRPr lang="en-US" sz="1600" b="0" smtClean="0">
              <a:effectLst/>
            </a:endParaRPr>
          </a:p>
          <a:p>
            <a:pPr marL="342900" indent="-342900">
              <a:lnSpc>
                <a:spcPct val="70000"/>
              </a:lnSpc>
            </a:pPr>
            <a:endParaRPr lang="en-US" sz="1600" b="0" smtClean="0">
              <a:solidFill>
                <a:srgbClr val="0000CC"/>
              </a:solidFill>
              <a:effectLst/>
            </a:endParaRPr>
          </a:p>
        </p:txBody>
      </p:sp>
      <p:sp>
        <p:nvSpPr>
          <p:cNvPr id="17411" name="Line 4"/>
          <p:cNvSpPr>
            <a:spLocks noChangeShapeType="1"/>
          </p:cNvSpPr>
          <p:nvPr/>
        </p:nvSpPr>
        <p:spPr bwMode="auto">
          <a:xfrm>
            <a:off x="3217863" y="6200775"/>
            <a:ext cx="0" cy="0"/>
          </a:xfrm>
          <a:prstGeom prst="line">
            <a:avLst/>
          </a:prstGeom>
          <a:noFill/>
          <a:ln w="25400">
            <a:solidFill>
              <a:srgbClr val="FF0000"/>
            </a:solidFill>
            <a:round/>
            <a:headEnd type="none" w="sm" len="sm"/>
            <a:tailEnd type="none" w="lg" len="lg"/>
          </a:ln>
          <a:extLst>
            <a:ext uri="{909E8E84-426E-40DD-AFC4-6F175D3DCCD1}">
              <a14:hiddenFill xmlns:a14="http://schemas.microsoft.com/office/drawing/2010/main">
                <a:noFill/>
              </a14:hiddenFill>
            </a:ext>
          </a:extLst>
        </p:spPr>
        <p:txBody>
          <a:bodyPr/>
          <a:lstStyle/>
          <a:p>
            <a:endParaRPr lang="en-US"/>
          </a:p>
        </p:txBody>
      </p:sp>
      <p:sp>
        <p:nvSpPr>
          <p:cNvPr id="694275" name="Rectangle 3"/>
          <p:cNvSpPr>
            <a:spLocks noGrp="1" noChangeArrowheads="1"/>
          </p:cNvSpPr>
          <p:nvPr>
            <p:ph type="title" idx="429496729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3200" smtClean="0">
                <a:solidFill>
                  <a:schemeClr val="hlink"/>
                </a:solidFill>
              </a:rPr>
              <a:t>S-parameters- introduction (2)</a:t>
            </a:r>
          </a:p>
        </p:txBody>
      </p:sp>
      <p:sp>
        <p:nvSpPr>
          <p:cNvPr id="17413" name="Rectangle 5"/>
          <p:cNvSpPr>
            <a:spLocks noChangeArrowheads="1"/>
          </p:cNvSpPr>
          <p:nvPr/>
        </p:nvSpPr>
        <p:spPr bwMode="auto">
          <a:xfrm>
            <a:off x="4884738" y="2236788"/>
            <a:ext cx="3619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p>
            <a:pPr>
              <a:spcBef>
                <a:spcPct val="0"/>
              </a:spcBef>
              <a:buClrTx/>
              <a:buSzTx/>
              <a:buFontTx/>
              <a:buNone/>
            </a:pPr>
            <a:endParaRPr lang="en-US" sz="1000" b="0"/>
          </a:p>
        </p:txBody>
      </p:sp>
      <p:sp>
        <p:nvSpPr>
          <p:cNvPr id="17414"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215B627F-E96A-4965-AAEC-08411C76B366}" type="slidenum">
              <a:rPr lang="en-US" sz="1400" b="0">
                <a:solidFill>
                  <a:schemeClr val="tx1"/>
                </a:solidFill>
              </a:rPr>
              <a:pPr algn="r">
                <a:lnSpc>
                  <a:spcPct val="100000"/>
                </a:lnSpc>
                <a:spcBef>
                  <a:spcPct val="0"/>
                </a:spcBef>
                <a:buClrTx/>
                <a:buSzTx/>
                <a:buFontTx/>
                <a:buNone/>
              </a:pPr>
              <a:t>15</a:t>
            </a:fld>
            <a:endParaRPr lang="en-US" sz="1400" b="0">
              <a:solidFill>
                <a:schemeClr val="tx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85CD0D36-0B49-465E-A615-9AD4FB20EC1E}" type="slidenum">
              <a:rPr lang="en-US" sz="1400" b="0">
                <a:solidFill>
                  <a:schemeClr val="tx1"/>
                </a:solidFill>
              </a:rPr>
              <a:pPr algn="r">
                <a:lnSpc>
                  <a:spcPct val="100000"/>
                </a:lnSpc>
                <a:spcBef>
                  <a:spcPct val="0"/>
                </a:spcBef>
                <a:buClrTx/>
                <a:buSzTx/>
                <a:buFontTx/>
                <a:buNone/>
              </a:pPr>
              <a:t>16</a:t>
            </a:fld>
            <a:endParaRPr lang="en-US" sz="1400" b="0">
              <a:solidFill>
                <a:schemeClr val="tx1"/>
              </a:solidFill>
            </a:endParaRPr>
          </a:p>
        </p:txBody>
      </p:sp>
      <p:sp>
        <p:nvSpPr>
          <p:cNvPr id="214018" name="Rectangle 2"/>
          <p:cNvSpPr>
            <a:spLocks noChangeArrowheads="1"/>
          </p:cNvSpPr>
          <p:nvPr/>
        </p:nvSpPr>
        <p:spPr bwMode="auto">
          <a:xfrm>
            <a:off x="0" y="157163"/>
            <a:ext cx="9906000" cy="617537"/>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pl-PL" sz="3200">
                <a:solidFill>
                  <a:schemeClr val="hlink"/>
                </a:solidFill>
                <a:effectLst>
                  <a:outerShdw blurRad="38100" dist="38100" dir="2700000" algn="tl">
                    <a:srgbClr val="C0C0C0"/>
                  </a:outerShdw>
                </a:effectLst>
              </a:rPr>
              <a:t>Simple example</a:t>
            </a:r>
            <a:r>
              <a:rPr lang="en-US" sz="3200">
                <a:solidFill>
                  <a:schemeClr val="hlink"/>
                </a:solidFill>
                <a:effectLst>
                  <a:outerShdw blurRad="38100" dist="38100" dir="2700000" algn="tl">
                    <a:srgbClr val="C0C0C0"/>
                  </a:outerShdw>
                </a:effectLst>
              </a:rPr>
              <a:t>: </a:t>
            </a:r>
            <a:r>
              <a:rPr lang="pl-PL" sz="3200">
                <a:solidFill>
                  <a:schemeClr val="hlink"/>
                </a:solidFill>
                <a:effectLst>
                  <a:outerShdw blurRad="38100" dist="38100" dir="2700000" algn="tl">
                    <a:srgbClr val="C0C0C0"/>
                  </a:outerShdw>
                </a:effectLst>
              </a:rPr>
              <a:t>a</a:t>
            </a:r>
            <a:r>
              <a:rPr lang="en-US" sz="3200">
                <a:solidFill>
                  <a:schemeClr val="hlink"/>
                </a:solidFill>
                <a:effectLst>
                  <a:outerShdw blurRad="38100" dist="38100" dir="2700000" algn="tl">
                    <a:srgbClr val="C0C0C0"/>
                  </a:outerShdw>
                </a:effectLst>
              </a:rPr>
              <a:t> generator with a load</a:t>
            </a:r>
          </a:p>
        </p:txBody>
      </p:sp>
      <p:sp>
        <p:nvSpPr>
          <p:cNvPr id="18436" name="Rectangle 5"/>
          <p:cNvSpPr>
            <a:spLocks noChangeArrowheads="1"/>
          </p:cNvSpPr>
          <p:nvPr/>
        </p:nvSpPr>
        <p:spPr bwMode="auto">
          <a:xfrm>
            <a:off x="969963" y="3311525"/>
            <a:ext cx="78263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91440" rIns="92075" bIns="91440"/>
          <a:lstStyle/>
          <a:p>
            <a:pPr marL="571500" indent="-571500"/>
            <a:r>
              <a:rPr lang="en-US" sz="1800" b="0"/>
              <a:t>Voltage divider:</a:t>
            </a:r>
          </a:p>
          <a:p>
            <a:pPr marL="571500" indent="-571500"/>
            <a:endParaRPr lang="en-US" sz="1800" b="0"/>
          </a:p>
          <a:p>
            <a:pPr marL="571500" indent="-571500"/>
            <a:r>
              <a:rPr lang="en-US" sz="1800" b="0"/>
              <a:t>This is the matched case</a:t>
            </a:r>
            <a:r>
              <a:rPr lang="pl-PL" sz="1800" b="0"/>
              <a:t> i.e.</a:t>
            </a:r>
            <a:r>
              <a:rPr lang="en-US" sz="1800" b="0"/>
              <a:t>  Z</a:t>
            </a:r>
            <a:r>
              <a:rPr lang="en-US" sz="1800" b="0" baseline="-25000"/>
              <a:t>G</a:t>
            </a:r>
            <a:r>
              <a:rPr lang="en-US" sz="1800" b="0"/>
              <a:t> = Z</a:t>
            </a:r>
            <a:r>
              <a:rPr lang="en-US" sz="1800" b="0" baseline="-25000"/>
              <a:t>L</a:t>
            </a:r>
            <a:r>
              <a:rPr lang="en-US" sz="1800" b="0"/>
              <a:t>. </a:t>
            </a:r>
            <a:r>
              <a:rPr lang="pl-PL" sz="1800" b="0"/>
              <a:t/>
            </a:r>
            <a:br>
              <a:rPr lang="pl-PL" sz="1800" b="0"/>
            </a:br>
            <a:r>
              <a:rPr lang="pl-PL" sz="1800" b="0"/>
              <a:t>-&gt;</a:t>
            </a:r>
            <a:r>
              <a:rPr lang="en-US" sz="1800" b="0"/>
              <a:t> forward traveling wave only, no reflected wave. </a:t>
            </a:r>
            <a:endParaRPr lang="pl-PL" sz="1800" b="0"/>
          </a:p>
          <a:p>
            <a:pPr marL="571500" indent="-571500"/>
            <a:r>
              <a:rPr lang="en-US" sz="1800" b="0"/>
              <a:t>Amplitude of the forward traveling wave in this case is V</a:t>
            </a:r>
            <a:r>
              <a:rPr lang="en-US" sz="1800" b="0" baseline="-25000"/>
              <a:t>1</a:t>
            </a:r>
            <a:r>
              <a:rPr lang="en-US" sz="1800" b="0"/>
              <a:t>=5V</a:t>
            </a:r>
            <a:r>
              <a:rPr lang="pl-PL" sz="1800" b="0"/>
              <a:t>;</a:t>
            </a:r>
            <a:br>
              <a:rPr lang="pl-PL" sz="1800" b="0"/>
            </a:br>
            <a:r>
              <a:rPr lang="en-US" sz="1800" b="0"/>
              <a:t>forward power =                         </a:t>
            </a:r>
          </a:p>
          <a:p>
            <a:pPr marL="571500" indent="-571500"/>
            <a:r>
              <a:rPr lang="en-US" sz="1800" b="0"/>
              <a:t>Matching means maximum power transfer from a generator with given source impedance to an external load</a:t>
            </a:r>
          </a:p>
        </p:txBody>
      </p:sp>
      <p:graphicFrame>
        <p:nvGraphicFramePr>
          <p:cNvPr id="18437" name="Object 24"/>
          <p:cNvGraphicFramePr>
            <a:graphicFrameLocks noGrp="1" noChangeAspect="1"/>
          </p:cNvGraphicFramePr>
          <p:nvPr>
            <p:ph sz="half" idx="4294967295"/>
          </p:nvPr>
        </p:nvGraphicFramePr>
        <p:xfrm>
          <a:off x="3430588" y="3081338"/>
          <a:ext cx="2514600" cy="904875"/>
        </p:xfrm>
        <a:graphic>
          <a:graphicData uri="http://schemas.openxmlformats.org/presentationml/2006/ole">
            <mc:AlternateContent xmlns:mc="http://schemas.openxmlformats.org/markup-compatibility/2006">
              <mc:Choice xmlns:v="urn:schemas-microsoft-com:vml" Requires="v">
                <p:oleObj spid="_x0000_s18483" name="Equation" r:id="rId4" imgW="1346200" imgH="431800" progId="Equation.3">
                  <p:embed/>
                </p:oleObj>
              </mc:Choice>
              <mc:Fallback>
                <p:oleObj name="Equation" r:id="rId4" imgW="1346200" imgH="431800" progId="Equation.3">
                  <p:embed/>
                  <p:pic>
                    <p:nvPicPr>
                      <p:cNvPr id="0" name="Object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0588" y="3081338"/>
                        <a:ext cx="25146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8438" name="Object 23"/>
          <p:cNvGraphicFramePr>
            <a:graphicFrameLocks noGrp="1" noChangeAspect="1"/>
          </p:cNvGraphicFramePr>
          <p:nvPr>
            <p:ph sz="half" idx="4294967295"/>
          </p:nvPr>
        </p:nvGraphicFramePr>
        <p:xfrm>
          <a:off x="3336925" y="4852988"/>
          <a:ext cx="1703388" cy="293687"/>
        </p:xfrm>
        <a:graphic>
          <a:graphicData uri="http://schemas.openxmlformats.org/presentationml/2006/ole">
            <mc:AlternateContent xmlns:mc="http://schemas.openxmlformats.org/markup-compatibility/2006">
              <mc:Choice xmlns:v="urn:schemas-microsoft-com:vml" Requires="v">
                <p:oleObj spid="_x0000_s18484" name="Equation" r:id="rId6" imgW="1180588" imgH="203112" progId="Equation.3">
                  <p:embed/>
                </p:oleObj>
              </mc:Choice>
              <mc:Fallback>
                <p:oleObj name="Equation" r:id="rId6" imgW="1180588" imgH="203112" progId="Equation.3">
                  <p:embed/>
                  <p:pic>
                    <p:nvPicPr>
                      <p:cNvPr id="0" name="Object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6925" y="4852988"/>
                        <a:ext cx="1703388"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nvGrpSpPr>
          <p:cNvPr id="18439" name="Group 25"/>
          <p:cNvGrpSpPr>
            <a:grpSpLocks/>
          </p:cNvGrpSpPr>
          <p:nvPr/>
        </p:nvGrpSpPr>
        <p:grpSpPr bwMode="auto">
          <a:xfrm>
            <a:off x="3481388" y="704850"/>
            <a:ext cx="6329362" cy="2693988"/>
            <a:chOff x="2196" y="821"/>
            <a:chExt cx="3987" cy="1697"/>
          </a:xfrm>
        </p:grpSpPr>
        <p:sp>
          <p:nvSpPr>
            <p:cNvPr id="18440" name="Text Box 10"/>
            <p:cNvSpPr txBox="1">
              <a:spLocks noChangeArrowheads="1"/>
            </p:cNvSpPr>
            <p:nvPr/>
          </p:nvSpPr>
          <p:spPr bwMode="auto">
            <a:xfrm>
              <a:off x="5504" y="1570"/>
              <a:ext cx="679" cy="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Z</a:t>
              </a:r>
              <a:r>
                <a:rPr lang="en-US" sz="1800" b="0" baseline="-25000"/>
                <a:t>L </a:t>
              </a:r>
              <a:r>
                <a:rPr lang="en-US" sz="1800" b="0"/>
                <a:t>= 50</a:t>
              </a:r>
              <a:r>
                <a:rPr lang="en-US" sz="1800" b="0">
                  <a:latin typeface="Symbol" pitchFamily="18" charset="2"/>
                </a:rPr>
                <a:t>W</a:t>
              </a:r>
            </a:p>
            <a:p>
              <a:pPr>
                <a:buFont typeface="Wingdings" pitchFamily="2" charset="2"/>
                <a:buNone/>
              </a:pPr>
              <a:r>
                <a:rPr lang="en-US" sz="1200"/>
                <a:t>(load </a:t>
              </a:r>
            </a:p>
            <a:p>
              <a:pPr>
                <a:buFont typeface="Wingdings" pitchFamily="2" charset="2"/>
                <a:buNone/>
              </a:pPr>
              <a:r>
                <a:rPr lang="en-US" sz="1200"/>
                <a:t>impedance</a:t>
              </a:r>
              <a:r>
                <a:rPr lang="en-US" sz="1200" b="0"/>
                <a:t>)</a:t>
              </a:r>
              <a:endParaRPr lang="en-US" sz="1800" b="0" baseline="-25000">
                <a:latin typeface="Symbol" pitchFamily="18" charset="2"/>
              </a:endParaRPr>
            </a:p>
          </p:txBody>
        </p:sp>
        <p:grpSp>
          <p:nvGrpSpPr>
            <p:cNvPr id="18441" name="Group 27"/>
            <p:cNvGrpSpPr>
              <a:grpSpLocks/>
            </p:cNvGrpSpPr>
            <p:nvPr/>
          </p:nvGrpSpPr>
          <p:grpSpPr bwMode="auto">
            <a:xfrm>
              <a:off x="2196" y="821"/>
              <a:ext cx="3424" cy="1697"/>
              <a:chOff x="2196" y="821"/>
              <a:chExt cx="3424" cy="1697"/>
            </a:xfrm>
          </p:grpSpPr>
          <p:sp>
            <p:nvSpPr>
              <p:cNvPr id="18442" name="Rectangle 4"/>
              <p:cNvSpPr>
                <a:spLocks noChangeArrowheads="1"/>
              </p:cNvSpPr>
              <p:nvPr/>
            </p:nvSpPr>
            <p:spPr bwMode="auto">
              <a:xfrm>
                <a:off x="3244" y="1297"/>
                <a:ext cx="2245" cy="864"/>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p>
                <a:endParaRPr lang="en-GB" b="0"/>
              </a:p>
            </p:txBody>
          </p:sp>
          <p:sp>
            <p:nvSpPr>
              <p:cNvPr id="18443" name="Oval 5"/>
              <p:cNvSpPr>
                <a:spLocks noChangeArrowheads="1"/>
              </p:cNvSpPr>
              <p:nvPr/>
            </p:nvSpPr>
            <p:spPr bwMode="auto">
              <a:xfrm>
                <a:off x="3057" y="1528"/>
                <a:ext cx="374" cy="345"/>
              </a:xfrm>
              <a:prstGeom prst="ellipse">
                <a:avLst/>
              </a:prstGeom>
              <a:solidFill>
                <a:schemeClr val="bg1"/>
              </a:solidFill>
              <a:ln w="9525" algn="ctr">
                <a:solidFill>
                  <a:schemeClr val="tx1"/>
                </a:solidFill>
                <a:round/>
                <a:headEnd/>
                <a:tailEnd/>
              </a:ln>
            </p:spPr>
            <p:txBody>
              <a:bodyPr wrap="none" lIns="92075" tIns="46038" rIns="92075" bIns="46038" anchor="ctr"/>
              <a:lstStyle/>
              <a:p>
                <a:pPr marL="571500" indent="-571500" algn="ctr">
                  <a:buFont typeface="Wingdings" pitchFamily="2" charset="2"/>
                  <a:buNone/>
                </a:pPr>
                <a:r>
                  <a:rPr lang="en-US" sz="4000" b="0">
                    <a:solidFill>
                      <a:schemeClr val="tx1"/>
                    </a:solidFill>
                  </a:rPr>
                  <a:t>~</a:t>
                </a:r>
              </a:p>
            </p:txBody>
          </p:sp>
          <p:sp>
            <p:nvSpPr>
              <p:cNvPr id="18444" name="Rectangle 6"/>
              <p:cNvSpPr>
                <a:spLocks noChangeArrowheads="1"/>
              </p:cNvSpPr>
              <p:nvPr/>
            </p:nvSpPr>
            <p:spPr bwMode="auto">
              <a:xfrm>
                <a:off x="3432" y="1240"/>
                <a:ext cx="374" cy="115"/>
              </a:xfrm>
              <a:prstGeom prst="rect">
                <a:avLst/>
              </a:prstGeom>
              <a:solidFill>
                <a:schemeClr val="bg1"/>
              </a:solidFill>
              <a:ln w="9525" algn="ctr">
                <a:solidFill>
                  <a:schemeClr val="tx1"/>
                </a:solidFill>
                <a:miter lim="800000"/>
                <a:headEnd/>
                <a:tailEnd/>
              </a:ln>
            </p:spPr>
            <p:txBody>
              <a:bodyPr wrap="none" lIns="92075" tIns="46038" rIns="92075" bIns="46038" anchor="ctr"/>
              <a:lstStyle/>
              <a:p>
                <a:endParaRPr lang="en-GB" b="0"/>
              </a:p>
            </p:txBody>
          </p:sp>
          <p:sp>
            <p:nvSpPr>
              <p:cNvPr id="18445" name="Rectangle 7"/>
              <p:cNvSpPr>
                <a:spLocks noChangeArrowheads="1"/>
              </p:cNvSpPr>
              <p:nvPr/>
            </p:nvSpPr>
            <p:spPr bwMode="auto">
              <a:xfrm rot="5400000">
                <a:off x="5318" y="1639"/>
                <a:ext cx="345" cy="124"/>
              </a:xfrm>
              <a:prstGeom prst="rect">
                <a:avLst/>
              </a:prstGeom>
              <a:solidFill>
                <a:schemeClr val="bg1"/>
              </a:solidFill>
              <a:ln w="9525" algn="ctr">
                <a:solidFill>
                  <a:schemeClr val="tx1"/>
                </a:solidFill>
                <a:miter lim="800000"/>
                <a:headEnd/>
                <a:tailEnd/>
              </a:ln>
            </p:spPr>
            <p:txBody>
              <a:bodyPr rot="10800000" vert="eaVert" wrap="none" lIns="92075" tIns="46038" rIns="92075" bIns="46038" anchor="ctr"/>
              <a:lstStyle/>
              <a:p>
                <a:endParaRPr lang="en-GB" b="0"/>
              </a:p>
            </p:txBody>
          </p:sp>
          <p:sp>
            <p:nvSpPr>
              <p:cNvPr id="18446" name="Text Box 8"/>
              <p:cNvSpPr txBox="1">
                <a:spLocks noChangeArrowheads="1"/>
              </p:cNvSpPr>
              <p:nvPr/>
            </p:nvSpPr>
            <p:spPr bwMode="auto">
              <a:xfrm>
                <a:off x="3245" y="994"/>
                <a:ext cx="701"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Z</a:t>
                </a:r>
                <a:r>
                  <a:rPr lang="en-US" sz="1800" b="0" baseline="-25000"/>
                  <a:t>G </a:t>
                </a:r>
                <a:r>
                  <a:rPr lang="en-US" sz="1800" b="0"/>
                  <a:t>= 50</a:t>
                </a:r>
                <a:r>
                  <a:rPr lang="en-US" sz="1800" b="0">
                    <a:latin typeface="Symbol" pitchFamily="18" charset="2"/>
                  </a:rPr>
                  <a:t>W</a:t>
                </a:r>
                <a:endParaRPr lang="en-US" sz="1800" b="0" baseline="-25000">
                  <a:latin typeface="Symbol" pitchFamily="18" charset="2"/>
                </a:endParaRPr>
              </a:p>
            </p:txBody>
          </p:sp>
          <p:sp>
            <p:nvSpPr>
              <p:cNvPr id="18447" name="Oval 11"/>
              <p:cNvSpPr>
                <a:spLocks noChangeArrowheads="1"/>
              </p:cNvSpPr>
              <p:nvPr/>
            </p:nvSpPr>
            <p:spPr bwMode="auto">
              <a:xfrm>
                <a:off x="4305" y="1240"/>
                <a:ext cx="126" cy="116"/>
              </a:xfrm>
              <a:prstGeom prst="ellipse">
                <a:avLst/>
              </a:prstGeom>
              <a:solidFill>
                <a:schemeClr val="bg1"/>
              </a:solidFill>
              <a:ln w="25400" algn="ctr">
                <a:solidFill>
                  <a:schemeClr val="tx1"/>
                </a:solidFill>
                <a:round/>
                <a:headEnd/>
                <a:tailEnd/>
              </a:ln>
            </p:spPr>
            <p:txBody>
              <a:bodyPr wrap="none" lIns="92075" tIns="46038" rIns="92075" bIns="46038" anchor="ctr"/>
              <a:lstStyle/>
              <a:p>
                <a:endParaRPr lang="en-GB" b="0"/>
              </a:p>
            </p:txBody>
          </p:sp>
          <p:sp>
            <p:nvSpPr>
              <p:cNvPr id="18448" name="Oval 12"/>
              <p:cNvSpPr>
                <a:spLocks noChangeArrowheads="1"/>
              </p:cNvSpPr>
              <p:nvPr/>
            </p:nvSpPr>
            <p:spPr bwMode="auto">
              <a:xfrm>
                <a:off x="4305" y="2104"/>
                <a:ext cx="126" cy="116"/>
              </a:xfrm>
              <a:prstGeom prst="ellipse">
                <a:avLst/>
              </a:prstGeom>
              <a:solidFill>
                <a:schemeClr val="bg1"/>
              </a:solidFill>
              <a:ln w="25400" algn="ctr">
                <a:solidFill>
                  <a:schemeClr val="tx1"/>
                </a:solidFill>
                <a:round/>
                <a:headEnd/>
                <a:tailEnd/>
              </a:ln>
            </p:spPr>
            <p:txBody>
              <a:bodyPr wrap="none" lIns="92075" tIns="46038" rIns="92075" bIns="46038" anchor="ctr"/>
              <a:lstStyle/>
              <a:p>
                <a:endParaRPr lang="en-GB" b="0"/>
              </a:p>
            </p:txBody>
          </p:sp>
          <p:sp>
            <p:nvSpPr>
              <p:cNvPr id="18449" name="Line 13"/>
              <p:cNvSpPr>
                <a:spLocks noChangeShapeType="1"/>
              </p:cNvSpPr>
              <p:nvPr/>
            </p:nvSpPr>
            <p:spPr bwMode="auto">
              <a:xfrm>
                <a:off x="4368" y="1067"/>
                <a:ext cx="0" cy="144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18450" name="Text Box 14"/>
              <p:cNvSpPr txBox="1">
                <a:spLocks noChangeArrowheads="1"/>
              </p:cNvSpPr>
              <p:nvPr/>
            </p:nvSpPr>
            <p:spPr bwMode="auto">
              <a:xfrm>
                <a:off x="4347" y="1012"/>
                <a:ext cx="196"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1</a:t>
                </a:r>
                <a:endParaRPr lang="en-US" sz="1800" b="0" baseline="-25000">
                  <a:latin typeface="Symbol" pitchFamily="18" charset="2"/>
                </a:endParaRPr>
              </a:p>
            </p:txBody>
          </p:sp>
          <p:sp>
            <p:nvSpPr>
              <p:cNvPr id="18451" name="Text Box 15"/>
              <p:cNvSpPr txBox="1">
                <a:spLocks noChangeArrowheads="1"/>
              </p:cNvSpPr>
              <p:nvPr/>
            </p:nvSpPr>
            <p:spPr bwMode="auto">
              <a:xfrm>
                <a:off x="4352" y="2304"/>
                <a:ext cx="1268"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pl-PL" sz="1800" b="0"/>
                  <a:t>1’ reference plane</a:t>
                </a:r>
                <a:endParaRPr lang="en-US" sz="1800" b="0" baseline="-25000">
                  <a:latin typeface="Symbol" pitchFamily="18" charset="2"/>
                </a:endParaRPr>
              </a:p>
            </p:txBody>
          </p:sp>
          <p:sp>
            <p:nvSpPr>
              <p:cNvPr id="18452" name="Text Box 17"/>
              <p:cNvSpPr txBox="1">
                <a:spLocks noChangeArrowheads="1"/>
              </p:cNvSpPr>
              <p:nvPr/>
            </p:nvSpPr>
            <p:spPr bwMode="auto">
              <a:xfrm>
                <a:off x="4431" y="1570"/>
                <a:ext cx="265"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V</a:t>
                </a:r>
                <a:r>
                  <a:rPr lang="en-US" sz="1800" b="0" baseline="-25000"/>
                  <a:t>1</a:t>
                </a:r>
                <a:endParaRPr lang="en-US" sz="1800" b="0" baseline="-25000">
                  <a:latin typeface="Symbol" pitchFamily="18" charset="2"/>
                </a:endParaRPr>
              </a:p>
            </p:txBody>
          </p:sp>
          <p:sp>
            <p:nvSpPr>
              <p:cNvPr id="18453" name="Line 18"/>
              <p:cNvSpPr>
                <a:spLocks noChangeShapeType="1"/>
              </p:cNvSpPr>
              <p:nvPr/>
            </p:nvSpPr>
            <p:spPr bwMode="auto">
              <a:xfrm>
                <a:off x="4431" y="1455"/>
                <a:ext cx="0" cy="518"/>
              </a:xfrm>
              <a:prstGeom prst="line">
                <a:avLst/>
              </a:prstGeom>
              <a:noFill/>
              <a:ln w="25400">
                <a:solidFill>
                  <a:srgbClr val="0000FF"/>
                </a:solidFill>
                <a:round/>
                <a:headEnd/>
                <a:tailEnd type="stealth"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18454" name="Line 19"/>
              <p:cNvSpPr>
                <a:spLocks noChangeShapeType="1"/>
              </p:cNvSpPr>
              <p:nvPr/>
            </p:nvSpPr>
            <p:spPr bwMode="auto">
              <a:xfrm>
                <a:off x="4056" y="1454"/>
                <a:ext cx="312" cy="0"/>
              </a:xfrm>
              <a:prstGeom prst="line">
                <a:avLst/>
              </a:prstGeom>
              <a:noFill/>
              <a:ln w="50800">
                <a:solidFill>
                  <a:srgbClr val="0000FF"/>
                </a:solidFill>
                <a:round/>
                <a:headEnd type="stealth" w="lg" len="lg"/>
                <a:tailEnd type="none"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18455" name="Line 20"/>
              <p:cNvSpPr>
                <a:spLocks noChangeShapeType="1"/>
              </p:cNvSpPr>
              <p:nvPr/>
            </p:nvSpPr>
            <p:spPr bwMode="auto">
              <a:xfrm rot="10800000">
                <a:off x="4056" y="1109"/>
                <a:ext cx="312" cy="0"/>
              </a:xfrm>
              <a:prstGeom prst="line">
                <a:avLst/>
              </a:prstGeom>
              <a:noFill/>
              <a:ln w="50800">
                <a:solidFill>
                  <a:srgbClr val="0000FF"/>
                </a:solidFill>
                <a:round/>
                <a:headEnd type="stealth" w="lg" len="lg"/>
                <a:tailEnd type="none"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18456" name="Text Box 21"/>
              <p:cNvSpPr txBox="1">
                <a:spLocks noChangeArrowheads="1"/>
              </p:cNvSpPr>
              <p:nvPr/>
            </p:nvSpPr>
            <p:spPr bwMode="auto">
              <a:xfrm>
                <a:off x="3993" y="821"/>
                <a:ext cx="24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a</a:t>
                </a:r>
                <a:r>
                  <a:rPr lang="en-US" sz="1800" b="0" baseline="-25000"/>
                  <a:t>1</a:t>
                </a:r>
              </a:p>
            </p:txBody>
          </p:sp>
          <p:sp>
            <p:nvSpPr>
              <p:cNvPr id="18457" name="Text Box 22"/>
              <p:cNvSpPr txBox="1">
                <a:spLocks noChangeArrowheads="1"/>
              </p:cNvSpPr>
              <p:nvPr/>
            </p:nvSpPr>
            <p:spPr bwMode="auto">
              <a:xfrm>
                <a:off x="4056" y="1511"/>
                <a:ext cx="24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b</a:t>
                </a:r>
                <a:r>
                  <a:rPr lang="en-US" sz="1800" b="0" baseline="-25000"/>
                  <a:t>1</a:t>
                </a:r>
              </a:p>
            </p:txBody>
          </p:sp>
          <p:sp>
            <p:nvSpPr>
              <p:cNvPr id="18458" name="Line 23"/>
              <p:cNvSpPr>
                <a:spLocks noChangeShapeType="1"/>
              </p:cNvSpPr>
              <p:nvPr/>
            </p:nvSpPr>
            <p:spPr bwMode="auto">
              <a:xfrm rot="10800000">
                <a:off x="4368" y="1282"/>
                <a:ext cx="312" cy="0"/>
              </a:xfrm>
              <a:prstGeom prst="line">
                <a:avLst/>
              </a:prstGeom>
              <a:noFill/>
              <a:ln w="25400">
                <a:solidFill>
                  <a:srgbClr val="0000FF"/>
                </a:solidFill>
                <a:round/>
                <a:headEnd type="stealth" w="med" len="lg"/>
                <a:tailEnd type="none"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18459" name="Text Box 24"/>
              <p:cNvSpPr txBox="1">
                <a:spLocks noChangeArrowheads="1"/>
              </p:cNvSpPr>
              <p:nvPr/>
            </p:nvSpPr>
            <p:spPr bwMode="auto">
              <a:xfrm>
                <a:off x="4555" y="1282"/>
                <a:ext cx="20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I</a:t>
                </a:r>
                <a:r>
                  <a:rPr lang="en-US" sz="1800" b="0" baseline="-25000"/>
                  <a:t>1</a:t>
                </a:r>
                <a:endParaRPr lang="en-US" sz="1800" b="0" baseline="-25000">
                  <a:latin typeface="Symbol" pitchFamily="18" charset="2"/>
                </a:endParaRPr>
              </a:p>
            </p:txBody>
          </p:sp>
          <p:sp>
            <p:nvSpPr>
              <p:cNvPr id="18460" name="Text Box 16"/>
              <p:cNvSpPr txBox="1">
                <a:spLocks noChangeArrowheads="1"/>
              </p:cNvSpPr>
              <p:nvPr/>
            </p:nvSpPr>
            <p:spPr bwMode="auto">
              <a:xfrm>
                <a:off x="2196" y="1471"/>
                <a:ext cx="8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400" b="0"/>
                  <a:t>V(t) = V</a:t>
                </a:r>
                <a:r>
                  <a:rPr lang="en-US" sz="1400" b="0" baseline="-25000"/>
                  <a:t>0</a:t>
                </a:r>
                <a:r>
                  <a:rPr lang="en-US" sz="1400" b="0"/>
                  <a:t>sin(</a:t>
                </a:r>
                <a:r>
                  <a:rPr lang="en-US" sz="1400" b="0">
                    <a:latin typeface="Symbol" pitchFamily="18" charset="2"/>
                  </a:rPr>
                  <a:t>w</a:t>
                </a:r>
                <a:r>
                  <a:rPr lang="en-US" sz="1400" b="0"/>
                  <a:t>t)</a:t>
                </a:r>
              </a:p>
              <a:p>
                <a:pPr>
                  <a:buFont typeface="Wingdings" pitchFamily="2" charset="2"/>
                  <a:buNone/>
                </a:pPr>
                <a:r>
                  <a:rPr lang="en-US" sz="1400" b="0"/>
                  <a:t>V</a:t>
                </a:r>
                <a:r>
                  <a:rPr lang="en-US" sz="1400" b="0" baseline="-25000"/>
                  <a:t>0</a:t>
                </a:r>
                <a:r>
                  <a:rPr lang="en-US" sz="1400" b="0"/>
                  <a:t> = 10 V</a:t>
                </a:r>
              </a:p>
            </p:txBody>
          </p:sp>
        </p:gr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F971EB07-B18E-439F-B6E6-11E10E033421}" type="slidenum">
              <a:rPr lang="en-US" sz="1400" b="0">
                <a:solidFill>
                  <a:schemeClr val="tx1"/>
                </a:solidFill>
              </a:rPr>
              <a:pPr algn="r">
                <a:lnSpc>
                  <a:spcPct val="100000"/>
                </a:lnSpc>
                <a:spcBef>
                  <a:spcPct val="0"/>
                </a:spcBef>
                <a:buClrTx/>
                <a:buSzTx/>
                <a:buFontTx/>
                <a:buNone/>
              </a:pPr>
              <a:t>17</a:t>
            </a:fld>
            <a:endParaRPr lang="en-US" sz="1400" b="0">
              <a:solidFill>
                <a:schemeClr val="tx1"/>
              </a:solidFill>
            </a:endParaRPr>
          </a:p>
        </p:txBody>
      </p:sp>
      <p:sp>
        <p:nvSpPr>
          <p:cNvPr id="217090" name="Rectangle 2"/>
          <p:cNvSpPr>
            <a:spLocks noChangeArrowheads="1"/>
          </p:cNvSpPr>
          <p:nvPr/>
        </p:nvSpPr>
        <p:spPr bwMode="auto">
          <a:xfrm>
            <a:off x="0" y="109538"/>
            <a:ext cx="9906000" cy="663575"/>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en-US" sz="3200">
                <a:solidFill>
                  <a:srgbClr val="FF0000"/>
                </a:solidFill>
                <a:effectLst>
                  <a:outerShdw blurRad="38100" dist="38100" dir="2700000" algn="tl">
                    <a:srgbClr val="C0C0C0"/>
                  </a:outerShdw>
                </a:effectLst>
              </a:rPr>
              <a:t>Power waves</a:t>
            </a:r>
            <a:r>
              <a:rPr lang="pl-PL" sz="3200">
                <a:solidFill>
                  <a:srgbClr val="FF0000"/>
                </a:solidFill>
                <a:effectLst>
                  <a:outerShdw blurRad="38100" dist="38100" dir="2700000" algn="tl">
                    <a:srgbClr val="C0C0C0"/>
                  </a:outerShdw>
                </a:effectLst>
              </a:rPr>
              <a:t> definition</a:t>
            </a:r>
            <a:r>
              <a:rPr lang="en-US" sz="3200">
                <a:solidFill>
                  <a:srgbClr val="FF0000"/>
                </a:solidFill>
                <a:effectLst>
                  <a:outerShdw blurRad="38100" dist="38100" dir="2700000" algn="tl">
                    <a:srgbClr val="C0C0C0"/>
                  </a:outerShdw>
                </a:effectLst>
              </a:rPr>
              <a:t> (1)</a:t>
            </a:r>
          </a:p>
        </p:txBody>
      </p:sp>
      <p:sp>
        <p:nvSpPr>
          <p:cNvPr id="19460" name="Rectangle 3"/>
          <p:cNvSpPr>
            <a:spLocks noChangeArrowheads="1"/>
          </p:cNvSpPr>
          <p:nvPr/>
        </p:nvSpPr>
        <p:spPr bwMode="auto">
          <a:xfrm>
            <a:off x="207963" y="3835400"/>
            <a:ext cx="8620125"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91440" rIns="92075" bIns="91440"/>
          <a:lstStyle/>
          <a:p>
            <a:pPr marL="571500" indent="-571500">
              <a:buFont typeface="Wingdings" pitchFamily="2" charset="2"/>
              <a:buNone/>
            </a:pPr>
            <a:r>
              <a:rPr lang="en-US" sz="1800" b="0"/>
              <a:t>Definition of power waves:</a:t>
            </a:r>
          </a:p>
          <a:p>
            <a:pPr marL="571500" indent="-571500">
              <a:buFont typeface="Wingdings" pitchFamily="2" charset="2"/>
              <a:buNone/>
            </a:pPr>
            <a:endParaRPr lang="en-US" sz="1000" b="0"/>
          </a:p>
          <a:p>
            <a:pPr marL="571500" indent="-571500"/>
            <a:r>
              <a:rPr lang="en-US" sz="1800" b="0"/>
              <a:t>a</a:t>
            </a:r>
            <a:r>
              <a:rPr lang="en-US" sz="1800" b="0" baseline="-25000"/>
              <a:t>1</a:t>
            </a:r>
            <a:r>
              <a:rPr lang="en-US" sz="1800" b="0"/>
              <a:t> is the wave incident </a:t>
            </a:r>
            <a:r>
              <a:rPr lang="pl-PL" sz="1800" b="0"/>
              <a:t>to</a:t>
            </a:r>
            <a:r>
              <a:rPr lang="en-US" sz="1800" b="0"/>
              <a:t> the terminati</a:t>
            </a:r>
            <a:r>
              <a:rPr lang="pl-PL" sz="1800" b="0"/>
              <a:t>ng</a:t>
            </a:r>
            <a:r>
              <a:rPr lang="en-US" sz="1800" b="0"/>
              <a:t> one-port (Z</a:t>
            </a:r>
            <a:r>
              <a:rPr lang="en-US" sz="1800" b="0" baseline="-25000"/>
              <a:t>L</a:t>
            </a:r>
            <a:r>
              <a:rPr lang="en-US" sz="1800" b="0"/>
              <a:t>)</a:t>
            </a:r>
          </a:p>
          <a:p>
            <a:pPr marL="571500" indent="-571500"/>
            <a:r>
              <a:rPr lang="en-US" sz="1800" b="0"/>
              <a:t>b</a:t>
            </a:r>
            <a:r>
              <a:rPr lang="en-US" sz="1800" b="0" baseline="-25000"/>
              <a:t>1</a:t>
            </a:r>
            <a:r>
              <a:rPr lang="en-US" sz="1800" b="0"/>
              <a:t> is the wave running out of the terminati</a:t>
            </a:r>
            <a:r>
              <a:rPr lang="pl-PL" sz="1800" b="0"/>
              <a:t>ng</a:t>
            </a:r>
            <a:r>
              <a:rPr lang="en-US" sz="1800" b="0"/>
              <a:t> one-port</a:t>
            </a:r>
          </a:p>
          <a:p>
            <a:pPr marL="571500" indent="-571500"/>
            <a:r>
              <a:rPr lang="en-US" sz="1800" b="0"/>
              <a:t>a</a:t>
            </a:r>
            <a:r>
              <a:rPr lang="en-US" sz="1800" b="0" baseline="-25000"/>
              <a:t>1</a:t>
            </a:r>
            <a:r>
              <a:rPr lang="en-US" sz="1800" b="0"/>
              <a:t> has a peak amplitude of 5V / </a:t>
            </a:r>
            <a:r>
              <a:rPr lang="en-US" sz="1800" b="0">
                <a:cs typeface="Arial" charset="0"/>
              </a:rPr>
              <a:t>√</a:t>
            </a:r>
            <a:r>
              <a:rPr lang="en-US" sz="1800" b="0"/>
              <a:t>50</a:t>
            </a:r>
            <a:r>
              <a:rPr lang="en-US" sz="1800" b="0">
                <a:latin typeface="Symbol" pitchFamily="18" charset="2"/>
              </a:rPr>
              <a:t>W</a:t>
            </a:r>
            <a:r>
              <a:rPr lang="pl-PL" sz="1800" b="0"/>
              <a:t>; voltage wave would be just 5V.</a:t>
            </a:r>
            <a:endParaRPr lang="en-US" sz="1800" b="0"/>
          </a:p>
          <a:p>
            <a:pPr marL="571500" indent="-571500"/>
            <a:r>
              <a:rPr lang="en-US" sz="1800" b="0"/>
              <a:t>What is the amplitude of b</a:t>
            </a:r>
            <a:r>
              <a:rPr lang="en-US" sz="1800" b="0" baseline="-25000"/>
              <a:t>1</a:t>
            </a:r>
            <a:r>
              <a:rPr lang="en-US" sz="1800" b="0"/>
              <a:t>? Answer: b</a:t>
            </a:r>
            <a:r>
              <a:rPr lang="en-US" sz="1800" b="0" baseline="-25000"/>
              <a:t>1</a:t>
            </a:r>
            <a:r>
              <a:rPr lang="en-US" sz="1800" b="0"/>
              <a:t> = 0.</a:t>
            </a:r>
          </a:p>
          <a:p>
            <a:pPr marL="571500" indent="-571500"/>
            <a:r>
              <a:rPr lang="en-US" sz="1800" b="0">
                <a:solidFill>
                  <a:schemeClr val="accent2"/>
                </a:solidFill>
              </a:rPr>
              <a:t>Dimension: [V/</a:t>
            </a:r>
            <a:r>
              <a:rPr lang="en-US" sz="1800" b="0">
                <a:solidFill>
                  <a:schemeClr val="accent2"/>
                </a:solidFill>
                <a:latin typeface="Times New Roman" pitchFamily="18" charset="0"/>
                <a:cs typeface="Arial" charset="0"/>
              </a:rPr>
              <a:t>√</a:t>
            </a:r>
            <a:r>
              <a:rPr lang="en-US" sz="1800" b="0">
                <a:solidFill>
                  <a:schemeClr val="accent2"/>
                </a:solidFill>
              </a:rPr>
              <a:t>Z]</a:t>
            </a:r>
            <a:r>
              <a:rPr lang="en-US" sz="1800" b="0"/>
              <a:t>, in contrast to voltage or current waves</a:t>
            </a:r>
          </a:p>
        </p:txBody>
      </p:sp>
      <p:graphicFrame>
        <p:nvGraphicFramePr>
          <p:cNvPr id="19461" name="Object 28"/>
          <p:cNvGraphicFramePr>
            <a:graphicFrameLocks noGrp="1" noChangeAspect="1"/>
          </p:cNvGraphicFramePr>
          <p:nvPr>
            <p:ph sz="half" idx="4294967295"/>
          </p:nvPr>
        </p:nvGraphicFramePr>
        <p:xfrm>
          <a:off x="657225" y="1465263"/>
          <a:ext cx="2559050" cy="2260600"/>
        </p:xfrm>
        <a:graphic>
          <a:graphicData uri="http://schemas.openxmlformats.org/presentationml/2006/ole">
            <mc:AlternateContent xmlns:mc="http://schemas.openxmlformats.org/markup-compatibility/2006">
              <mc:Choice xmlns:v="urn:schemas-microsoft-com:vml" Requires="v">
                <p:oleObj spid="_x0000_s19497" name="Equation" r:id="rId4" imgW="1524000" imgH="1346200" progId="Equation.3">
                  <p:embed/>
                </p:oleObj>
              </mc:Choice>
              <mc:Fallback>
                <p:oleObj name="Equation" r:id="rId4" imgW="1524000" imgH="1346200" progId="Equation.3">
                  <p:embed/>
                  <p:pic>
                    <p:nvPicPr>
                      <p:cNvPr id="0" name="Object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225" y="1465263"/>
                        <a:ext cx="2559050" cy="2260600"/>
                      </a:xfrm>
                      <a:prstGeom prst="rect">
                        <a:avLst/>
                      </a:prstGeom>
                      <a:solidFill>
                        <a:schemeClr val="bg1"/>
                      </a:solidFill>
                      <a:ln w="9525">
                        <a:solidFill>
                          <a:schemeClr val="tx1"/>
                        </a:solidFill>
                        <a:miter lim="800000"/>
                        <a:headEnd/>
                        <a:tailEnd/>
                      </a:ln>
                      <a:effectLst>
                        <a:outerShdw dist="107763" dir="2700000" algn="ctr" rotWithShape="0">
                          <a:srgbClr val="808080">
                            <a:alpha val="50000"/>
                          </a:srgbClr>
                        </a:outerShdw>
                      </a:effectLst>
                    </p:spPr>
                  </p:pic>
                </p:oleObj>
              </mc:Fallback>
            </mc:AlternateContent>
          </a:graphicData>
        </a:graphic>
      </p:graphicFrame>
      <p:grpSp>
        <p:nvGrpSpPr>
          <p:cNvPr id="19462" name="Group 31"/>
          <p:cNvGrpSpPr>
            <a:grpSpLocks/>
          </p:cNvGrpSpPr>
          <p:nvPr/>
        </p:nvGrpSpPr>
        <p:grpSpPr bwMode="auto">
          <a:xfrm>
            <a:off x="3481388" y="704850"/>
            <a:ext cx="6329362" cy="2693988"/>
            <a:chOff x="2196" y="821"/>
            <a:chExt cx="3987" cy="1697"/>
          </a:xfrm>
        </p:grpSpPr>
        <p:sp>
          <p:nvSpPr>
            <p:cNvPr id="19465" name="Text Box 10"/>
            <p:cNvSpPr txBox="1">
              <a:spLocks noChangeArrowheads="1"/>
            </p:cNvSpPr>
            <p:nvPr/>
          </p:nvSpPr>
          <p:spPr bwMode="auto">
            <a:xfrm>
              <a:off x="5504" y="1570"/>
              <a:ext cx="679" cy="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Z</a:t>
              </a:r>
              <a:r>
                <a:rPr lang="en-US" sz="1800" b="0" baseline="-25000"/>
                <a:t>L </a:t>
              </a:r>
              <a:r>
                <a:rPr lang="en-US" sz="1800" b="0"/>
                <a:t>= 50</a:t>
              </a:r>
              <a:r>
                <a:rPr lang="en-US" sz="1800" b="0">
                  <a:latin typeface="Symbol" pitchFamily="18" charset="2"/>
                </a:rPr>
                <a:t>W</a:t>
              </a:r>
            </a:p>
            <a:p>
              <a:pPr>
                <a:buFont typeface="Wingdings" pitchFamily="2" charset="2"/>
                <a:buNone/>
              </a:pPr>
              <a:r>
                <a:rPr lang="en-US" sz="1200" b="0"/>
                <a:t>(load </a:t>
              </a:r>
            </a:p>
            <a:p>
              <a:pPr>
                <a:buFont typeface="Wingdings" pitchFamily="2" charset="2"/>
                <a:buNone/>
              </a:pPr>
              <a:r>
                <a:rPr lang="en-US" sz="1200" b="0"/>
                <a:t>impedance)</a:t>
              </a:r>
              <a:endParaRPr lang="en-US" sz="1800" b="0" baseline="-25000">
                <a:latin typeface="Symbol" pitchFamily="18" charset="2"/>
              </a:endParaRPr>
            </a:p>
          </p:txBody>
        </p:sp>
        <p:grpSp>
          <p:nvGrpSpPr>
            <p:cNvPr id="19466" name="Group 30"/>
            <p:cNvGrpSpPr>
              <a:grpSpLocks/>
            </p:cNvGrpSpPr>
            <p:nvPr/>
          </p:nvGrpSpPr>
          <p:grpSpPr bwMode="auto">
            <a:xfrm>
              <a:off x="2196" y="821"/>
              <a:ext cx="3424" cy="1697"/>
              <a:chOff x="2196" y="821"/>
              <a:chExt cx="3424" cy="1697"/>
            </a:xfrm>
          </p:grpSpPr>
          <p:sp>
            <p:nvSpPr>
              <p:cNvPr id="19467" name="Rectangle 4"/>
              <p:cNvSpPr>
                <a:spLocks noChangeArrowheads="1"/>
              </p:cNvSpPr>
              <p:nvPr/>
            </p:nvSpPr>
            <p:spPr bwMode="auto">
              <a:xfrm>
                <a:off x="3244" y="1297"/>
                <a:ext cx="2245" cy="864"/>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p>
                <a:endParaRPr lang="en-GB" b="0"/>
              </a:p>
            </p:txBody>
          </p:sp>
          <p:sp>
            <p:nvSpPr>
              <p:cNvPr id="19468" name="Oval 5"/>
              <p:cNvSpPr>
                <a:spLocks noChangeArrowheads="1"/>
              </p:cNvSpPr>
              <p:nvPr/>
            </p:nvSpPr>
            <p:spPr bwMode="auto">
              <a:xfrm>
                <a:off x="3057" y="1528"/>
                <a:ext cx="374" cy="345"/>
              </a:xfrm>
              <a:prstGeom prst="ellipse">
                <a:avLst/>
              </a:prstGeom>
              <a:solidFill>
                <a:schemeClr val="bg1"/>
              </a:solidFill>
              <a:ln w="9525" algn="ctr">
                <a:solidFill>
                  <a:schemeClr val="tx1"/>
                </a:solidFill>
                <a:round/>
                <a:headEnd/>
                <a:tailEnd/>
              </a:ln>
            </p:spPr>
            <p:txBody>
              <a:bodyPr wrap="none" lIns="92075" tIns="46038" rIns="92075" bIns="46038" anchor="ctr"/>
              <a:lstStyle/>
              <a:p>
                <a:pPr marL="571500" indent="-571500" algn="ctr">
                  <a:buFont typeface="Wingdings" pitchFamily="2" charset="2"/>
                  <a:buNone/>
                </a:pPr>
                <a:r>
                  <a:rPr lang="en-US" sz="4000" b="0">
                    <a:solidFill>
                      <a:schemeClr val="tx1"/>
                    </a:solidFill>
                  </a:rPr>
                  <a:t>~</a:t>
                </a:r>
              </a:p>
            </p:txBody>
          </p:sp>
          <p:sp>
            <p:nvSpPr>
              <p:cNvPr id="19469" name="Rectangle 6"/>
              <p:cNvSpPr>
                <a:spLocks noChangeArrowheads="1"/>
              </p:cNvSpPr>
              <p:nvPr/>
            </p:nvSpPr>
            <p:spPr bwMode="auto">
              <a:xfrm>
                <a:off x="3432" y="1240"/>
                <a:ext cx="374" cy="115"/>
              </a:xfrm>
              <a:prstGeom prst="rect">
                <a:avLst/>
              </a:prstGeom>
              <a:solidFill>
                <a:schemeClr val="bg1"/>
              </a:solidFill>
              <a:ln w="9525" algn="ctr">
                <a:solidFill>
                  <a:schemeClr val="tx1"/>
                </a:solidFill>
                <a:miter lim="800000"/>
                <a:headEnd/>
                <a:tailEnd/>
              </a:ln>
            </p:spPr>
            <p:txBody>
              <a:bodyPr wrap="none" lIns="92075" tIns="46038" rIns="92075" bIns="46038" anchor="ctr"/>
              <a:lstStyle/>
              <a:p>
                <a:endParaRPr lang="en-GB" b="0"/>
              </a:p>
            </p:txBody>
          </p:sp>
          <p:sp>
            <p:nvSpPr>
              <p:cNvPr id="19470" name="Rectangle 7"/>
              <p:cNvSpPr>
                <a:spLocks noChangeArrowheads="1"/>
              </p:cNvSpPr>
              <p:nvPr/>
            </p:nvSpPr>
            <p:spPr bwMode="auto">
              <a:xfrm rot="5400000">
                <a:off x="5318" y="1639"/>
                <a:ext cx="345" cy="124"/>
              </a:xfrm>
              <a:prstGeom prst="rect">
                <a:avLst/>
              </a:prstGeom>
              <a:solidFill>
                <a:schemeClr val="bg1"/>
              </a:solidFill>
              <a:ln w="9525" algn="ctr">
                <a:solidFill>
                  <a:schemeClr val="tx1"/>
                </a:solidFill>
                <a:miter lim="800000"/>
                <a:headEnd/>
                <a:tailEnd/>
              </a:ln>
            </p:spPr>
            <p:txBody>
              <a:bodyPr rot="10800000" vert="eaVert" wrap="none" lIns="92075" tIns="46038" rIns="92075" bIns="46038" anchor="ctr"/>
              <a:lstStyle/>
              <a:p>
                <a:endParaRPr lang="en-GB" b="0"/>
              </a:p>
            </p:txBody>
          </p:sp>
          <p:sp>
            <p:nvSpPr>
              <p:cNvPr id="19471" name="Text Box 8"/>
              <p:cNvSpPr txBox="1">
                <a:spLocks noChangeArrowheads="1"/>
              </p:cNvSpPr>
              <p:nvPr/>
            </p:nvSpPr>
            <p:spPr bwMode="auto">
              <a:xfrm>
                <a:off x="3245" y="994"/>
                <a:ext cx="701"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Z</a:t>
                </a:r>
                <a:r>
                  <a:rPr lang="en-US" sz="1800" b="0" baseline="-25000"/>
                  <a:t>G </a:t>
                </a:r>
                <a:r>
                  <a:rPr lang="en-US" sz="1800" b="0"/>
                  <a:t>= 50</a:t>
                </a:r>
                <a:r>
                  <a:rPr lang="en-US" sz="1800" b="0">
                    <a:latin typeface="Symbol" pitchFamily="18" charset="2"/>
                  </a:rPr>
                  <a:t>W</a:t>
                </a:r>
                <a:endParaRPr lang="en-US" sz="1800" b="0" baseline="-25000">
                  <a:latin typeface="Symbol" pitchFamily="18" charset="2"/>
                </a:endParaRPr>
              </a:p>
            </p:txBody>
          </p:sp>
          <p:sp>
            <p:nvSpPr>
              <p:cNvPr id="19472" name="Oval 11"/>
              <p:cNvSpPr>
                <a:spLocks noChangeArrowheads="1"/>
              </p:cNvSpPr>
              <p:nvPr/>
            </p:nvSpPr>
            <p:spPr bwMode="auto">
              <a:xfrm>
                <a:off x="4305" y="1240"/>
                <a:ext cx="126" cy="116"/>
              </a:xfrm>
              <a:prstGeom prst="ellipse">
                <a:avLst/>
              </a:prstGeom>
              <a:solidFill>
                <a:schemeClr val="bg1"/>
              </a:solidFill>
              <a:ln w="25400" algn="ctr">
                <a:solidFill>
                  <a:schemeClr val="tx1"/>
                </a:solidFill>
                <a:round/>
                <a:headEnd/>
                <a:tailEnd/>
              </a:ln>
            </p:spPr>
            <p:txBody>
              <a:bodyPr wrap="none" lIns="92075" tIns="46038" rIns="92075" bIns="46038" anchor="ctr"/>
              <a:lstStyle/>
              <a:p>
                <a:endParaRPr lang="en-GB" b="0"/>
              </a:p>
            </p:txBody>
          </p:sp>
          <p:sp>
            <p:nvSpPr>
              <p:cNvPr id="19473" name="Oval 12"/>
              <p:cNvSpPr>
                <a:spLocks noChangeArrowheads="1"/>
              </p:cNvSpPr>
              <p:nvPr/>
            </p:nvSpPr>
            <p:spPr bwMode="auto">
              <a:xfrm>
                <a:off x="4305" y="2104"/>
                <a:ext cx="126" cy="116"/>
              </a:xfrm>
              <a:prstGeom prst="ellipse">
                <a:avLst/>
              </a:prstGeom>
              <a:solidFill>
                <a:schemeClr val="bg1"/>
              </a:solidFill>
              <a:ln w="25400" algn="ctr">
                <a:solidFill>
                  <a:schemeClr val="tx1"/>
                </a:solidFill>
                <a:round/>
                <a:headEnd/>
                <a:tailEnd/>
              </a:ln>
            </p:spPr>
            <p:txBody>
              <a:bodyPr wrap="none" lIns="92075" tIns="46038" rIns="92075" bIns="46038" anchor="ctr"/>
              <a:lstStyle/>
              <a:p>
                <a:endParaRPr lang="en-GB" b="0"/>
              </a:p>
            </p:txBody>
          </p:sp>
          <p:sp>
            <p:nvSpPr>
              <p:cNvPr id="19474" name="Line 13"/>
              <p:cNvSpPr>
                <a:spLocks noChangeShapeType="1"/>
              </p:cNvSpPr>
              <p:nvPr/>
            </p:nvSpPr>
            <p:spPr bwMode="auto">
              <a:xfrm>
                <a:off x="4368" y="1067"/>
                <a:ext cx="0" cy="144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19475" name="Text Box 14"/>
              <p:cNvSpPr txBox="1">
                <a:spLocks noChangeArrowheads="1"/>
              </p:cNvSpPr>
              <p:nvPr/>
            </p:nvSpPr>
            <p:spPr bwMode="auto">
              <a:xfrm>
                <a:off x="4347" y="1012"/>
                <a:ext cx="196"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1</a:t>
                </a:r>
                <a:endParaRPr lang="en-US" sz="1800" b="0" baseline="-25000">
                  <a:latin typeface="Symbol" pitchFamily="18" charset="2"/>
                </a:endParaRPr>
              </a:p>
            </p:txBody>
          </p:sp>
          <p:sp>
            <p:nvSpPr>
              <p:cNvPr id="19476" name="Text Box 15"/>
              <p:cNvSpPr txBox="1">
                <a:spLocks noChangeArrowheads="1"/>
              </p:cNvSpPr>
              <p:nvPr/>
            </p:nvSpPr>
            <p:spPr bwMode="auto">
              <a:xfrm>
                <a:off x="4352" y="2304"/>
                <a:ext cx="1268"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pl-PL" sz="1800" b="0"/>
                  <a:t>1’ reference plane</a:t>
                </a:r>
                <a:endParaRPr lang="en-US" sz="1800" b="0" baseline="-25000">
                  <a:latin typeface="Symbol" pitchFamily="18" charset="2"/>
                </a:endParaRPr>
              </a:p>
            </p:txBody>
          </p:sp>
          <p:sp>
            <p:nvSpPr>
              <p:cNvPr id="19477" name="Text Box 17"/>
              <p:cNvSpPr txBox="1">
                <a:spLocks noChangeArrowheads="1"/>
              </p:cNvSpPr>
              <p:nvPr/>
            </p:nvSpPr>
            <p:spPr bwMode="auto">
              <a:xfrm>
                <a:off x="4431" y="1570"/>
                <a:ext cx="265"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V</a:t>
                </a:r>
                <a:r>
                  <a:rPr lang="en-US" sz="1800" b="0" baseline="-25000"/>
                  <a:t>1</a:t>
                </a:r>
                <a:endParaRPr lang="en-US" sz="1800" b="0" baseline="-25000">
                  <a:latin typeface="Symbol" pitchFamily="18" charset="2"/>
                </a:endParaRPr>
              </a:p>
            </p:txBody>
          </p:sp>
          <p:sp>
            <p:nvSpPr>
              <p:cNvPr id="19478" name="Line 18"/>
              <p:cNvSpPr>
                <a:spLocks noChangeShapeType="1"/>
              </p:cNvSpPr>
              <p:nvPr/>
            </p:nvSpPr>
            <p:spPr bwMode="auto">
              <a:xfrm>
                <a:off x="4431" y="1455"/>
                <a:ext cx="0" cy="518"/>
              </a:xfrm>
              <a:prstGeom prst="line">
                <a:avLst/>
              </a:prstGeom>
              <a:noFill/>
              <a:ln w="25400">
                <a:solidFill>
                  <a:srgbClr val="0000FF"/>
                </a:solidFill>
                <a:round/>
                <a:headEnd/>
                <a:tailEnd type="stealth"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19479" name="Line 19"/>
              <p:cNvSpPr>
                <a:spLocks noChangeShapeType="1"/>
              </p:cNvSpPr>
              <p:nvPr/>
            </p:nvSpPr>
            <p:spPr bwMode="auto">
              <a:xfrm>
                <a:off x="4056" y="1454"/>
                <a:ext cx="312" cy="0"/>
              </a:xfrm>
              <a:prstGeom prst="line">
                <a:avLst/>
              </a:prstGeom>
              <a:noFill/>
              <a:ln w="50800">
                <a:solidFill>
                  <a:srgbClr val="0000FF"/>
                </a:solidFill>
                <a:round/>
                <a:headEnd type="stealth" w="lg" len="lg"/>
                <a:tailEnd type="none"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19480" name="Line 20"/>
              <p:cNvSpPr>
                <a:spLocks noChangeShapeType="1"/>
              </p:cNvSpPr>
              <p:nvPr/>
            </p:nvSpPr>
            <p:spPr bwMode="auto">
              <a:xfrm rot="10800000">
                <a:off x="4056" y="1109"/>
                <a:ext cx="312" cy="0"/>
              </a:xfrm>
              <a:prstGeom prst="line">
                <a:avLst/>
              </a:prstGeom>
              <a:noFill/>
              <a:ln w="50800">
                <a:solidFill>
                  <a:srgbClr val="0000FF"/>
                </a:solidFill>
                <a:round/>
                <a:headEnd type="stealth" w="lg" len="lg"/>
                <a:tailEnd type="none"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19481" name="Text Box 21"/>
              <p:cNvSpPr txBox="1">
                <a:spLocks noChangeArrowheads="1"/>
              </p:cNvSpPr>
              <p:nvPr/>
            </p:nvSpPr>
            <p:spPr bwMode="auto">
              <a:xfrm>
                <a:off x="3993" y="821"/>
                <a:ext cx="24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a</a:t>
                </a:r>
                <a:r>
                  <a:rPr lang="en-US" sz="1800" b="0" baseline="-25000"/>
                  <a:t>1</a:t>
                </a:r>
              </a:p>
            </p:txBody>
          </p:sp>
          <p:sp>
            <p:nvSpPr>
              <p:cNvPr id="19482" name="Text Box 22"/>
              <p:cNvSpPr txBox="1">
                <a:spLocks noChangeArrowheads="1"/>
              </p:cNvSpPr>
              <p:nvPr/>
            </p:nvSpPr>
            <p:spPr bwMode="auto">
              <a:xfrm>
                <a:off x="4056" y="1511"/>
                <a:ext cx="24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b</a:t>
                </a:r>
                <a:r>
                  <a:rPr lang="en-US" sz="1800" b="0" baseline="-25000"/>
                  <a:t>1</a:t>
                </a:r>
              </a:p>
            </p:txBody>
          </p:sp>
          <p:sp>
            <p:nvSpPr>
              <p:cNvPr id="19483" name="Line 23"/>
              <p:cNvSpPr>
                <a:spLocks noChangeShapeType="1"/>
              </p:cNvSpPr>
              <p:nvPr/>
            </p:nvSpPr>
            <p:spPr bwMode="auto">
              <a:xfrm rot="10800000">
                <a:off x="4368" y="1282"/>
                <a:ext cx="312" cy="0"/>
              </a:xfrm>
              <a:prstGeom prst="line">
                <a:avLst/>
              </a:prstGeom>
              <a:noFill/>
              <a:ln w="25400">
                <a:solidFill>
                  <a:srgbClr val="0000FF"/>
                </a:solidFill>
                <a:round/>
                <a:headEnd type="stealth" w="med" len="lg"/>
                <a:tailEnd type="none"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19484" name="Text Box 24"/>
              <p:cNvSpPr txBox="1">
                <a:spLocks noChangeArrowheads="1"/>
              </p:cNvSpPr>
              <p:nvPr/>
            </p:nvSpPr>
            <p:spPr bwMode="auto">
              <a:xfrm>
                <a:off x="4555" y="1282"/>
                <a:ext cx="20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I</a:t>
                </a:r>
                <a:r>
                  <a:rPr lang="en-US" sz="1800" b="0" baseline="-25000"/>
                  <a:t>1</a:t>
                </a:r>
                <a:endParaRPr lang="en-US" sz="1800" b="0" baseline="-25000">
                  <a:latin typeface="Symbol" pitchFamily="18" charset="2"/>
                </a:endParaRPr>
              </a:p>
            </p:txBody>
          </p:sp>
          <p:sp>
            <p:nvSpPr>
              <p:cNvPr id="19485" name="Text Box 16"/>
              <p:cNvSpPr txBox="1">
                <a:spLocks noChangeArrowheads="1"/>
              </p:cNvSpPr>
              <p:nvPr/>
            </p:nvSpPr>
            <p:spPr bwMode="auto">
              <a:xfrm>
                <a:off x="2196" y="1471"/>
                <a:ext cx="8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400" b="0"/>
                  <a:t>V(t) = V</a:t>
                </a:r>
                <a:r>
                  <a:rPr lang="en-US" sz="1400" b="0" baseline="-25000"/>
                  <a:t>0</a:t>
                </a:r>
                <a:r>
                  <a:rPr lang="en-US" sz="1400" b="0"/>
                  <a:t>sin(</a:t>
                </a:r>
                <a:r>
                  <a:rPr lang="en-US" sz="1400" b="0">
                    <a:latin typeface="Symbol" pitchFamily="18" charset="2"/>
                  </a:rPr>
                  <a:t>w</a:t>
                </a:r>
                <a:r>
                  <a:rPr lang="en-US" sz="1400" b="0"/>
                  <a:t>t)</a:t>
                </a:r>
              </a:p>
              <a:p>
                <a:pPr>
                  <a:buFont typeface="Wingdings" pitchFamily="2" charset="2"/>
                  <a:buNone/>
                </a:pPr>
                <a:r>
                  <a:rPr lang="en-US" sz="1400" b="0"/>
                  <a:t>V</a:t>
                </a:r>
                <a:r>
                  <a:rPr lang="en-US" sz="1400" b="0" baseline="-25000"/>
                  <a:t>0</a:t>
                </a:r>
                <a:r>
                  <a:rPr lang="en-US" sz="1400" b="0"/>
                  <a:t> = 10 V</a:t>
                </a:r>
              </a:p>
            </p:txBody>
          </p:sp>
        </p:grpSp>
      </p:grpSp>
      <p:sp>
        <p:nvSpPr>
          <p:cNvPr id="19463" name="Rectangle 3"/>
          <p:cNvSpPr>
            <a:spLocks noChangeArrowheads="1"/>
          </p:cNvSpPr>
          <p:nvPr/>
        </p:nvSpPr>
        <p:spPr bwMode="auto">
          <a:xfrm>
            <a:off x="1069975" y="6059488"/>
            <a:ext cx="845978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spcBef>
                <a:spcPct val="0"/>
              </a:spcBef>
              <a:buClrTx/>
              <a:buSzTx/>
              <a:buFontTx/>
              <a:buNone/>
            </a:pPr>
            <a:r>
              <a:rPr lang="en-US" sz="1600" b="0">
                <a:solidFill>
                  <a:schemeClr val="hlink"/>
                </a:solidFill>
              </a:rPr>
              <a:t>Caution! US notation: power = |a|</a:t>
            </a:r>
            <a:r>
              <a:rPr lang="en-US" sz="1600" b="0" baseline="30000">
                <a:solidFill>
                  <a:schemeClr val="hlink"/>
                </a:solidFill>
              </a:rPr>
              <a:t>2</a:t>
            </a:r>
            <a:r>
              <a:rPr lang="en-US" sz="1600" b="0">
                <a:solidFill>
                  <a:schemeClr val="hlink"/>
                </a:solidFill>
              </a:rPr>
              <a:t> whereas European notation (often): power = |a|</a:t>
            </a:r>
            <a:r>
              <a:rPr lang="en-US" sz="1600" b="0" baseline="30000">
                <a:solidFill>
                  <a:schemeClr val="hlink"/>
                </a:solidFill>
              </a:rPr>
              <a:t>2</a:t>
            </a:r>
            <a:r>
              <a:rPr lang="en-US" sz="1600" b="0">
                <a:solidFill>
                  <a:schemeClr val="hlink"/>
                </a:solidFill>
              </a:rPr>
              <a:t>/2</a:t>
            </a:r>
            <a:br>
              <a:rPr lang="en-US" sz="1600" b="0">
                <a:solidFill>
                  <a:schemeClr val="hlink"/>
                </a:solidFill>
              </a:rPr>
            </a:br>
            <a:endParaRPr lang="en-US" sz="1600" b="0">
              <a:solidFill>
                <a:schemeClr val="hlink"/>
              </a:solidFill>
            </a:endParaRPr>
          </a:p>
        </p:txBody>
      </p:sp>
      <p:sp>
        <p:nvSpPr>
          <p:cNvPr id="19464" name="TextBox 32"/>
          <p:cNvSpPr txBox="1">
            <a:spLocks noChangeArrowheads="1"/>
          </p:cNvSpPr>
          <p:nvPr/>
        </p:nvSpPr>
        <p:spPr bwMode="auto">
          <a:xfrm>
            <a:off x="428625" y="1042988"/>
            <a:ext cx="26479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a:t>
            </a:r>
            <a:r>
              <a:rPr lang="pl-PL" sz="1800" b="0"/>
              <a:t>*</a:t>
            </a:r>
            <a:r>
              <a:rPr lang="en-US" sz="1800" b="0"/>
              <a:t>see Kurokawa paper)</a:t>
            </a:r>
            <a:r>
              <a:rPr lang="pl-PL" sz="1800" b="0"/>
              <a:t>:</a:t>
            </a:r>
            <a:r>
              <a:rPr lang="en-US" sz="1800" b="0"/>
              <a:t> </a:t>
            </a:r>
            <a:endParaRPr lang="en-GB" sz="1800" b="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6F1B81D7-65E3-4601-892C-3A1295379D8C}" type="slidenum">
              <a:rPr lang="en-US" sz="1400" b="0">
                <a:solidFill>
                  <a:schemeClr val="tx1"/>
                </a:solidFill>
              </a:rPr>
              <a:pPr algn="r">
                <a:lnSpc>
                  <a:spcPct val="100000"/>
                </a:lnSpc>
                <a:spcBef>
                  <a:spcPct val="0"/>
                </a:spcBef>
                <a:buClrTx/>
                <a:buSzTx/>
                <a:buFontTx/>
                <a:buNone/>
              </a:pPr>
              <a:t>18</a:t>
            </a:fld>
            <a:endParaRPr lang="en-US" sz="1400" b="0">
              <a:solidFill>
                <a:schemeClr val="tx1"/>
              </a:solidFill>
            </a:endParaRPr>
          </a:p>
        </p:txBody>
      </p:sp>
      <p:sp>
        <p:nvSpPr>
          <p:cNvPr id="20483" name="Rectangle 3"/>
          <p:cNvSpPr>
            <a:spLocks noChangeArrowheads="1"/>
          </p:cNvSpPr>
          <p:nvPr/>
        </p:nvSpPr>
        <p:spPr bwMode="auto">
          <a:xfrm>
            <a:off x="1069975" y="6059488"/>
            <a:ext cx="845978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spcBef>
                <a:spcPct val="0"/>
              </a:spcBef>
              <a:buClrTx/>
              <a:buSzTx/>
              <a:buFontTx/>
              <a:buNone/>
            </a:pPr>
            <a:r>
              <a:rPr lang="en-US" sz="1600" b="0">
                <a:solidFill>
                  <a:schemeClr val="hlink"/>
                </a:solidFill>
              </a:rPr>
              <a:t>Caution! US notation: power = |a|</a:t>
            </a:r>
            <a:r>
              <a:rPr lang="en-US" sz="1600" b="0" baseline="30000">
                <a:solidFill>
                  <a:schemeClr val="hlink"/>
                </a:solidFill>
              </a:rPr>
              <a:t>2</a:t>
            </a:r>
            <a:r>
              <a:rPr lang="en-US" sz="1600" b="0">
                <a:solidFill>
                  <a:schemeClr val="hlink"/>
                </a:solidFill>
              </a:rPr>
              <a:t> whereas European notation (often): power = |a|</a:t>
            </a:r>
            <a:r>
              <a:rPr lang="en-US" sz="1600" b="0" baseline="30000">
                <a:solidFill>
                  <a:schemeClr val="hlink"/>
                </a:solidFill>
              </a:rPr>
              <a:t>2</a:t>
            </a:r>
            <a:r>
              <a:rPr lang="en-US" sz="1600" b="0">
                <a:solidFill>
                  <a:schemeClr val="hlink"/>
                </a:solidFill>
              </a:rPr>
              <a:t>/2</a:t>
            </a:r>
            <a:br>
              <a:rPr lang="en-US" sz="1600" b="0">
                <a:solidFill>
                  <a:schemeClr val="hlink"/>
                </a:solidFill>
              </a:rPr>
            </a:br>
            <a:endParaRPr lang="en-US" sz="1600" b="0">
              <a:solidFill>
                <a:schemeClr val="hlink"/>
              </a:solidFill>
            </a:endParaRPr>
          </a:p>
        </p:txBody>
      </p:sp>
      <p:sp>
        <p:nvSpPr>
          <p:cNvPr id="20484" name="Rectangle 4"/>
          <p:cNvSpPr>
            <a:spLocks noChangeArrowheads="1"/>
          </p:cNvSpPr>
          <p:nvPr/>
        </p:nvSpPr>
        <p:spPr bwMode="auto">
          <a:xfrm>
            <a:off x="0" y="0"/>
            <a:ext cx="9906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nchor="ctr">
            <a:spAutoFit/>
          </a:bodyPr>
          <a:lstStyle/>
          <a:p>
            <a:endParaRPr lang="en-GB" b="0"/>
          </a:p>
        </p:txBody>
      </p:sp>
      <p:sp>
        <p:nvSpPr>
          <p:cNvPr id="20485" name="Rectangle 6"/>
          <p:cNvSpPr>
            <a:spLocks noChangeArrowheads="1"/>
          </p:cNvSpPr>
          <p:nvPr/>
        </p:nvSpPr>
        <p:spPr bwMode="auto">
          <a:xfrm>
            <a:off x="0" y="0"/>
            <a:ext cx="9906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nchor="ctr">
            <a:spAutoFit/>
          </a:bodyPr>
          <a:lstStyle/>
          <a:p>
            <a:endParaRPr lang="en-GB" b="0"/>
          </a:p>
        </p:txBody>
      </p:sp>
      <p:sp>
        <p:nvSpPr>
          <p:cNvPr id="20486" name="TextBox 33"/>
          <p:cNvSpPr txBox="1">
            <a:spLocks noChangeArrowheads="1"/>
          </p:cNvSpPr>
          <p:nvPr/>
        </p:nvSpPr>
        <p:spPr bwMode="auto">
          <a:xfrm>
            <a:off x="765175" y="3121025"/>
            <a:ext cx="8320088"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pl-PL" sz="1800" b="0"/>
              <a:t>More</a:t>
            </a:r>
            <a:r>
              <a:rPr lang="en-US" sz="1800" b="0"/>
              <a:t> practical method for determination</a:t>
            </a:r>
            <a:r>
              <a:rPr lang="pl-PL" sz="1800" b="0"/>
              <a:t>:</a:t>
            </a:r>
            <a:r>
              <a:rPr lang="en-US" sz="1800" b="0"/>
              <a:t> Assume that the generator is terminated with an external load equal to the generator impedance. Then we have the matched case and only a forward traveling wave (no reflection). Thus, the voltage on this external resistor is equal to the voltage of the outgoing wave.</a:t>
            </a:r>
            <a:endParaRPr lang="en-GB" sz="1800" b="0"/>
          </a:p>
        </p:txBody>
      </p:sp>
      <p:graphicFrame>
        <p:nvGraphicFramePr>
          <p:cNvPr id="20487" name="Object 28"/>
          <p:cNvGraphicFramePr>
            <a:graphicFrameLocks noChangeAspect="1"/>
          </p:cNvGraphicFramePr>
          <p:nvPr/>
        </p:nvGraphicFramePr>
        <p:xfrm>
          <a:off x="474663" y="1439863"/>
          <a:ext cx="2857500" cy="1492250"/>
        </p:xfrm>
        <a:graphic>
          <a:graphicData uri="http://schemas.openxmlformats.org/presentationml/2006/ole">
            <mc:AlternateContent xmlns:mc="http://schemas.openxmlformats.org/markup-compatibility/2006">
              <mc:Choice xmlns:v="urn:schemas-microsoft-com:vml" Requires="v">
                <p:oleObj spid="_x0000_s20546" name="Equation" r:id="rId4" imgW="1701800" imgH="889000" progId="Equation.3">
                  <p:embed/>
                </p:oleObj>
              </mc:Choice>
              <mc:Fallback>
                <p:oleObj name="Equation" r:id="rId4" imgW="1701800" imgH="889000" progId="Equation.3">
                  <p:embed/>
                  <p:pic>
                    <p:nvPicPr>
                      <p:cNvPr id="0" name="Object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663" y="1439863"/>
                        <a:ext cx="2857500" cy="1492250"/>
                      </a:xfrm>
                      <a:prstGeom prst="rect">
                        <a:avLst/>
                      </a:prstGeom>
                      <a:solidFill>
                        <a:schemeClr val="bg1"/>
                      </a:solidFill>
                      <a:ln w="9525">
                        <a:solidFill>
                          <a:schemeClr val="tx1"/>
                        </a:solidFill>
                        <a:miter lim="800000"/>
                        <a:headEnd/>
                        <a:tailEnd/>
                      </a:ln>
                      <a:effectLst>
                        <a:outerShdw dist="107763" dir="2700000" algn="ctr" rotWithShape="0">
                          <a:srgbClr val="808080">
                            <a:alpha val="50000"/>
                          </a:srgbClr>
                        </a:outerShdw>
                      </a:effectLst>
                    </p:spPr>
                  </p:pic>
                </p:oleObj>
              </mc:Fallback>
            </mc:AlternateContent>
          </a:graphicData>
        </a:graphic>
      </p:graphicFrame>
      <p:grpSp>
        <p:nvGrpSpPr>
          <p:cNvPr id="20488" name="Group 18"/>
          <p:cNvGrpSpPr>
            <a:grpSpLocks/>
          </p:cNvGrpSpPr>
          <p:nvPr/>
        </p:nvGrpSpPr>
        <p:grpSpPr bwMode="auto">
          <a:xfrm>
            <a:off x="3576638" y="557213"/>
            <a:ext cx="6329362" cy="2676525"/>
            <a:chOff x="2196" y="821"/>
            <a:chExt cx="3987" cy="1686"/>
          </a:xfrm>
        </p:grpSpPr>
        <p:sp>
          <p:nvSpPr>
            <p:cNvPr id="20492" name="Text Box 10"/>
            <p:cNvSpPr txBox="1">
              <a:spLocks noChangeArrowheads="1"/>
            </p:cNvSpPr>
            <p:nvPr/>
          </p:nvSpPr>
          <p:spPr bwMode="auto">
            <a:xfrm>
              <a:off x="5504" y="1570"/>
              <a:ext cx="679" cy="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Z</a:t>
              </a:r>
              <a:r>
                <a:rPr lang="en-US" sz="1800" b="0" baseline="-25000"/>
                <a:t>L </a:t>
              </a:r>
              <a:r>
                <a:rPr lang="en-US" sz="1800" b="0"/>
                <a:t>= 50</a:t>
              </a:r>
              <a:r>
                <a:rPr lang="en-US" sz="1800" b="0">
                  <a:latin typeface="Symbol" pitchFamily="18" charset="2"/>
                </a:rPr>
                <a:t>W</a:t>
              </a:r>
            </a:p>
            <a:p>
              <a:pPr>
                <a:buFont typeface="Wingdings" pitchFamily="2" charset="2"/>
                <a:buNone/>
              </a:pPr>
              <a:r>
                <a:rPr lang="en-US" sz="1200" b="0"/>
                <a:t>(load </a:t>
              </a:r>
            </a:p>
            <a:p>
              <a:pPr>
                <a:buFont typeface="Wingdings" pitchFamily="2" charset="2"/>
                <a:buNone/>
              </a:pPr>
              <a:r>
                <a:rPr lang="en-US" sz="1200" b="0"/>
                <a:t>impedance)</a:t>
              </a:r>
              <a:endParaRPr lang="en-US" sz="1800" b="0" baseline="-25000">
                <a:latin typeface="Symbol" pitchFamily="18" charset="2"/>
              </a:endParaRPr>
            </a:p>
          </p:txBody>
        </p:sp>
        <p:grpSp>
          <p:nvGrpSpPr>
            <p:cNvPr id="20493" name="Group 20"/>
            <p:cNvGrpSpPr>
              <a:grpSpLocks/>
            </p:cNvGrpSpPr>
            <p:nvPr/>
          </p:nvGrpSpPr>
          <p:grpSpPr bwMode="auto">
            <a:xfrm>
              <a:off x="2196" y="821"/>
              <a:ext cx="3357" cy="1686"/>
              <a:chOff x="2196" y="821"/>
              <a:chExt cx="3357" cy="1686"/>
            </a:xfrm>
          </p:grpSpPr>
          <p:sp>
            <p:nvSpPr>
              <p:cNvPr id="20494" name="Rectangle 4"/>
              <p:cNvSpPr>
                <a:spLocks noChangeArrowheads="1"/>
              </p:cNvSpPr>
              <p:nvPr/>
            </p:nvSpPr>
            <p:spPr bwMode="auto">
              <a:xfrm>
                <a:off x="3244" y="1297"/>
                <a:ext cx="2245" cy="864"/>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p>
                <a:endParaRPr lang="en-GB" b="0"/>
              </a:p>
            </p:txBody>
          </p:sp>
          <p:sp>
            <p:nvSpPr>
              <p:cNvPr id="20495" name="Oval 5"/>
              <p:cNvSpPr>
                <a:spLocks noChangeArrowheads="1"/>
              </p:cNvSpPr>
              <p:nvPr/>
            </p:nvSpPr>
            <p:spPr bwMode="auto">
              <a:xfrm>
                <a:off x="3057" y="1528"/>
                <a:ext cx="374" cy="345"/>
              </a:xfrm>
              <a:prstGeom prst="ellipse">
                <a:avLst/>
              </a:prstGeom>
              <a:solidFill>
                <a:schemeClr val="bg1"/>
              </a:solidFill>
              <a:ln w="9525" algn="ctr">
                <a:solidFill>
                  <a:schemeClr val="tx1"/>
                </a:solidFill>
                <a:round/>
                <a:headEnd/>
                <a:tailEnd/>
              </a:ln>
            </p:spPr>
            <p:txBody>
              <a:bodyPr wrap="none" lIns="92075" tIns="46038" rIns="92075" bIns="46038" anchor="ctr"/>
              <a:lstStyle/>
              <a:p>
                <a:pPr marL="571500" indent="-571500" algn="ctr">
                  <a:buFont typeface="Wingdings" pitchFamily="2" charset="2"/>
                  <a:buNone/>
                </a:pPr>
                <a:r>
                  <a:rPr lang="en-US" sz="4000" b="0">
                    <a:solidFill>
                      <a:schemeClr val="tx1"/>
                    </a:solidFill>
                  </a:rPr>
                  <a:t>~</a:t>
                </a:r>
              </a:p>
            </p:txBody>
          </p:sp>
          <p:sp>
            <p:nvSpPr>
              <p:cNvPr id="20496" name="Rectangle 6"/>
              <p:cNvSpPr>
                <a:spLocks noChangeArrowheads="1"/>
              </p:cNvSpPr>
              <p:nvPr/>
            </p:nvSpPr>
            <p:spPr bwMode="auto">
              <a:xfrm>
                <a:off x="3432" y="1240"/>
                <a:ext cx="374" cy="115"/>
              </a:xfrm>
              <a:prstGeom prst="rect">
                <a:avLst/>
              </a:prstGeom>
              <a:solidFill>
                <a:schemeClr val="bg1"/>
              </a:solidFill>
              <a:ln w="9525" algn="ctr">
                <a:solidFill>
                  <a:schemeClr val="tx1"/>
                </a:solidFill>
                <a:miter lim="800000"/>
                <a:headEnd/>
                <a:tailEnd/>
              </a:ln>
            </p:spPr>
            <p:txBody>
              <a:bodyPr wrap="none" lIns="92075" tIns="46038" rIns="92075" bIns="46038" anchor="ctr"/>
              <a:lstStyle/>
              <a:p>
                <a:endParaRPr lang="en-GB" b="0"/>
              </a:p>
            </p:txBody>
          </p:sp>
          <p:sp>
            <p:nvSpPr>
              <p:cNvPr id="20497" name="Rectangle 7"/>
              <p:cNvSpPr>
                <a:spLocks noChangeArrowheads="1"/>
              </p:cNvSpPr>
              <p:nvPr/>
            </p:nvSpPr>
            <p:spPr bwMode="auto">
              <a:xfrm rot="5400000">
                <a:off x="5318" y="1639"/>
                <a:ext cx="345" cy="124"/>
              </a:xfrm>
              <a:prstGeom prst="rect">
                <a:avLst/>
              </a:prstGeom>
              <a:solidFill>
                <a:schemeClr val="bg1"/>
              </a:solidFill>
              <a:ln w="9525" algn="ctr">
                <a:solidFill>
                  <a:schemeClr val="tx1"/>
                </a:solidFill>
                <a:miter lim="800000"/>
                <a:headEnd/>
                <a:tailEnd/>
              </a:ln>
            </p:spPr>
            <p:txBody>
              <a:bodyPr rot="10800000" vert="eaVert" wrap="none" lIns="92075" tIns="46038" rIns="92075" bIns="46038" anchor="ctr"/>
              <a:lstStyle/>
              <a:p>
                <a:endParaRPr lang="en-GB" b="0"/>
              </a:p>
            </p:txBody>
          </p:sp>
          <p:sp>
            <p:nvSpPr>
              <p:cNvPr id="20498" name="Text Box 8"/>
              <p:cNvSpPr txBox="1">
                <a:spLocks noChangeArrowheads="1"/>
              </p:cNvSpPr>
              <p:nvPr/>
            </p:nvSpPr>
            <p:spPr bwMode="auto">
              <a:xfrm>
                <a:off x="3245" y="994"/>
                <a:ext cx="701"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Z</a:t>
                </a:r>
                <a:r>
                  <a:rPr lang="en-US" sz="1800" b="0" baseline="-25000"/>
                  <a:t>G </a:t>
                </a:r>
                <a:r>
                  <a:rPr lang="en-US" sz="1800" b="0"/>
                  <a:t>= 50</a:t>
                </a:r>
                <a:r>
                  <a:rPr lang="en-US" sz="1800" b="0">
                    <a:latin typeface="Symbol" pitchFamily="18" charset="2"/>
                  </a:rPr>
                  <a:t>W</a:t>
                </a:r>
                <a:endParaRPr lang="en-US" sz="1800" b="0" baseline="-25000">
                  <a:latin typeface="Symbol" pitchFamily="18" charset="2"/>
                </a:endParaRPr>
              </a:p>
            </p:txBody>
          </p:sp>
          <p:sp>
            <p:nvSpPr>
              <p:cNvPr id="20499" name="Oval 11"/>
              <p:cNvSpPr>
                <a:spLocks noChangeArrowheads="1"/>
              </p:cNvSpPr>
              <p:nvPr/>
            </p:nvSpPr>
            <p:spPr bwMode="auto">
              <a:xfrm>
                <a:off x="4305" y="1240"/>
                <a:ext cx="126" cy="116"/>
              </a:xfrm>
              <a:prstGeom prst="ellipse">
                <a:avLst/>
              </a:prstGeom>
              <a:solidFill>
                <a:schemeClr val="bg1"/>
              </a:solidFill>
              <a:ln w="25400" algn="ctr">
                <a:solidFill>
                  <a:schemeClr val="tx1"/>
                </a:solidFill>
                <a:round/>
                <a:headEnd/>
                <a:tailEnd/>
              </a:ln>
            </p:spPr>
            <p:txBody>
              <a:bodyPr wrap="none" lIns="92075" tIns="46038" rIns="92075" bIns="46038" anchor="ctr"/>
              <a:lstStyle/>
              <a:p>
                <a:endParaRPr lang="en-GB" b="0"/>
              </a:p>
            </p:txBody>
          </p:sp>
          <p:sp>
            <p:nvSpPr>
              <p:cNvPr id="20500" name="Oval 12"/>
              <p:cNvSpPr>
                <a:spLocks noChangeArrowheads="1"/>
              </p:cNvSpPr>
              <p:nvPr/>
            </p:nvSpPr>
            <p:spPr bwMode="auto">
              <a:xfrm>
                <a:off x="4305" y="2104"/>
                <a:ext cx="126" cy="116"/>
              </a:xfrm>
              <a:prstGeom prst="ellipse">
                <a:avLst/>
              </a:prstGeom>
              <a:solidFill>
                <a:schemeClr val="bg1"/>
              </a:solidFill>
              <a:ln w="25400" algn="ctr">
                <a:solidFill>
                  <a:schemeClr val="tx1"/>
                </a:solidFill>
                <a:round/>
                <a:headEnd/>
                <a:tailEnd/>
              </a:ln>
            </p:spPr>
            <p:txBody>
              <a:bodyPr wrap="none" lIns="92075" tIns="46038" rIns="92075" bIns="46038" anchor="ctr"/>
              <a:lstStyle/>
              <a:p>
                <a:endParaRPr lang="en-GB" b="0"/>
              </a:p>
            </p:txBody>
          </p:sp>
          <p:sp>
            <p:nvSpPr>
              <p:cNvPr id="20501" name="Line 13"/>
              <p:cNvSpPr>
                <a:spLocks noChangeShapeType="1"/>
              </p:cNvSpPr>
              <p:nvPr/>
            </p:nvSpPr>
            <p:spPr bwMode="auto">
              <a:xfrm>
                <a:off x="4368" y="1067"/>
                <a:ext cx="0" cy="144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20502" name="Text Box 14"/>
              <p:cNvSpPr txBox="1">
                <a:spLocks noChangeArrowheads="1"/>
              </p:cNvSpPr>
              <p:nvPr/>
            </p:nvSpPr>
            <p:spPr bwMode="auto">
              <a:xfrm>
                <a:off x="4347" y="1012"/>
                <a:ext cx="196"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1</a:t>
                </a:r>
                <a:endParaRPr lang="en-US" sz="1800" b="0" baseline="-25000">
                  <a:latin typeface="Symbol" pitchFamily="18" charset="2"/>
                </a:endParaRPr>
              </a:p>
            </p:txBody>
          </p:sp>
          <p:sp>
            <p:nvSpPr>
              <p:cNvPr id="20503" name="Text Box 15"/>
              <p:cNvSpPr txBox="1">
                <a:spLocks noChangeArrowheads="1"/>
              </p:cNvSpPr>
              <p:nvPr/>
            </p:nvSpPr>
            <p:spPr bwMode="auto">
              <a:xfrm>
                <a:off x="4352" y="2304"/>
                <a:ext cx="11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endParaRPr lang="en-US" sz="1800" b="0" baseline="-25000">
                  <a:latin typeface="Symbol" pitchFamily="18" charset="2"/>
                </a:endParaRPr>
              </a:p>
            </p:txBody>
          </p:sp>
          <p:sp>
            <p:nvSpPr>
              <p:cNvPr id="20504" name="Text Box 17"/>
              <p:cNvSpPr txBox="1">
                <a:spLocks noChangeArrowheads="1"/>
              </p:cNvSpPr>
              <p:nvPr/>
            </p:nvSpPr>
            <p:spPr bwMode="auto">
              <a:xfrm>
                <a:off x="4431" y="1570"/>
                <a:ext cx="265"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V</a:t>
                </a:r>
                <a:r>
                  <a:rPr lang="en-US" sz="1800" b="0" baseline="-25000"/>
                  <a:t>1</a:t>
                </a:r>
                <a:endParaRPr lang="en-US" sz="1800" b="0" baseline="-25000">
                  <a:latin typeface="Symbol" pitchFamily="18" charset="2"/>
                </a:endParaRPr>
              </a:p>
            </p:txBody>
          </p:sp>
          <p:sp>
            <p:nvSpPr>
              <p:cNvPr id="20505" name="Line 18"/>
              <p:cNvSpPr>
                <a:spLocks noChangeShapeType="1"/>
              </p:cNvSpPr>
              <p:nvPr/>
            </p:nvSpPr>
            <p:spPr bwMode="auto">
              <a:xfrm>
                <a:off x="4431" y="1455"/>
                <a:ext cx="0" cy="518"/>
              </a:xfrm>
              <a:prstGeom prst="line">
                <a:avLst/>
              </a:prstGeom>
              <a:noFill/>
              <a:ln w="25400">
                <a:solidFill>
                  <a:srgbClr val="0000FF"/>
                </a:solidFill>
                <a:round/>
                <a:headEnd/>
                <a:tailEnd type="stealth"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20506" name="Line 19"/>
              <p:cNvSpPr>
                <a:spLocks noChangeShapeType="1"/>
              </p:cNvSpPr>
              <p:nvPr/>
            </p:nvSpPr>
            <p:spPr bwMode="auto">
              <a:xfrm>
                <a:off x="4056" y="1454"/>
                <a:ext cx="312" cy="0"/>
              </a:xfrm>
              <a:prstGeom prst="line">
                <a:avLst/>
              </a:prstGeom>
              <a:noFill/>
              <a:ln w="50800">
                <a:solidFill>
                  <a:srgbClr val="0000FF"/>
                </a:solidFill>
                <a:round/>
                <a:headEnd type="stealth" w="lg" len="lg"/>
                <a:tailEnd type="none"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20507" name="Line 20"/>
              <p:cNvSpPr>
                <a:spLocks noChangeShapeType="1"/>
              </p:cNvSpPr>
              <p:nvPr/>
            </p:nvSpPr>
            <p:spPr bwMode="auto">
              <a:xfrm rot="10800000">
                <a:off x="4056" y="1109"/>
                <a:ext cx="312" cy="0"/>
              </a:xfrm>
              <a:prstGeom prst="line">
                <a:avLst/>
              </a:prstGeom>
              <a:noFill/>
              <a:ln w="50800">
                <a:solidFill>
                  <a:srgbClr val="0000FF"/>
                </a:solidFill>
                <a:round/>
                <a:headEnd type="stealth" w="lg" len="lg"/>
                <a:tailEnd type="none"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20508" name="Text Box 21"/>
              <p:cNvSpPr txBox="1">
                <a:spLocks noChangeArrowheads="1"/>
              </p:cNvSpPr>
              <p:nvPr/>
            </p:nvSpPr>
            <p:spPr bwMode="auto">
              <a:xfrm>
                <a:off x="3993" y="821"/>
                <a:ext cx="24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a</a:t>
                </a:r>
                <a:r>
                  <a:rPr lang="en-US" sz="1800" b="0" baseline="-25000"/>
                  <a:t>1</a:t>
                </a:r>
              </a:p>
            </p:txBody>
          </p:sp>
          <p:sp>
            <p:nvSpPr>
              <p:cNvPr id="20509" name="Text Box 22"/>
              <p:cNvSpPr txBox="1">
                <a:spLocks noChangeArrowheads="1"/>
              </p:cNvSpPr>
              <p:nvPr/>
            </p:nvSpPr>
            <p:spPr bwMode="auto">
              <a:xfrm>
                <a:off x="4056" y="1511"/>
                <a:ext cx="24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b</a:t>
                </a:r>
                <a:r>
                  <a:rPr lang="en-US" sz="1800" b="0" baseline="-25000"/>
                  <a:t>1</a:t>
                </a:r>
              </a:p>
            </p:txBody>
          </p:sp>
          <p:sp>
            <p:nvSpPr>
              <p:cNvPr id="20510" name="Line 23"/>
              <p:cNvSpPr>
                <a:spLocks noChangeShapeType="1"/>
              </p:cNvSpPr>
              <p:nvPr/>
            </p:nvSpPr>
            <p:spPr bwMode="auto">
              <a:xfrm rot="10800000">
                <a:off x="4368" y="1282"/>
                <a:ext cx="312" cy="0"/>
              </a:xfrm>
              <a:prstGeom prst="line">
                <a:avLst/>
              </a:prstGeom>
              <a:noFill/>
              <a:ln w="25400">
                <a:solidFill>
                  <a:srgbClr val="0000FF"/>
                </a:solidFill>
                <a:round/>
                <a:headEnd type="stealth" w="med" len="lg"/>
                <a:tailEnd type="none"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20511" name="Text Box 24"/>
              <p:cNvSpPr txBox="1">
                <a:spLocks noChangeArrowheads="1"/>
              </p:cNvSpPr>
              <p:nvPr/>
            </p:nvSpPr>
            <p:spPr bwMode="auto">
              <a:xfrm>
                <a:off x="4555" y="1282"/>
                <a:ext cx="20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I</a:t>
                </a:r>
                <a:r>
                  <a:rPr lang="en-US" sz="1800" b="0" baseline="-25000"/>
                  <a:t>1</a:t>
                </a:r>
                <a:endParaRPr lang="en-US" sz="1800" b="0" baseline="-25000">
                  <a:latin typeface="Symbol" pitchFamily="18" charset="2"/>
                </a:endParaRPr>
              </a:p>
            </p:txBody>
          </p:sp>
          <p:sp>
            <p:nvSpPr>
              <p:cNvPr id="20512" name="Text Box 16"/>
              <p:cNvSpPr txBox="1">
                <a:spLocks noChangeArrowheads="1"/>
              </p:cNvSpPr>
              <p:nvPr/>
            </p:nvSpPr>
            <p:spPr bwMode="auto">
              <a:xfrm>
                <a:off x="2196" y="1471"/>
                <a:ext cx="8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400" b="0"/>
                  <a:t>V(t) = V</a:t>
                </a:r>
                <a:r>
                  <a:rPr lang="en-US" sz="1400" b="0" baseline="-25000"/>
                  <a:t>0</a:t>
                </a:r>
                <a:r>
                  <a:rPr lang="en-US" sz="1400" b="0"/>
                  <a:t>sin(</a:t>
                </a:r>
                <a:r>
                  <a:rPr lang="en-US" sz="1400" b="0">
                    <a:latin typeface="Symbol" pitchFamily="18" charset="2"/>
                  </a:rPr>
                  <a:t>w</a:t>
                </a:r>
                <a:r>
                  <a:rPr lang="en-US" sz="1400" b="0"/>
                  <a:t>t)</a:t>
                </a:r>
              </a:p>
              <a:p>
                <a:pPr>
                  <a:buFont typeface="Wingdings" pitchFamily="2" charset="2"/>
                  <a:buNone/>
                </a:pPr>
                <a:r>
                  <a:rPr lang="en-US" sz="1400" b="0"/>
                  <a:t>V</a:t>
                </a:r>
                <a:r>
                  <a:rPr lang="en-US" sz="1400" b="0" baseline="-25000"/>
                  <a:t>0</a:t>
                </a:r>
                <a:r>
                  <a:rPr lang="en-US" sz="1400" b="0"/>
                  <a:t> = 10 V</a:t>
                </a:r>
              </a:p>
            </p:txBody>
          </p:sp>
        </p:grpSp>
      </p:grpSp>
      <p:sp>
        <p:nvSpPr>
          <p:cNvPr id="217090" name="Rectangle 2"/>
          <p:cNvSpPr>
            <a:spLocks noChangeArrowheads="1"/>
          </p:cNvSpPr>
          <p:nvPr/>
        </p:nvSpPr>
        <p:spPr bwMode="auto">
          <a:xfrm>
            <a:off x="0" y="109538"/>
            <a:ext cx="9906000" cy="663575"/>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en-US" sz="3200">
                <a:solidFill>
                  <a:srgbClr val="FF0000"/>
                </a:solidFill>
                <a:effectLst>
                  <a:outerShdw blurRad="38100" dist="38100" dir="2700000" algn="tl">
                    <a:srgbClr val="C0C0C0"/>
                  </a:outerShdw>
                </a:effectLst>
              </a:rPr>
              <a:t>Power waves</a:t>
            </a:r>
            <a:r>
              <a:rPr lang="pl-PL" sz="3200">
                <a:solidFill>
                  <a:srgbClr val="FF0000"/>
                </a:solidFill>
                <a:effectLst>
                  <a:outerShdw blurRad="38100" dist="38100" dir="2700000" algn="tl">
                    <a:srgbClr val="C0C0C0"/>
                  </a:outerShdw>
                </a:effectLst>
              </a:rPr>
              <a:t> definition</a:t>
            </a:r>
            <a:r>
              <a:rPr lang="en-US" sz="3200">
                <a:solidFill>
                  <a:srgbClr val="FF0000"/>
                </a:solidFill>
                <a:effectLst>
                  <a:outerShdw blurRad="38100" dist="38100" dir="2700000" algn="tl">
                    <a:srgbClr val="C0C0C0"/>
                  </a:outerShdw>
                </a:effectLst>
              </a:rPr>
              <a:t> (</a:t>
            </a:r>
            <a:r>
              <a:rPr lang="pl-PL" sz="3200">
                <a:solidFill>
                  <a:srgbClr val="FF0000"/>
                </a:solidFill>
                <a:effectLst>
                  <a:outerShdw blurRad="38100" dist="38100" dir="2700000" algn="tl">
                    <a:srgbClr val="C0C0C0"/>
                  </a:outerShdw>
                </a:effectLst>
              </a:rPr>
              <a:t>2</a:t>
            </a:r>
            <a:r>
              <a:rPr lang="en-US" sz="3200">
                <a:solidFill>
                  <a:srgbClr val="FF0000"/>
                </a:solidFill>
                <a:effectLst>
                  <a:outerShdw blurRad="38100" dist="38100" dir="2700000" algn="tl">
                    <a:srgbClr val="C0C0C0"/>
                  </a:outerShdw>
                </a:effectLst>
              </a:rPr>
              <a:t>)</a:t>
            </a:r>
          </a:p>
        </p:txBody>
      </p:sp>
      <p:graphicFrame>
        <p:nvGraphicFramePr>
          <p:cNvPr id="20490" name="Object 28"/>
          <p:cNvGraphicFramePr>
            <a:graphicFrameLocks noChangeAspect="1"/>
          </p:cNvGraphicFramePr>
          <p:nvPr/>
        </p:nvGraphicFramePr>
        <p:xfrm>
          <a:off x="477838" y="4337050"/>
          <a:ext cx="5268912" cy="1620838"/>
        </p:xfrm>
        <a:graphic>
          <a:graphicData uri="http://schemas.openxmlformats.org/presentationml/2006/ole">
            <mc:AlternateContent xmlns:mc="http://schemas.openxmlformats.org/markup-compatibility/2006">
              <mc:Choice xmlns:v="urn:schemas-microsoft-com:vml" Requires="v">
                <p:oleObj spid="_x0000_s20547" name="Equation" r:id="rId6" imgW="3136900" imgH="965200" progId="Equation.3">
                  <p:embed/>
                </p:oleObj>
              </mc:Choice>
              <mc:Fallback>
                <p:oleObj name="Equation" r:id="rId6" imgW="3136900" imgH="965200" progId="Equation.3">
                  <p:embed/>
                  <p:pic>
                    <p:nvPicPr>
                      <p:cNvPr id="0" name="Object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838" y="4337050"/>
                        <a:ext cx="5268912" cy="1620838"/>
                      </a:xfrm>
                      <a:prstGeom prst="rect">
                        <a:avLst/>
                      </a:prstGeom>
                      <a:solidFill>
                        <a:schemeClr val="bg1"/>
                      </a:solidFill>
                      <a:ln w="9525">
                        <a:solidFill>
                          <a:schemeClr val="tx1"/>
                        </a:solidFill>
                        <a:miter lim="800000"/>
                        <a:headEnd/>
                        <a:tailEnd/>
                      </a:ln>
                      <a:effectLst>
                        <a:outerShdw dist="107763" dir="2700000" algn="ctr" rotWithShape="0">
                          <a:srgbClr val="808080">
                            <a:alpha val="50000"/>
                          </a:srgbClr>
                        </a:outerShdw>
                      </a:effectLst>
                    </p:spPr>
                  </p:pic>
                </p:oleObj>
              </mc:Fallback>
            </mc:AlternateContent>
          </a:graphicData>
        </a:graphic>
      </p:graphicFrame>
      <p:graphicFrame>
        <p:nvGraphicFramePr>
          <p:cNvPr id="20491" name="Object 28"/>
          <p:cNvGraphicFramePr>
            <a:graphicFrameLocks noChangeAspect="1"/>
          </p:cNvGraphicFramePr>
          <p:nvPr/>
        </p:nvGraphicFramePr>
        <p:xfrm>
          <a:off x="6099175" y="4476750"/>
          <a:ext cx="3028950" cy="1236663"/>
        </p:xfrm>
        <a:graphic>
          <a:graphicData uri="http://schemas.openxmlformats.org/presentationml/2006/ole">
            <mc:AlternateContent xmlns:mc="http://schemas.openxmlformats.org/markup-compatibility/2006">
              <mc:Choice xmlns:v="urn:schemas-microsoft-com:vml" Requires="v">
                <p:oleObj spid="_x0000_s20548" name="Equation" r:id="rId8" imgW="1803400" imgH="736600" progId="Equation.3">
                  <p:embed/>
                </p:oleObj>
              </mc:Choice>
              <mc:Fallback>
                <p:oleObj name="Equation" r:id="rId8" imgW="1803400" imgH="736600" progId="Equation.3">
                  <p:embed/>
                  <p:pic>
                    <p:nvPicPr>
                      <p:cNvPr id="0" name="Object 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9175" y="4476750"/>
                        <a:ext cx="3028950" cy="1236663"/>
                      </a:xfrm>
                      <a:prstGeom prst="rect">
                        <a:avLst/>
                      </a:prstGeom>
                      <a:solidFill>
                        <a:schemeClr val="bg1"/>
                      </a:solidFill>
                      <a:ln w="9525">
                        <a:solidFill>
                          <a:schemeClr val="tx1"/>
                        </a:solidFill>
                        <a:miter lim="800000"/>
                        <a:headEnd/>
                        <a:tailEnd/>
                      </a:ln>
                      <a:effectLst>
                        <a:outerShdw dist="107763" dir="2700000" algn="ctr" rotWithShape="0">
                          <a:srgbClr val="808080">
                            <a:alpha val="50000"/>
                          </a:srgbClr>
                        </a:outerShdw>
                      </a:effectLst>
                    </p:spPr>
                  </p:pic>
                </p:oleObj>
              </mc:Fallback>
            </mc:AlternateContent>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122979C8-02B1-4B9D-B575-4CE4F1176CEB}" type="slidenum">
              <a:rPr lang="en-US" sz="1400" b="0">
                <a:solidFill>
                  <a:schemeClr val="tx1"/>
                </a:solidFill>
              </a:rPr>
              <a:pPr algn="r">
                <a:lnSpc>
                  <a:spcPct val="100000"/>
                </a:lnSpc>
                <a:spcBef>
                  <a:spcPct val="0"/>
                </a:spcBef>
                <a:buClrTx/>
                <a:buSzTx/>
                <a:buFontTx/>
                <a:buNone/>
              </a:pPr>
              <a:t>19</a:t>
            </a:fld>
            <a:endParaRPr lang="en-US" sz="1400" b="0">
              <a:solidFill>
                <a:schemeClr val="tx1"/>
              </a:solidFill>
            </a:endParaRPr>
          </a:p>
        </p:txBody>
      </p:sp>
      <p:sp>
        <p:nvSpPr>
          <p:cNvPr id="21507" name="Rectangle 4"/>
          <p:cNvSpPr>
            <a:spLocks noChangeArrowheads="1"/>
          </p:cNvSpPr>
          <p:nvPr/>
        </p:nvSpPr>
        <p:spPr bwMode="auto">
          <a:xfrm>
            <a:off x="1025525" y="3663950"/>
            <a:ext cx="78247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91440" rIns="92075" bIns="91440"/>
          <a:lstStyle/>
          <a:p>
            <a:pPr marL="571500" indent="-571500"/>
            <a:r>
              <a:rPr lang="en-US" sz="1600" b="0"/>
              <a:t>A 2-port or 4-pole is shown above between the generator </a:t>
            </a:r>
            <a:r>
              <a:rPr lang="pl-PL" sz="1600" b="0"/>
              <a:t>with source </a:t>
            </a:r>
            <a:r>
              <a:rPr lang="en-US" sz="1600" b="0"/>
              <a:t>impedance and the load</a:t>
            </a:r>
          </a:p>
          <a:p>
            <a:pPr marL="571500" indent="-571500"/>
            <a:r>
              <a:rPr lang="en-US" sz="1600" b="0"/>
              <a:t>Strategy for practical solution: Determine currents and voltages at all ports (classical network calculation techniques) and from there determine a and b for each port.</a:t>
            </a:r>
          </a:p>
          <a:p>
            <a:pPr marL="571500" indent="-571500"/>
            <a:r>
              <a:rPr lang="en-US" sz="1600" b="0"/>
              <a:t>Important for definition of a and b: </a:t>
            </a:r>
          </a:p>
          <a:p>
            <a:pPr marL="571500" indent="-571500">
              <a:buFont typeface="Wingdings" pitchFamily="2" charset="2"/>
              <a:buNone/>
            </a:pPr>
            <a:r>
              <a:rPr lang="en-US" sz="1600" b="0"/>
              <a:t>	The wave “a</a:t>
            </a:r>
            <a:r>
              <a:rPr lang="en-US" sz="1600" b="0" baseline="-25000"/>
              <a:t>n</a:t>
            </a:r>
            <a:r>
              <a:rPr lang="pl-PL" sz="1600" b="0"/>
              <a:t>”</a:t>
            </a:r>
            <a:r>
              <a:rPr lang="en-US" sz="1600" b="0" i="1"/>
              <a:t> </a:t>
            </a:r>
            <a:r>
              <a:rPr lang="en-US" sz="1600" b="0"/>
              <a:t>always travels towards an N-port, the wave “b</a:t>
            </a:r>
            <a:r>
              <a:rPr lang="en-US" sz="1600" b="0" baseline="-25000"/>
              <a:t>n</a:t>
            </a:r>
            <a:r>
              <a:rPr lang="pl-PL" sz="1600" b="0"/>
              <a:t>”</a:t>
            </a:r>
            <a:r>
              <a:rPr lang="en-US" sz="1600" b="0"/>
              <a:t> always travels away from an N-port</a:t>
            </a:r>
            <a:r>
              <a:rPr lang="pl-PL" sz="1600" b="0"/>
              <a:t>.</a:t>
            </a:r>
            <a:endParaRPr lang="en-US" sz="1600" b="0"/>
          </a:p>
          <a:p>
            <a:pPr marL="571500" indent="-571500">
              <a:buFont typeface="Wingdings" pitchFamily="2" charset="2"/>
              <a:buNone/>
            </a:pPr>
            <a:endParaRPr lang="en-US" sz="1600" b="0"/>
          </a:p>
        </p:txBody>
      </p:sp>
      <p:grpSp>
        <p:nvGrpSpPr>
          <p:cNvPr id="21508" name="Group 42"/>
          <p:cNvGrpSpPr>
            <a:grpSpLocks/>
          </p:cNvGrpSpPr>
          <p:nvPr/>
        </p:nvGrpSpPr>
        <p:grpSpPr bwMode="auto">
          <a:xfrm>
            <a:off x="854075" y="938213"/>
            <a:ext cx="7391400" cy="2676525"/>
            <a:chOff x="848" y="653"/>
            <a:chExt cx="4656" cy="1686"/>
          </a:xfrm>
        </p:grpSpPr>
        <p:sp>
          <p:nvSpPr>
            <p:cNvPr id="21510" name="Rectangle 6"/>
            <p:cNvSpPr>
              <a:spLocks noChangeArrowheads="1"/>
            </p:cNvSpPr>
            <p:nvPr/>
          </p:nvSpPr>
          <p:spPr bwMode="auto">
            <a:xfrm>
              <a:off x="1951" y="1129"/>
              <a:ext cx="2810" cy="864"/>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p>
              <a:endParaRPr lang="en-GB" b="0"/>
            </a:p>
          </p:txBody>
        </p:sp>
        <p:sp>
          <p:nvSpPr>
            <p:cNvPr id="21511" name="Oval 7"/>
            <p:cNvSpPr>
              <a:spLocks noChangeArrowheads="1"/>
            </p:cNvSpPr>
            <p:nvPr/>
          </p:nvSpPr>
          <p:spPr bwMode="auto">
            <a:xfrm>
              <a:off x="1764" y="1360"/>
              <a:ext cx="374" cy="345"/>
            </a:xfrm>
            <a:prstGeom prst="ellipse">
              <a:avLst/>
            </a:prstGeom>
            <a:solidFill>
              <a:schemeClr val="bg1"/>
            </a:solidFill>
            <a:ln w="9525" algn="ctr">
              <a:solidFill>
                <a:schemeClr val="tx1"/>
              </a:solidFill>
              <a:round/>
              <a:headEnd/>
              <a:tailEnd/>
            </a:ln>
          </p:spPr>
          <p:txBody>
            <a:bodyPr wrap="none" lIns="92075" tIns="46038" rIns="92075" bIns="46038" anchor="ctr"/>
            <a:lstStyle/>
            <a:p>
              <a:pPr marL="571500" indent="-571500" algn="ctr">
                <a:buFont typeface="Wingdings" pitchFamily="2" charset="2"/>
                <a:buNone/>
              </a:pPr>
              <a:r>
                <a:rPr lang="en-US" sz="4000" b="0">
                  <a:solidFill>
                    <a:schemeClr val="tx1"/>
                  </a:solidFill>
                </a:rPr>
                <a:t>~</a:t>
              </a:r>
            </a:p>
          </p:txBody>
        </p:sp>
        <p:sp>
          <p:nvSpPr>
            <p:cNvPr id="21512" name="Rectangle 8"/>
            <p:cNvSpPr>
              <a:spLocks noChangeArrowheads="1"/>
            </p:cNvSpPr>
            <p:nvPr/>
          </p:nvSpPr>
          <p:spPr bwMode="auto">
            <a:xfrm>
              <a:off x="2139" y="1072"/>
              <a:ext cx="374" cy="115"/>
            </a:xfrm>
            <a:prstGeom prst="rect">
              <a:avLst/>
            </a:prstGeom>
            <a:solidFill>
              <a:schemeClr val="bg1"/>
            </a:solidFill>
            <a:ln w="9525" algn="ctr">
              <a:solidFill>
                <a:schemeClr val="tx1"/>
              </a:solidFill>
              <a:miter lim="800000"/>
              <a:headEnd/>
              <a:tailEnd/>
            </a:ln>
          </p:spPr>
          <p:txBody>
            <a:bodyPr wrap="none" lIns="92075" tIns="46038" rIns="92075" bIns="46038" anchor="ctr"/>
            <a:lstStyle/>
            <a:p>
              <a:endParaRPr lang="en-GB" b="0"/>
            </a:p>
          </p:txBody>
        </p:sp>
        <p:sp>
          <p:nvSpPr>
            <p:cNvPr id="21513" name="Rectangle 9"/>
            <p:cNvSpPr>
              <a:spLocks noChangeArrowheads="1"/>
            </p:cNvSpPr>
            <p:nvPr/>
          </p:nvSpPr>
          <p:spPr bwMode="auto">
            <a:xfrm rot="5400000">
              <a:off x="4589" y="1471"/>
              <a:ext cx="345" cy="124"/>
            </a:xfrm>
            <a:prstGeom prst="rect">
              <a:avLst/>
            </a:prstGeom>
            <a:solidFill>
              <a:schemeClr val="bg1"/>
            </a:solidFill>
            <a:ln w="9525" algn="ctr">
              <a:solidFill>
                <a:schemeClr val="tx1"/>
              </a:solidFill>
              <a:miter lim="800000"/>
              <a:headEnd/>
              <a:tailEnd/>
            </a:ln>
          </p:spPr>
          <p:txBody>
            <a:bodyPr rot="10800000" vert="eaVert" wrap="none" lIns="92075" tIns="46038" rIns="92075" bIns="46038" anchor="ctr"/>
            <a:lstStyle/>
            <a:p>
              <a:endParaRPr lang="en-GB" b="0"/>
            </a:p>
          </p:txBody>
        </p:sp>
        <p:sp>
          <p:nvSpPr>
            <p:cNvPr id="21514" name="Text Box 10"/>
            <p:cNvSpPr txBox="1">
              <a:spLocks noChangeArrowheads="1"/>
            </p:cNvSpPr>
            <p:nvPr/>
          </p:nvSpPr>
          <p:spPr bwMode="auto">
            <a:xfrm>
              <a:off x="3450" y="1172"/>
              <a:ext cx="204"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Z</a:t>
              </a:r>
              <a:endParaRPr lang="en-US" sz="1800" b="0" baseline="-25000">
                <a:latin typeface="Symbol" pitchFamily="18" charset="2"/>
              </a:endParaRPr>
            </a:p>
          </p:txBody>
        </p:sp>
        <p:sp>
          <p:nvSpPr>
            <p:cNvPr id="21515" name="Text Box 12"/>
            <p:cNvSpPr txBox="1">
              <a:spLocks noChangeArrowheads="1"/>
            </p:cNvSpPr>
            <p:nvPr/>
          </p:nvSpPr>
          <p:spPr bwMode="auto">
            <a:xfrm>
              <a:off x="4825" y="1402"/>
              <a:ext cx="679"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Z</a:t>
              </a:r>
              <a:r>
                <a:rPr lang="en-US" sz="1800" b="0" baseline="-25000"/>
                <a:t>L </a:t>
              </a:r>
              <a:r>
                <a:rPr lang="en-US" sz="1800" b="0"/>
                <a:t>= 50</a:t>
              </a:r>
              <a:r>
                <a:rPr lang="en-US" sz="1800" b="0">
                  <a:latin typeface="Symbol" pitchFamily="18" charset="2"/>
                </a:rPr>
                <a:t>W</a:t>
              </a:r>
            </a:p>
            <a:p>
              <a:pPr>
                <a:buFont typeface="Wingdings" pitchFamily="2" charset="2"/>
                <a:buNone/>
              </a:pPr>
              <a:endParaRPr lang="en-US" sz="1800" b="0" baseline="-25000">
                <a:latin typeface="Symbol" pitchFamily="18" charset="2"/>
              </a:endParaRPr>
            </a:p>
          </p:txBody>
        </p:sp>
        <p:sp>
          <p:nvSpPr>
            <p:cNvPr id="21516" name="Oval 13"/>
            <p:cNvSpPr>
              <a:spLocks noChangeArrowheads="1"/>
            </p:cNvSpPr>
            <p:nvPr/>
          </p:nvSpPr>
          <p:spPr bwMode="auto">
            <a:xfrm>
              <a:off x="3012" y="1072"/>
              <a:ext cx="126" cy="116"/>
            </a:xfrm>
            <a:prstGeom prst="ellipse">
              <a:avLst/>
            </a:prstGeom>
            <a:solidFill>
              <a:schemeClr val="bg1"/>
            </a:solidFill>
            <a:ln w="25400" algn="ctr">
              <a:solidFill>
                <a:schemeClr val="tx1"/>
              </a:solidFill>
              <a:round/>
              <a:headEnd/>
              <a:tailEnd/>
            </a:ln>
          </p:spPr>
          <p:txBody>
            <a:bodyPr wrap="none" lIns="92075" tIns="46038" rIns="92075" bIns="46038" anchor="ctr"/>
            <a:lstStyle/>
            <a:p>
              <a:endParaRPr lang="en-GB" b="0"/>
            </a:p>
          </p:txBody>
        </p:sp>
        <p:sp>
          <p:nvSpPr>
            <p:cNvPr id="21517" name="Oval 14"/>
            <p:cNvSpPr>
              <a:spLocks noChangeArrowheads="1"/>
            </p:cNvSpPr>
            <p:nvPr/>
          </p:nvSpPr>
          <p:spPr bwMode="auto">
            <a:xfrm>
              <a:off x="3012" y="1936"/>
              <a:ext cx="126" cy="116"/>
            </a:xfrm>
            <a:prstGeom prst="ellipse">
              <a:avLst/>
            </a:prstGeom>
            <a:solidFill>
              <a:schemeClr val="bg1"/>
            </a:solidFill>
            <a:ln w="25400" algn="ctr">
              <a:solidFill>
                <a:schemeClr val="tx1"/>
              </a:solidFill>
              <a:round/>
              <a:headEnd/>
              <a:tailEnd/>
            </a:ln>
          </p:spPr>
          <p:txBody>
            <a:bodyPr wrap="none" lIns="92075" tIns="46038" rIns="92075" bIns="46038" anchor="ctr"/>
            <a:lstStyle/>
            <a:p>
              <a:endParaRPr lang="en-GB" b="0"/>
            </a:p>
          </p:txBody>
        </p:sp>
        <p:sp>
          <p:nvSpPr>
            <p:cNvPr id="21518" name="Line 15"/>
            <p:cNvSpPr>
              <a:spLocks noChangeShapeType="1"/>
            </p:cNvSpPr>
            <p:nvPr/>
          </p:nvSpPr>
          <p:spPr bwMode="auto">
            <a:xfrm>
              <a:off x="3075" y="899"/>
              <a:ext cx="0" cy="144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21519" name="Text Box 16"/>
            <p:cNvSpPr txBox="1">
              <a:spLocks noChangeArrowheads="1"/>
            </p:cNvSpPr>
            <p:nvPr/>
          </p:nvSpPr>
          <p:spPr bwMode="auto">
            <a:xfrm>
              <a:off x="3075" y="826"/>
              <a:ext cx="196"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1</a:t>
              </a:r>
              <a:endParaRPr lang="en-US" sz="1800" b="0" baseline="-25000">
                <a:latin typeface="Symbol" pitchFamily="18" charset="2"/>
              </a:endParaRPr>
            </a:p>
          </p:txBody>
        </p:sp>
        <p:sp>
          <p:nvSpPr>
            <p:cNvPr id="21520" name="Text Box 17"/>
            <p:cNvSpPr txBox="1">
              <a:spLocks noChangeArrowheads="1"/>
            </p:cNvSpPr>
            <p:nvPr/>
          </p:nvSpPr>
          <p:spPr bwMode="auto">
            <a:xfrm>
              <a:off x="3075" y="2033"/>
              <a:ext cx="228"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1’</a:t>
              </a:r>
              <a:endParaRPr lang="en-US" sz="1800" b="0" baseline="-25000">
                <a:latin typeface="Symbol" pitchFamily="18" charset="2"/>
              </a:endParaRPr>
            </a:p>
          </p:txBody>
        </p:sp>
        <p:sp>
          <p:nvSpPr>
            <p:cNvPr id="21521" name="Text Box 18"/>
            <p:cNvSpPr txBox="1">
              <a:spLocks noChangeArrowheads="1"/>
            </p:cNvSpPr>
            <p:nvPr/>
          </p:nvSpPr>
          <p:spPr bwMode="auto">
            <a:xfrm>
              <a:off x="3138" y="1402"/>
              <a:ext cx="265"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V</a:t>
              </a:r>
              <a:r>
                <a:rPr lang="en-US" sz="1800" b="0" baseline="-25000"/>
                <a:t>1</a:t>
              </a:r>
              <a:endParaRPr lang="en-US" sz="1800" b="0" baseline="-25000">
                <a:latin typeface="Symbol" pitchFamily="18" charset="2"/>
              </a:endParaRPr>
            </a:p>
          </p:txBody>
        </p:sp>
        <p:sp>
          <p:nvSpPr>
            <p:cNvPr id="21522" name="Line 19"/>
            <p:cNvSpPr>
              <a:spLocks noChangeShapeType="1"/>
            </p:cNvSpPr>
            <p:nvPr/>
          </p:nvSpPr>
          <p:spPr bwMode="auto">
            <a:xfrm>
              <a:off x="3138" y="1287"/>
              <a:ext cx="0" cy="518"/>
            </a:xfrm>
            <a:prstGeom prst="line">
              <a:avLst/>
            </a:prstGeom>
            <a:noFill/>
            <a:ln w="25400">
              <a:solidFill>
                <a:srgbClr val="0000FF"/>
              </a:solidFill>
              <a:round/>
              <a:headEnd/>
              <a:tailEnd type="stealth"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21523" name="Line 20"/>
            <p:cNvSpPr>
              <a:spLocks noChangeShapeType="1"/>
            </p:cNvSpPr>
            <p:nvPr/>
          </p:nvSpPr>
          <p:spPr bwMode="auto">
            <a:xfrm>
              <a:off x="2763" y="1236"/>
              <a:ext cx="312" cy="0"/>
            </a:xfrm>
            <a:prstGeom prst="line">
              <a:avLst/>
            </a:prstGeom>
            <a:noFill/>
            <a:ln w="50800">
              <a:solidFill>
                <a:srgbClr val="0000FF"/>
              </a:solidFill>
              <a:round/>
              <a:headEnd type="stealth" w="lg" len="lg"/>
              <a:tailEnd type="none"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21524" name="Line 21"/>
            <p:cNvSpPr>
              <a:spLocks noChangeShapeType="1"/>
            </p:cNvSpPr>
            <p:nvPr/>
          </p:nvSpPr>
          <p:spPr bwMode="auto">
            <a:xfrm rot="10800000">
              <a:off x="2763" y="941"/>
              <a:ext cx="312" cy="0"/>
            </a:xfrm>
            <a:prstGeom prst="line">
              <a:avLst/>
            </a:prstGeom>
            <a:noFill/>
            <a:ln w="50800">
              <a:solidFill>
                <a:srgbClr val="0000FF"/>
              </a:solidFill>
              <a:round/>
              <a:headEnd type="stealth" w="lg" len="lg"/>
              <a:tailEnd type="none"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21525" name="Text Box 22"/>
            <p:cNvSpPr txBox="1">
              <a:spLocks noChangeArrowheads="1"/>
            </p:cNvSpPr>
            <p:nvPr/>
          </p:nvSpPr>
          <p:spPr bwMode="auto">
            <a:xfrm>
              <a:off x="2700" y="653"/>
              <a:ext cx="24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a</a:t>
              </a:r>
              <a:r>
                <a:rPr lang="en-US" sz="1800" b="0" baseline="-25000"/>
                <a:t>1</a:t>
              </a:r>
            </a:p>
          </p:txBody>
        </p:sp>
        <p:sp>
          <p:nvSpPr>
            <p:cNvPr id="21526" name="Text Box 23"/>
            <p:cNvSpPr txBox="1">
              <a:spLocks noChangeArrowheads="1"/>
            </p:cNvSpPr>
            <p:nvPr/>
          </p:nvSpPr>
          <p:spPr bwMode="auto">
            <a:xfrm>
              <a:off x="2763" y="1293"/>
              <a:ext cx="24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b</a:t>
              </a:r>
              <a:r>
                <a:rPr lang="en-US" sz="1800" b="0" baseline="-25000"/>
                <a:t>1</a:t>
              </a:r>
            </a:p>
          </p:txBody>
        </p:sp>
        <p:sp>
          <p:nvSpPr>
            <p:cNvPr id="21527" name="Line 24"/>
            <p:cNvSpPr>
              <a:spLocks noChangeShapeType="1"/>
            </p:cNvSpPr>
            <p:nvPr/>
          </p:nvSpPr>
          <p:spPr bwMode="auto">
            <a:xfrm rot="10800000">
              <a:off x="3075" y="1114"/>
              <a:ext cx="249" cy="0"/>
            </a:xfrm>
            <a:prstGeom prst="line">
              <a:avLst/>
            </a:prstGeom>
            <a:noFill/>
            <a:ln w="25400">
              <a:solidFill>
                <a:srgbClr val="0000FF"/>
              </a:solidFill>
              <a:round/>
              <a:headEnd type="stealth" w="lg" len="lg"/>
              <a:tailEnd type="none"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21528" name="Text Box 25"/>
            <p:cNvSpPr txBox="1">
              <a:spLocks noChangeArrowheads="1"/>
            </p:cNvSpPr>
            <p:nvPr/>
          </p:nvSpPr>
          <p:spPr bwMode="auto">
            <a:xfrm>
              <a:off x="3200" y="1114"/>
              <a:ext cx="20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I</a:t>
              </a:r>
              <a:r>
                <a:rPr lang="en-US" sz="1800" b="0" baseline="-25000"/>
                <a:t>1</a:t>
              </a:r>
              <a:endParaRPr lang="en-US" sz="1800" b="0" baseline="-25000">
                <a:latin typeface="Symbol" pitchFamily="18" charset="2"/>
              </a:endParaRPr>
            </a:p>
          </p:txBody>
        </p:sp>
        <p:sp>
          <p:nvSpPr>
            <p:cNvPr id="21529" name="Oval 26"/>
            <p:cNvSpPr>
              <a:spLocks noChangeArrowheads="1"/>
            </p:cNvSpPr>
            <p:nvPr/>
          </p:nvSpPr>
          <p:spPr bwMode="auto">
            <a:xfrm>
              <a:off x="3886" y="1057"/>
              <a:ext cx="125" cy="116"/>
            </a:xfrm>
            <a:prstGeom prst="ellipse">
              <a:avLst/>
            </a:prstGeom>
            <a:solidFill>
              <a:schemeClr val="bg1"/>
            </a:solidFill>
            <a:ln w="25400" algn="ctr">
              <a:solidFill>
                <a:schemeClr val="tx1"/>
              </a:solidFill>
              <a:round/>
              <a:headEnd/>
              <a:tailEnd/>
            </a:ln>
          </p:spPr>
          <p:txBody>
            <a:bodyPr wrap="none" lIns="92075" tIns="46038" rIns="92075" bIns="46038" anchor="ctr"/>
            <a:lstStyle/>
            <a:p>
              <a:endParaRPr lang="en-GB" b="0"/>
            </a:p>
          </p:txBody>
        </p:sp>
        <p:sp>
          <p:nvSpPr>
            <p:cNvPr id="21530" name="Oval 27"/>
            <p:cNvSpPr>
              <a:spLocks noChangeArrowheads="1"/>
            </p:cNvSpPr>
            <p:nvPr/>
          </p:nvSpPr>
          <p:spPr bwMode="auto">
            <a:xfrm>
              <a:off x="3886" y="1921"/>
              <a:ext cx="125" cy="116"/>
            </a:xfrm>
            <a:prstGeom prst="ellipse">
              <a:avLst/>
            </a:prstGeom>
            <a:solidFill>
              <a:schemeClr val="bg1"/>
            </a:solidFill>
            <a:ln w="25400" algn="ctr">
              <a:solidFill>
                <a:schemeClr val="tx1"/>
              </a:solidFill>
              <a:round/>
              <a:headEnd/>
              <a:tailEnd/>
            </a:ln>
          </p:spPr>
          <p:txBody>
            <a:bodyPr wrap="none" lIns="92075" tIns="46038" rIns="92075" bIns="46038" anchor="ctr"/>
            <a:lstStyle/>
            <a:p>
              <a:endParaRPr lang="en-GB" b="0"/>
            </a:p>
          </p:txBody>
        </p:sp>
        <p:sp>
          <p:nvSpPr>
            <p:cNvPr id="21531" name="Line 28"/>
            <p:cNvSpPr>
              <a:spLocks noChangeShapeType="1"/>
            </p:cNvSpPr>
            <p:nvPr/>
          </p:nvSpPr>
          <p:spPr bwMode="auto">
            <a:xfrm>
              <a:off x="3948" y="884"/>
              <a:ext cx="0" cy="144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21532" name="Rectangle 29"/>
            <p:cNvSpPr>
              <a:spLocks noChangeArrowheads="1"/>
            </p:cNvSpPr>
            <p:nvPr/>
          </p:nvSpPr>
          <p:spPr bwMode="auto">
            <a:xfrm>
              <a:off x="3387" y="1057"/>
              <a:ext cx="312" cy="115"/>
            </a:xfrm>
            <a:prstGeom prst="rect">
              <a:avLst/>
            </a:prstGeom>
            <a:solidFill>
              <a:schemeClr val="bg1"/>
            </a:solidFill>
            <a:ln w="9525" algn="ctr">
              <a:solidFill>
                <a:schemeClr val="tx1"/>
              </a:solidFill>
              <a:miter lim="800000"/>
              <a:headEnd/>
              <a:tailEnd/>
            </a:ln>
          </p:spPr>
          <p:txBody>
            <a:bodyPr wrap="none" lIns="92075" tIns="46038" rIns="92075" bIns="46038" anchor="ctr"/>
            <a:lstStyle/>
            <a:p>
              <a:endParaRPr lang="en-GB" b="0"/>
            </a:p>
          </p:txBody>
        </p:sp>
        <p:sp>
          <p:nvSpPr>
            <p:cNvPr id="21533" name="Text Box 30"/>
            <p:cNvSpPr txBox="1">
              <a:spLocks noChangeArrowheads="1"/>
            </p:cNvSpPr>
            <p:nvPr/>
          </p:nvSpPr>
          <p:spPr bwMode="auto">
            <a:xfrm>
              <a:off x="1952" y="826"/>
              <a:ext cx="701"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Z</a:t>
              </a:r>
              <a:r>
                <a:rPr lang="en-US" sz="1800" b="0" baseline="-25000"/>
                <a:t>G </a:t>
              </a:r>
              <a:r>
                <a:rPr lang="en-US" sz="1800" b="0"/>
                <a:t>= 50</a:t>
              </a:r>
              <a:r>
                <a:rPr lang="en-US" sz="1800" b="0">
                  <a:latin typeface="Symbol" pitchFamily="18" charset="2"/>
                </a:rPr>
                <a:t>W</a:t>
              </a:r>
              <a:endParaRPr lang="en-US" sz="1800" b="0" baseline="-25000">
                <a:latin typeface="Symbol" pitchFamily="18" charset="2"/>
              </a:endParaRPr>
            </a:p>
          </p:txBody>
        </p:sp>
        <p:sp>
          <p:nvSpPr>
            <p:cNvPr id="21534" name="Line 31"/>
            <p:cNvSpPr>
              <a:spLocks noChangeShapeType="1"/>
            </p:cNvSpPr>
            <p:nvPr/>
          </p:nvSpPr>
          <p:spPr bwMode="auto">
            <a:xfrm flipH="1">
              <a:off x="3948" y="1249"/>
              <a:ext cx="312" cy="0"/>
            </a:xfrm>
            <a:prstGeom prst="line">
              <a:avLst/>
            </a:prstGeom>
            <a:noFill/>
            <a:ln w="50800">
              <a:solidFill>
                <a:srgbClr val="0000FF"/>
              </a:solidFill>
              <a:round/>
              <a:headEnd type="stealth" w="lg" len="lg"/>
              <a:tailEnd type="none"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21535" name="Line 32"/>
            <p:cNvSpPr>
              <a:spLocks noChangeShapeType="1"/>
            </p:cNvSpPr>
            <p:nvPr/>
          </p:nvSpPr>
          <p:spPr bwMode="auto">
            <a:xfrm rot="10800000" flipH="1">
              <a:off x="3948" y="941"/>
              <a:ext cx="312" cy="0"/>
            </a:xfrm>
            <a:prstGeom prst="line">
              <a:avLst/>
            </a:prstGeom>
            <a:noFill/>
            <a:ln w="50800">
              <a:solidFill>
                <a:srgbClr val="0000FF"/>
              </a:solidFill>
              <a:round/>
              <a:headEnd type="stealth" w="lg" len="lg"/>
              <a:tailEnd type="none"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21536" name="Text Box 33"/>
            <p:cNvSpPr txBox="1">
              <a:spLocks noChangeArrowheads="1"/>
            </p:cNvSpPr>
            <p:nvPr/>
          </p:nvSpPr>
          <p:spPr bwMode="auto">
            <a:xfrm>
              <a:off x="4011" y="653"/>
              <a:ext cx="24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a</a:t>
              </a:r>
              <a:r>
                <a:rPr lang="en-US" sz="1800" b="0" baseline="-25000"/>
                <a:t>2</a:t>
              </a:r>
            </a:p>
          </p:txBody>
        </p:sp>
        <p:sp>
          <p:nvSpPr>
            <p:cNvPr id="21537" name="Text Box 34"/>
            <p:cNvSpPr txBox="1">
              <a:spLocks noChangeArrowheads="1"/>
            </p:cNvSpPr>
            <p:nvPr/>
          </p:nvSpPr>
          <p:spPr bwMode="auto">
            <a:xfrm>
              <a:off x="4074" y="1306"/>
              <a:ext cx="24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b</a:t>
              </a:r>
              <a:r>
                <a:rPr lang="en-US" sz="1800" b="0" baseline="-25000"/>
                <a:t>2</a:t>
              </a:r>
            </a:p>
          </p:txBody>
        </p:sp>
        <p:sp>
          <p:nvSpPr>
            <p:cNvPr id="21538" name="Text Box 35"/>
            <p:cNvSpPr txBox="1">
              <a:spLocks noChangeArrowheads="1"/>
            </p:cNvSpPr>
            <p:nvPr/>
          </p:nvSpPr>
          <p:spPr bwMode="auto">
            <a:xfrm>
              <a:off x="3699" y="826"/>
              <a:ext cx="196"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2</a:t>
              </a:r>
              <a:endParaRPr lang="en-US" sz="1800" b="0" baseline="-25000">
                <a:latin typeface="Symbol" pitchFamily="18" charset="2"/>
              </a:endParaRPr>
            </a:p>
          </p:txBody>
        </p:sp>
        <p:sp>
          <p:nvSpPr>
            <p:cNvPr id="21539" name="Text Box 36"/>
            <p:cNvSpPr txBox="1">
              <a:spLocks noChangeArrowheads="1"/>
            </p:cNvSpPr>
            <p:nvPr/>
          </p:nvSpPr>
          <p:spPr bwMode="auto">
            <a:xfrm>
              <a:off x="3699" y="2033"/>
              <a:ext cx="228"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2’</a:t>
              </a:r>
              <a:endParaRPr lang="en-US" sz="1800" b="0" baseline="-25000">
                <a:latin typeface="Symbol" pitchFamily="18" charset="2"/>
              </a:endParaRPr>
            </a:p>
          </p:txBody>
        </p:sp>
        <p:sp>
          <p:nvSpPr>
            <p:cNvPr id="21540" name="Text Box 37"/>
            <p:cNvSpPr txBox="1">
              <a:spLocks noChangeArrowheads="1"/>
            </p:cNvSpPr>
            <p:nvPr/>
          </p:nvSpPr>
          <p:spPr bwMode="auto">
            <a:xfrm>
              <a:off x="3699" y="1402"/>
              <a:ext cx="265"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V</a:t>
              </a:r>
              <a:r>
                <a:rPr lang="en-US" sz="1800" b="0" baseline="-25000"/>
                <a:t>2</a:t>
              </a:r>
              <a:endParaRPr lang="en-US" sz="1800" b="0" baseline="-25000">
                <a:latin typeface="Symbol" pitchFamily="18" charset="2"/>
              </a:endParaRPr>
            </a:p>
          </p:txBody>
        </p:sp>
        <p:sp>
          <p:nvSpPr>
            <p:cNvPr id="21541" name="Line 38"/>
            <p:cNvSpPr>
              <a:spLocks noChangeShapeType="1"/>
            </p:cNvSpPr>
            <p:nvPr/>
          </p:nvSpPr>
          <p:spPr bwMode="auto">
            <a:xfrm>
              <a:off x="3948" y="1287"/>
              <a:ext cx="0" cy="518"/>
            </a:xfrm>
            <a:prstGeom prst="line">
              <a:avLst/>
            </a:prstGeom>
            <a:noFill/>
            <a:ln w="25400">
              <a:solidFill>
                <a:srgbClr val="0000FF"/>
              </a:solidFill>
              <a:round/>
              <a:headEnd/>
              <a:tailEnd type="stealth"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21542" name="Line 39"/>
            <p:cNvSpPr>
              <a:spLocks noChangeShapeType="1"/>
            </p:cNvSpPr>
            <p:nvPr/>
          </p:nvSpPr>
          <p:spPr bwMode="auto">
            <a:xfrm rot="10800000" flipH="1">
              <a:off x="3699" y="1114"/>
              <a:ext cx="249" cy="0"/>
            </a:xfrm>
            <a:prstGeom prst="line">
              <a:avLst/>
            </a:prstGeom>
            <a:noFill/>
            <a:ln w="25400">
              <a:solidFill>
                <a:srgbClr val="0000FF"/>
              </a:solidFill>
              <a:round/>
              <a:headEnd type="stealth" w="lg" len="lg"/>
              <a:tailEnd type="none"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21543" name="Text Box 40"/>
            <p:cNvSpPr txBox="1">
              <a:spLocks noChangeArrowheads="1"/>
            </p:cNvSpPr>
            <p:nvPr/>
          </p:nvSpPr>
          <p:spPr bwMode="auto">
            <a:xfrm>
              <a:off x="3699" y="1114"/>
              <a:ext cx="20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I</a:t>
              </a:r>
              <a:r>
                <a:rPr lang="en-US" sz="1800" b="0" baseline="-25000"/>
                <a:t>2</a:t>
              </a:r>
              <a:endParaRPr lang="en-US" sz="1800" b="0" baseline="-25000">
                <a:latin typeface="Symbol" pitchFamily="18" charset="2"/>
              </a:endParaRPr>
            </a:p>
          </p:txBody>
        </p:sp>
        <p:sp>
          <p:nvSpPr>
            <p:cNvPr id="21544" name="Text Box 16"/>
            <p:cNvSpPr txBox="1">
              <a:spLocks noChangeArrowheads="1"/>
            </p:cNvSpPr>
            <p:nvPr/>
          </p:nvSpPr>
          <p:spPr bwMode="auto">
            <a:xfrm>
              <a:off x="848" y="1360"/>
              <a:ext cx="8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400" b="0"/>
                <a:t>V(t) = V</a:t>
              </a:r>
              <a:r>
                <a:rPr lang="en-US" sz="1400" b="0" baseline="-25000"/>
                <a:t>0</a:t>
              </a:r>
              <a:r>
                <a:rPr lang="en-US" sz="1400" b="0"/>
                <a:t>sin(</a:t>
              </a:r>
              <a:r>
                <a:rPr lang="en-US" sz="1400" b="0">
                  <a:latin typeface="Symbol" pitchFamily="18" charset="2"/>
                </a:rPr>
                <a:t>w</a:t>
              </a:r>
              <a:r>
                <a:rPr lang="en-US" sz="1400" b="0"/>
                <a:t>t)</a:t>
              </a:r>
            </a:p>
            <a:p>
              <a:pPr>
                <a:buFont typeface="Wingdings" pitchFamily="2" charset="2"/>
                <a:buNone/>
              </a:pPr>
              <a:r>
                <a:rPr lang="en-US" sz="1400" b="0"/>
                <a:t>V</a:t>
              </a:r>
              <a:r>
                <a:rPr lang="en-US" sz="1400" b="0" baseline="-25000"/>
                <a:t>0</a:t>
              </a:r>
              <a:r>
                <a:rPr lang="en-US" sz="1400" b="0"/>
                <a:t> = 10 V</a:t>
              </a:r>
            </a:p>
          </p:txBody>
        </p:sp>
      </p:grpSp>
      <p:sp>
        <p:nvSpPr>
          <p:cNvPr id="216066" name="Rectangle 2"/>
          <p:cNvSpPr>
            <a:spLocks noChangeArrowheads="1"/>
          </p:cNvSpPr>
          <p:nvPr/>
        </p:nvSpPr>
        <p:spPr bwMode="auto">
          <a:xfrm>
            <a:off x="1395413" y="66675"/>
            <a:ext cx="7134225" cy="735013"/>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en-US" sz="3200">
                <a:solidFill>
                  <a:srgbClr val="FF0000"/>
                </a:solidFill>
                <a:effectLst>
                  <a:outerShdw blurRad="38100" dist="38100" dir="2700000" algn="tl">
                    <a:srgbClr val="C0C0C0"/>
                  </a:outerShdw>
                </a:effectLst>
              </a:rPr>
              <a:t>Example</a:t>
            </a:r>
            <a:r>
              <a:rPr lang="pl-PL" sz="3200">
                <a:solidFill>
                  <a:srgbClr val="FF0000"/>
                </a:solidFill>
                <a:effectLst>
                  <a:outerShdw blurRad="38100" dist="38100" dir="2700000" algn="tl">
                    <a:srgbClr val="C0C0C0"/>
                  </a:outerShdw>
                </a:effectLst>
              </a:rPr>
              <a:t>:</a:t>
            </a:r>
            <a:r>
              <a:rPr lang="en-US" sz="3200">
                <a:solidFill>
                  <a:srgbClr val="FF0000"/>
                </a:solidFill>
                <a:effectLst>
                  <a:outerShdw blurRad="38100" dist="38100" dir="2700000" algn="tl">
                    <a:srgbClr val="C0C0C0"/>
                  </a:outerShdw>
                </a:effectLst>
              </a:rPr>
              <a:t> a 2-port</a:t>
            </a:r>
            <a:r>
              <a:rPr lang="pl-PL" sz="3200">
                <a:solidFill>
                  <a:srgbClr val="FF0000"/>
                </a:solidFill>
                <a:effectLst>
                  <a:outerShdw blurRad="38100" dist="38100" dir="2700000" algn="tl">
                    <a:srgbClr val="C0C0C0"/>
                  </a:outerShdw>
                </a:effectLst>
              </a:rPr>
              <a:t> (2)</a:t>
            </a:r>
            <a:endParaRPr lang="en-US" sz="3200">
              <a:solidFill>
                <a:srgbClr val="FF0000"/>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0"/>
          </p:nvPr>
        </p:nvSpPr>
        <p:spPr>
          <a:xfrm>
            <a:off x="7842250" y="6550025"/>
            <a:ext cx="206375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fld id="{CF8E8FB0-7355-479F-A3B1-80B031D68DC8}" type="slidenum">
              <a:rPr lang="en-US" sz="1400" b="0" smtClean="0">
                <a:solidFill>
                  <a:schemeClr val="tx1"/>
                </a:solidFill>
                <a:latin typeface="Times New Roman" pitchFamily="18" charset="0"/>
              </a:rPr>
              <a:pPr/>
              <a:t>2</a:t>
            </a:fld>
            <a:endParaRPr lang="en-US" sz="1400" b="0" smtClean="0">
              <a:solidFill>
                <a:schemeClr val="tx1"/>
              </a:solidFill>
              <a:latin typeface="Times New Roman" pitchFamily="18" charset="0"/>
            </a:endParaRPr>
          </a:p>
        </p:txBody>
      </p:sp>
      <p:sp>
        <p:nvSpPr>
          <p:cNvPr id="694275" name="Rectangle 3"/>
          <p:cNvSpPr>
            <a:spLocks noGrp="1" noChangeArrowheads="1"/>
          </p:cNvSpPr>
          <p:nvPr>
            <p:ph type="title"/>
          </p:nvPr>
        </p:nvSpPr>
        <p:spPr>
          <a:xfrm>
            <a:off x="0" y="163513"/>
            <a:ext cx="9906000" cy="703262"/>
          </a:xfrm>
        </p:spPr>
        <p:txBody>
          <a:bodyPr/>
          <a:lstStyle/>
          <a:p>
            <a:pPr>
              <a:defRPr/>
            </a:pPr>
            <a:r>
              <a:rPr lang="en-US">
                <a:solidFill>
                  <a:srgbClr val="0000CC"/>
                </a:solidFill>
              </a:rPr>
              <a:t>Contents</a:t>
            </a:r>
          </a:p>
        </p:txBody>
      </p:sp>
      <p:sp>
        <p:nvSpPr>
          <p:cNvPr id="4100" name="Rectangle 2"/>
          <p:cNvSpPr>
            <a:spLocks noGrp="1" noChangeArrowheads="1"/>
          </p:cNvSpPr>
          <p:nvPr>
            <p:ph type="body" idx="1"/>
          </p:nvPr>
        </p:nvSpPr>
        <p:spPr>
          <a:xfrm>
            <a:off x="938213" y="742950"/>
            <a:ext cx="7759700" cy="5005388"/>
          </a:xfrm>
        </p:spPr>
        <p:txBody>
          <a:bodyPr/>
          <a:lstStyle/>
          <a:p>
            <a:pPr marL="342900" indent="-342900">
              <a:lnSpc>
                <a:spcPct val="80000"/>
              </a:lnSpc>
            </a:pPr>
            <a:endParaRPr lang="en-US" sz="2200" b="0" smtClean="0">
              <a:solidFill>
                <a:srgbClr val="0000CC"/>
              </a:solidFill>
              <a:effectLst/>
            </a:endParaRPr>
          </a:p>
          <a:p>
            <a:pPr marL="342900" indent="-342900">
              <a:lnSpc>
                <a:spcPct val="80000"/>
              </a:lnSpc>
            </a:pPr>
            <a:r>
              <a:rPr lang="pl-PL" sz="2200" b="0" smtClean="0">
                <a:solidFill>
                  <a:srgbClr val="0000CC"/>
                </a:solidFill>
                <a:effectLst/>
              </a:rPr>
              <a:t>RF </a:t>
            </a:r>
            <a:r>
              <a:rPr lang="en-US" sz="2200" b="0" smtClean="0">
                <a:solidFill>
                  <a:srgbClr val="0000CC"/>
                </a:solidFill>
                <a:effectLst/>
              </a:rPr>
              <a:t>measurement methods – </a:t>
            </a:r>
            <a:r>
              <a:rPr lang="pl-PL" sz="2200" b="0" smtClean="0">
                <a:solidFill>
                  <a:srgbClr val="0000CC"/>
                </a:solidFill>
                <a:effectLst/>
              </a:rPr>
              <a:t>some history and </a:t>
            </a:r>
            <a:r>
              <a:rPr lang="en-US" sz="2200" b="0" smtClean="0">
                <a:solidFill>
                  <a:srgbClr val="0000CC"/>
                </a:solidFill>
                <a:effectLst/>
              </a:rPr>
              <a:t>overview </a:t>
            </a:r>
            <a:endParaRPr lang="pl-PL" sz="2200" b="0" smtClean="0">
              <a:solidFill>
                <a:srgbClr val="0000CC"/>
              </a:solidFill>
              <a:effectLst/>
            </a:endParaRPr>
          </a:p>
          <a:p>
            <a:pPr marL="342900" indent="-342900">
              <a:lnSpc>
                <a:spcPct val="80000"/>
              </a:lnSpc>
            </a:pPr>
            <a:endParaRPr lang="en-US" sz="2200" b="0" smtClean="0">
              <a:solidFill>
                <a:srgbClr val="0000CC"/>
              </a:solidFill>
              <a:effectLst/>
            </a:endParaRPr>
          </a:p>
          <a:p>
            <a:pPr marL="342900" indent="-342900">
              <a:lnSpc>
                <a:spcPct val="80000"/>
              </a:lnSpc>
            </a:pPr>
            <a:r>
              <a:rPr lang="en-US" sz="2200" b="0" smtClean="0">
                <a:solidFill>
                  <a:srgbClr val="0000CC"/>
                </a:solidFill>
                <a:effectLst/>
              </a:rPr>
              <a:t>Superheterodyne Concept </a:t>
            </a:r>
            <a:r>
              <a:rPr lang="pl-PL" sz="2200" b="0" smtClean="0">
                <a:solidFill>
                  <a:srgbClr val="0000CC"/>
                </a:solidFill>
                <a:effectLst/>
              </a:rPr>
              <a:t>and its application</a:t>
            </a:r>
          </a:p>
          <a:p>
            <a:pPr marL="342900" indent="-342900">
              <a:lnSpc>
                <a:spcPct val="80000"/>
              </a:lnSpc>
            </a:pPr>
            <a:endParaRPr lang="en-US" sz="2200" b="0" smtClean="0">
              <a:solidFill>
                <a:srgbClr val="0000CC"/>
              </a:solidFill>
              <a:effectLst/>
            </a:endParaRPr>
          </a:p>
          <a:p>
            <a:pPr marL="342900" indent="-342900">
              <a:lnSpc>
                <a:spcPct val="80000"/>
              </a:lnSpc>
            </a:pPr>
            <a:r>
              <a:rPr lang="en-US" sz="2200" b="0" smtClean="0">
                <a:solidFill>
                  <a:srgbClr val="0000CC"/>
                </a:solidFill>
                <a:effectLst/>
              </a:rPr>
              <a:t>Voltage Standing Wave Ratio </a:t>
            </a:r>
            <a:r>
              <a:rPr lang="pl-PL" sz="2200" b="0" smtClean="0">
                <a:solidFill>
                  <a:srgbClr val="0000CC"/>
                </a:solidFill>
                <a:effectLst/>
              </a:rPr>
              <a:t>(</a:t>
            </a:r>
            <a:r>
              <a:rPr lang="en-US" sz="2200" b="0" smtClean="0">
                <a:solidFill>
                  <a:srgbClr val="0000CC"/>
                </a:solidFill>
                <a:effectLst/>
              </a:rPr>
              <a:t>VSWR</a:t>
            </a:r>
            <a:r>
              <a:rPr lang="pl-PL" sz="2200" b="0" smtClean="0">
                <a:solidFill>
                  <a:srgbClr val="0000CC"/>
                </a:solidFill>
                <a:effectLst/>
              </a:rPr>
              <a:t>)</a:t>
            </a:r>
          </a:p>
          <a:p>
            <a:pPr marL="342900" indent="-342900">
              <a:lnSpc>
                <a:spcPct val="80000"/>
              </a:lnSpc>
            </a:pPr>
            <a:endParaRPr lang="en-US" sz="2200" b="0" smtClean="0">
              <a:solidFill>
                <a:srgbClr val="0000CC"/>
              </a:solidFill>
              <a:effectLst/>
            </a:endParaRPr>
          </a:p>
          <a:p>
            <a:pPr marL="342900" indent="-342900">
              <a:lnSpc>
                <a:spcPct val="80000"/>
              </a:lnSpc>
            </a:pPr>
            <a:r>
              <a:rPr lang="en-US" sz="2200" b="0" smtClean="0">
                <a:solidFill>
                  <a:srgbClr val="0000CC"/>
                </a:solidFill>
                <a:effectLst/>
              </a:rPr>
              <a:t>Introduction to Scattering-parameters (S-parameters)</a:t>
            </a:r>
            <a:endParaRPr lang="pl-PL" sz="2200" b="0" smtClean="0">
              <a:solidFill>
                <a:srgbClr val="0000CC"/>
              </a:solidFill>
              <a:effectLst/>
            </a:endParaRPr>
          </a:p>
          <a:p>
            <a:pPr marL="342900" indent="-342900">
              <a:lnSpc>
                <a:spcPct val="80000"/>
              </a:lnSpc>
            </a:pPr>
            <a:endParaRPr lang="en-US" sz="2200" b="0" smtClean="0">
              <a:solidFill>
                <a:srgbClr val="0000CC"/>
              </a:solidFill>
              <a:effectLst/>
            </a:endParaRPr>
          </a:p>
          <a:p>
            <a:pPr marL="342900" indent="-342900">
              <a:lnSpc>
                <a:spcPct val="80000"/>
              </a:lnSpc>
            </a:pPr>
            <a:r>
              <a:rPr lang="en-US" sz="2200" b="0" smtClean="0">
                <a:solidFill>
                  <a:srgbClr val="0000CC"/>
                </a:solidFill>
                <a:effectLst/>
              </a:rPr>
              <a:t>Properties of the S matrix of an N-port (N=1…4) and examples</a:t>
            </a:r>
            <a:endParaRPr lang="pl-PL" sz="2200" b="0" smtClean="0">
              <a:solidFill>
                <a:srgbClr val="0000CC"/>
              </a:solidFill>
              <a:effectLst/>
            </a:endParaRPr>
          </a:p>
          <a:p>
            <a:pPr marL="342900" indent="-342900">
              <a:lnSpc>
                <a:spcPct val="80000"/>
              </a:lnSpc>
            </a:pPr>
            <a:endParaRPr lang="en-US" sz="2200" b="0" smtClean="0">
              <a:solidFill>
                <a:srgbClr val="0000CC"/>
              </a:solidFill>
              <a:effectLst/>
            </a:endParaRPr>
          </a:p>
          <a:p>
            <a:pPr marL="342900" indent="-342900">
              <a:lnSpc>
                <a:spcPct val="80000"/>
              </a:lnSpc>
            </a:pPr>
            <a:r>
              <a:rPr lang="en-US" sz="2200" b="0" smtClean="0">
                <a:solidFill>
                  <a:srgbClr val="0000CC"/>
                </a:solidFill>
                <a:effectLst/>
              </a:rPr>
              <a:t>Smith Chart and its applications</a:t>
            </a:r>
            <a:endParaRPr lang="pl-PL" sz="2200" b="0" smtClean="0">
              <a:solidFill>
                <a:srgbClr val="0000CC"/>
              </a:solidFill>
              <a:effectLst/>
            </a:endParaRPr>
          </a:p>
          <a:p>
            <a:pPr marL="342900" indent="-342900">
              <a:lnSpc>
                <a:spcPct val="80000"/>
              </a:lnSpc>
            </a:pPr>
            <a:endParaRPr lang="pl-PL" sz="2200" b="0" smtClean="0">
              <a:solidFill>
                <a:srgbClr val="0000CC"/>
              </a:solidFill>
              <a:effectLst/>
            </a:endParaRPr>
          </a:p>
          <a:p>
            <a:pPr marL="342900" indent="-342900">
              <a:lnSpc>
                <a:spcPct val="80000"/>
              </a:lnSpc>
            </a:pPr>
            <a:r>
              <a:rPr lang="en-US" sz="2200" b="0" smtClean="0">
                <a:solidFill>
                  <a:srgbClr val="0000CC"/>
                </a:solidFill>
                <a:effectLst/>
              </a:rPr>
              <a:t>Appendices</a:t>
            </a:r>
          </a:p>
        </p:txBody>
      </p:sp>
      <p:sp>
        <p:nvSpPr>
          <p:cNvPr id="4101" name="Line 4"/>
          <p:cNvSpPr>
            <a:spLocks noChangeShapeType="1"/>
          </p:cNvSpPr>
          <p:nvPr/>
        </p:nvSpPr>
        <p:spPr bwMode="auto">
          <a:xfrm>
            <a:off x="3217863" y="6200775"/>
            <a:ext cx="0" cy="0"/>
          </a:xfrm>
          <a:prstGeom prst="line">
            <a:avLst/>
          </a:prstGeom>
          <a:noFill/>
          <a:ln w="25400">
            <a:solidFill>
              <a:srgbClr val="FF0000"/>
            </a:solidFill>
            <a:round/>
            <a:headEnd type="none" w="sm" len="sm"/>
            <a:tailEnd type="none" w="lg" len="lg"/>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8"/>
          <p:cNvGraphicFramePr>
            <a:graphicFrameLocks noChangeAspect="1"/>
          </p:cNvGraphicFramePr>
          <p:nvPr/>
        </p:nvGraphicFramePr>
        <p:xfrm>
          <a:off x="3786188" y="4883150"/>
          <a:ext cx="5718175" cy="1620838"/>
        </p:xfrm>
        <a:graphic>
          <a:graphicData uri="http://schemas.openxmlformats.org/presentationml/2006/ole">
            <mc:AlternateContent xmlns:mc="http://schemas.openxmlformats.org/markup-compatibility/2006">
              <mc:Choice xmlns:v="urn:schemas-microsoft-com:vml" Requires="v">
                <p:oleObj spid="_x0000_s22594" name="Equation" r:id="rId4" imgW="3403600" imgH="965200" progId="Equation.3">
                  <p:embed/>
                </p:oleObj>
              </mc:Choice>
              <mc:Fallback>
                <p:oleObj name="Equation" r:id="rId4" imgW="3403600" imgH="965200" progId="Equation.3">
                  <p:embed/>
                  <p:pic>
                    <p:nvPicPr>
                      <p:cNvPr id="0" name="Object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6188" y="4883150"/>
                        <a:ext cx="5718175" cy="1620838"/>
                      </a:xfrm>
                      <a:prstGeom prst="rect">
                        <a:avLst/>
                      </a:prstGeom>
                      <a:solidFill>
                        <a:schemeClr val="bg1"/>
                      </a:solidFill>
                      <a:ln w="9525">
                        <a:solidFill>
                          <a:schemeClr val="tx1"/>
                        </a:solidFill>
                        <a:miter lim="800000"/>
                        <a:headEnd/>
                        <a:tailEnd/>
                      </a:ln>
                      <a:effectLst>
                        <a:outerShdw dist="107763" dir="2700000" algn="ctr" rotWithShape="0">
                          <a:srgbClr val="808080">
                            <a:alpha val="50000"/>
                          </a:srgbClr>
                        </a:outerShdw>
                      </a:effectLst>
                    </p:spPr>
                  </p:pic>
                </p:oleObj>
              </mc:Fallback>
            </mc:AlternateContent>
          </a:graphicData>
        </a:graphic>
      </p:graphicFrame>
      <p:grpSp>
        <p:nvGrpSpPr>
          <p:cNvPr id="22531" name="Group 19"/>
          <p:cNvGrpSpPr>
            <a:grpSpLocks/>
          </p:cNvGrpSpPr>
          <p:nvPr/>
        </p:nvGrpSpPr>
        <p:grpSpPr bwMode="auto">
          <a:xfrm>
            <a:off x="1230313" y="790575"/>
            <a:ext cx="7391400" cy="2676525"/>
            <a:chOff x="848" y="653"/>
            <a:chExt cx="4656" cy="1686"/>
          </a:xfrm>
        </p:grpSpPr>
        <p:sp>
          <p:nvSpPr>
            <p:cNvPr id="22537" name="Rectangle 6"/>
            <p:cNvSpPr>
              <a:spLocks noChangeArrowheads="1"/>
            </p:cNvSpPr>
            <p:nvPr/>
          </p:nvSpPr>
          <p:spPr bwMode="auto">
            <a:xfrm>
              <a:off x="1951" y="1129"/>
              <a:ext cx="2810" cy="864"/>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p>
              <a:endParaRPr lang="en-GB" b="0"/>
            </a:p>
          </p:txBody>
        </p:sp>
        <p:sp>
          <p:nvSpPr>
            <p:cNvPr id="22538" name="Oval 7"/>
            <p:cNvSpPr>
              <a:spLocks noChangeArrowheads="1"/>
            </p:cNvSpPr>
            <p:nvPr/>
          </p:nvSpPr>
          <p:spPr bwMode="auto">
            <a:xfrm>
              <a:off x="1764" y="1360"/>
              <a:ext cx="374" cy="345"/>
            </a:xfrm>
            <a:prstGeom prst="ellipse">
              <a:avLst/>
            </a:prstGeom>
            <a:solidFill>
              <a:schemeClr val="bg1"/>
            </a:solidFill>
            <a:ln w="9525" algn="ctr">
              <a:solidFill>
                <a:schemeClr val="tx1"/>
              </a:solidFill>
              <a:round/>
              <a:headEnd/>
              <a:tailEnd/>
            </a:ln>
          </p:spPr>
          <p:txBody>
            <a:bodyPr wrap="none" lIns="92075" tIns="46038" rIns="92075" bIns="46038" anchor="ctr"/>
            <a:lstStyle/>
            <a:p>
              <a:pPr marL="571500" indent="-571500" algn="ctr">
                <a:buFont typeface="Wingdings" pitchFamily="2" charset="2"/>
                <a:buNone/>
              </a:pPr>
              <a:r>
                <a:rPr lang="en-US" sz="4000" b="0">
                  <a:solidFill>
                    <a:schemeClr val="tx1"/>
                  </a:solidFill>
                </a:rPr>
                <a:t>~</a:t>
              </a:r>
            </a:p>
          </p:txBody>
        </p:sp>
        <p:sp>
          <p:nvSpPr>
            <p:cNvPr id="22539" name="Rectangle 8"/>
            <p:cNvSpPr>
              <a:spLocks noChangeArrowheads="1"/>
            </p:cNvSpPr>
            <p:nvPr/>
          </p:nvSpPr>
          <p:spPr bwMode="auto">
            <a:xfrm>
              <a:off x="2139" y="1072"/>
              <a:ext cx="374" cy="115"/>
            </a:xfrm>
            <a:prstGeom prst="rect">
              <a:avLst/>
            </a:prstGeom>
            <a:solidFill>
              <a:schemeClr val="bg1"/>
            </a:solidFill>
            <a:ln w="9525" algn="ctr">
              <a:solidFill>
                <a:schemeClr val="tx1"/>
              </a:solidFill>
              <a:miter lim="800000"/>
              <a:headEnd/>
              <a:tailEnd/>
            </a:ln>
          </p:spPr>
          <p:txBody>
            <a:bodyPr wrap="none" lIns="92075" tIns="46038" rIns="92075" bIns="46038" anchor="ctr"/>
            <a:lstStyle/>
            <a:p>
              <a:endParaRPr lang="en-GB" b="0"/>
            </a:p>
          </p:txBody>
        </p:sp>
        <p:sp>
          <p:nvSpPr>
            <p:cNvPr id="22540" name="Rectangle 9"/>
            <p:cNvSpPr>
              <a:spLocks noChangeArrowheads="1"/>
            </p:cNvSpPr>
            <p:nvPr/>
          </p:nvSpPr>
          <p:spPr bwMode="auto">
            <a:xfrm rot="5400000">
              <a:off x="4589" y="1471"/>
              <a:ext cx="345" cy="124"/>
            </a:xfrm>
            <a:prstGeom prst="rect">
              <a:avLst/>
            </a:prstGeom>
            <a:solidFill>
              <a:schemeClr val="bg1"/>
            </a:solidFill>
            <a:ln w="9525" algn="ctr">
              <a:solidFill>
                <a:schemeClr val="tx1"/>
              </a:solidFill>
              <a:miter lim="800000"/>
              <a:headEnd/>
              <a:tailEnd/>
            </a:ln>
          </p:spPr>
          <p:txBody>
            <a:bodyPr rot="10800000" vert="eaVert" wrap="none" lIns="92075" tIns="46038" rIns="92075" bIns="46038" anchor="ctr"/>
            <a:lstStyle/>
            <a:p>
              <a:endParaRPr lang="en-GB" b="0"/>
            </a:p>
          </p:txBody>
        </p:sp>
        <p:sp>
          <p:nvSpPr>
            <p:cNvPr id="22541" name="Text Box 10"/>
            <p:cNvSpPr txBox="1">
              <a:spLocks noChangeArrowheads="1"/>
            </p:cNvSpPr>
            <p:nvPr/>
          </p:nvSpPr>
          <p:spPr bwMode="auto">
            <a:xfrm>
              <a:off x="3450" y="1172"/>
              <a:ext cx="204"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Z</a:t>
              </a:r>
              <a:endParaRPr lang="en-US" sz="1800" b="0" baseline="-25000">
                <a:latin typeface="Symbol" pitchFamily="18" charset="2"/>
              </a:endParaRPr>
            </a:p>
          </p:txBody>
        </p:sp>
        <p:sp>
          <p:nvSpPr>
            <p:cNvPr id="22542" name="Text Box 12"/>
            <p:cNvSpPr txBox="1">
              <a:spLocks noChangeArrowheads="1"/>
            </p:cNvSpPr>
            <p:nvPr/>
          </p:nvSpPr>
          <p:spPr bwMode="auto">
            <a:xfrm>
              <a:off x="4825" y="1402"/>
              <a:ext cx="679"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Z</a:t>
              </a:r>
              <a:r>
                <a:rPr lang="en-US" sz="1800" b="0" baseline="-25000"/>
                <a:t>L </a:t>
              </a:r>
              <a:r>
                <a:rPr lang="en-US" sz="1800" b="0"/>
                <a:t>= 50</a:t>
              </a:r>
              <a:r>
                <a:rPr lang="en-US" sz="1800" b="0">
                  <a:latin typeface="Symbol" pitchFamily="18" charset="2"/>
                </a:rPr>
                <a:t>W</a:t>
              </a:r>
            </a:p>
            <a:p>
              <a:pPr>
                <a:buFont typeface="Wingdings" pitchFamily="2" charset="2"/>
                <a:buNone/>
              </a:pPr>
              <a:endParaRPr lang="en-US" sz="1800" b="0" baseline="-25000">
                <a:latin typeface="Symbol" pitchFamily="18" charset="2"/>
              </a:endParaRPr>
            </a:p>
          </p:txBody>
        </p:sp>
        <p:sp>
          <p:nvSpPr>
            <p:cNvPr id="22543" name="Oval 13"/>
            <p:cNvSpPr>
              <a:spLocks noChangeArrowheads="1"/>
            </p:cNvSpPr>
            <p:nvPr/>
          </p:nvSpPr>
          <p:spPr bwMode="auto">
            <a:xfrm>
              <a:off x="3012" y="1072"/>
              <a:ext cx="126" cy="116"/>
            </a:xfrm>
            <a:prstGeom prst="ellipse">
              <a:avLst/>
            </a:prstGeom>
            <a:solidFill>
              <a:schemeClr val="bg1"/>
            </a:solidFill>
            <a:ln w="25400" algn="ctr">
              <a:solidFill>
                <a:schemeClr val="tx1"/>
              </a:solidFill>
              <a:round/>
              <a:headEnd/>
              <a:tailEnd/>
            </a:ln>
          </p:spPr>
          <p:txBody>
            <a:bodyPr wrap="none" lIns="92075" tIns="46038" rIns="92075" bIns="46038" anchor="ctr"/>
            <a:lstStyle/>
            <a:p>
              <a:endParaRPr lang="en-GB" b="0"/>
            </a:p>
          </p:txBody>
        </p:sp>
        <p:sp>
          <p:nvSpPr>
            <p:cNvPr id="22544" name="Oval 14"/>
            <p:cNvSpPr>
              <a:spLocks noChangeArrowheads="1"/>
            </p:cNvSpPr>
            <p:nvPr/>
          </p:nvSpPr>
          <p:spPr bwMode="auto">
            <a:xfrm>
              <a:off x="3012" y="1936"/>
              <a:ext cx="126" cy="116"/>
            </a:xfrm>
            <a:prstGeom prst="ellipse">
              <a:avLst/>
            </a:prstGeom>
            <a:solidFill>
              <a:schemeClr val="bg1"/>
            </a:solidFill>
            <a:ln w="25400" algn="ctr">
              <a:solidFill>
                <a:schemeClr val="tx1"/>
              </a:solidFill>
              <a:round/>
              <a:headEnd/>
              <a:tailEnd/>
            </a:ln>
          </p:spPr>
          <p:txBody>
            <a:bodyPr wrap="none" lIns="92075" tIns="46038" rIns="92075" bIns="46038" anchor="ctr"/>
            <a:lstStyle/>
            <a:p>
              <a:endParaRPr lang="en-GB" b="0"/>
            </a:p>
          </p:txBody>
        </p:sp>
        <p:sp>
          <p:nvSpPr>
            <p:cNvPr id="22545" name="Line 15"/>
            <p:cNvSpPr>
              <a:spLocks noChangeShapeType="1"/>
            </p:cNvSpPr>
            <p:nvPr/>
          </p:nvSpPr>
          <p:spPr bwMode="auto">
            <a:xfrm>
              <a:off x="3075" y="899"/>
              <a:ext cx="0" cy="144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22546" name="Text Box 16"/>
            <p:cNvSpPr txBox="1">
              <a:spLocks noChangeArrowheads="1"/>
            </p:cNvSpPr>
            <p:nvPr/>
          </p:nvSpPr>
          <p:spPr bwMode="auto">
            <a:xfrm>
              <a:off x="3075" y="826"/>
              <a:ext cx="196"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1</a:t>
              </a:r>
              <a:endParaRPr lang="en-US" sz="1800" b="0" baseline="-25000">
                <a:latin typeface="Symbol" pitchFamily="18" charset="2"/>
              </a:endParaRPr>
            </a:p>
          </p:txBody>
        </p:sp>
        <p:sp>
          <p:nvSpPr>
            <p:cNvPr id="22547" name="Text Box 17"/>
            <p:cNvSpPr txBox="1">
              <a:spLocks noChangeArrowheads="1"/>
            </p:cNvSpPr>
            <p:nvPr/>
          </p:nvSpPr>
          <p:spPr bwMode="auto">
            <a:xfrm>
              <a:off x="3075" y="2033"/>
              <a:ext cx="228"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1’</a:t>
              </a:r>
              <a:endParaRPr lang="en-US" sz="1800" b="0" baseline="-25000">
                <a:latin typeface="Symbol" pitchFamily="18" charset="2"/>
              </a:endParaRPr>
            </a:p>
          </p:txBody>
        </p:sp>
        <p:sp>
          <p:nvSpPr>
            <p:cNvPr id="22548" name="Text Box 18"/>
            <p:cNvSpPr txBox="1">
              <a:spLocks noChangeArrowheads="1"/>
            </p:cNvSpPr>
            <p:nvPr/>
          </p:nvSpPr>
          <p:spPr bwMode="auto">
            <a:xfrm>
              <a:off x="3138" y="1402"/>
              <a:ext cx="265"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V</a:t>
              </a:r>
              <a:r>
                <a:rPr lang="en-US" sz="1800" b="0" baseline="-25000"/>
                <a:t>1</a:t>
              </a:r>
              <a:endParaRPr lang="en-US" sz="1800" b="0" baseline="-25000">
                <a:latin typeface="Symbol" pitchFamily="18" charset="2"/>
              </a:endParaRPr>
            </a:p>
          </p:txBody>
        </p:sp>
        <p:sp>
          <p:nvSpPr>
            <p:cNvPr id="22549" name="Line 19"/>
            <p:cNvSpPr>
              <a:spLocks noChangeShapeType="1"/>
            </p:cNvSpPr>
            <p:nvPr/>
          </p:nvSpPr>
          <p:spPr bwMode="auto">
            <a:xfrm>
              <a:off x="3138" y="1287"/>
              <a:ext cx="0" cy="518"/>
            </a:xfrm>
            <a:prstGeom prst="line">
              <a:avLst/>
            </a:prstGeom>
            <a:noFill/>
            <a:ln w="25400">
              <a:solidFill>
                <a:srgbClr val="0000FF"/>
              </a:solidFill>
              <a:round/>
              <a:headEnd/>
              <a:tailEnd type="stealth"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22550" name="Line 20"/>
            <p:cNvSpPr>
              <a:spLocks noChangeShapeType="1"/>
            </p:cNvSpPr>
            <p:nvPr/>
          </p:nvSpPr>
          <p:spPr bwMode="auto">
            <a:xfrm>
              <a:off x="2763" y="1236"/>
              <a:ext cx="312" cy="0"/>
            </a:xfrm>
            <a:prstGeom prst="line">
              <a:avLst/>
            </a:prstGeom>
            <a:noFill/>
            <a:ln w="50800">
              <a:solidFill>
                <a:srgbClr val="0000FF"/>
              </a:solidFill>
              <a:round/>
              <a:headEnd type="stealth" w="lg" len="lg"/>
              <a:tailEnd type="none"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22551" name="Line 21"/>
            <p:cNvSpPr>
              <a:spLocks noChangeShapeType="1"/>
            </p:cNvSpPr>
            <p:nvPr/>
          </p:nvSpPr>
          <p:spPr bwMode="auto">
            <a:xfrm rot="10800000">
              <a:off x="2763" y="941"/>
              <a:ext cx="312" cy="0"/>
            </a:xfrm>
            <a:prstGeom prst="line">
              <a:avLst/>
            </a:prstGeom>
            <a:noFill/>
            <a:ln w="50800">
              <a:solidFill>
                <a:srgbClr val="0000FF"/>
              </a:solidFill>
              <a:round/>
              <a:headEnd type="stealth" w="lg" len="lg"/>
              <a:tailEnd type="none"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22552" name="Text Box 22"/>
            <p:cNvSpPr txBox="1">
              <a:spLocks noChangeArrowheads="1"/>
            </p:cNvSpPr>
            <p:nvPr/>
          </p:nvSpPr>
          <p:spPr bwMode="auto">
            <a:xfrm>
              <a:off x="2700" y="653"/>
              <a:ext cx="24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a</a:t>
              </a:r>
              <a:r>
                <a:rPr lang="en-US" sz="1800" b="0" baseline="-25000"/>
                <a:t>1</a:t>
              </a:r>
            </a:p>
          </p:txBody>
        </p:sp>
        <p:sp>
          <p:nvSpPr>
            <p:cNvPr id="22553" name="Text Box 23"/>
            <p:cNvSpPr txBox="1">
              <a:spLocks noChangeArrowheads="1"/>
            </p:cNvSpPr>
            <p:nvPr/>
          </p:nvSpPr>
          <p:spPr bwMode="auto">
            <a:xfrm>
              <a:off x="2763" y="1293"/>
              <a:ext cx="24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b</a:t>
              </a:r>
              <a:r>
                <a:rPr lang="en-US" sz="1800" b="0" baseline="-25000"/>
                <a:t>1</a:t>
              </a:r>
            </a:p>
          </p:txBody>
        </p:sp>
        <p:sp>
          <p:nvSpPr>
            <p:cNvPr id="22554" name="Line 24"/>
            <p:cNvSpPr>
              <a:spLocks noChangeShapeType="1"/>
            </p:cNvSpPr>
            <p:nvPr/>
          </p:nvSpPr>
          <p:spPr bwMode="auto">
            <a:xfrm rot="10800000">
              <a:off x="3075" y="1114"/>
              <a:ext cx="249" cy="0"/>
            </a:xfrm>
            <a:prstGeom prst="line">
              <a:avLst/>
            </a:prstGeom>
            <a:noFill/>
            <a:ln w="25400">
              <a:solidFill>
                <a:srgbClr val="0000FF"/>
              </a:solidFill>
              <a:round/>
              <a:headEnd type="stealth" w="lg" len="lg"/>
              <a:tailEnd type="none"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22555" name="Text Box 25"/>
            <p:cNvSpPr txBox="1">
              <a:spLocks noChangeArrowheads="1"/>
            </p:cNvSpPr>
            <p:nvPr/>
          </p:nvSpPr>
          <p:spPr bwMode="auto">
            <a:xfrm>
              <a:off x="3200" y="1114"/>
              <a:ext cx="20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I</a:t>
              </a:r>
              <a:r>
                <a:rPr lang="en-US" sz="1800" b="0" baseline="-25000"/>
                <a:t>1</a:t>
              </a:r>
              <a:endParaRPr lang="en-US" sz="1800" b="0" baseline="-25000">
                <a:latin typeface="Symbol" pitchFamily="18" charset="2"/>
              </a:endParaRPr>
            </a:p>
          </p:txBody>
        </p:sp>
        <p:sp>
          <p:nvSpPr>
            <p:cNvPr id="22556" name="Oval 26"/>
            <p:cNvSpPr>
              <a:spLocks noChangeArrowheads="1"/>
            </p:cNvSpPr>
            <p:nvPr/>
          </p:nvSpPr>
          <p:spPr bwMode="auto">
            <a:xfrm>
              <a:off x="3886" y="1057"/>
              <a:ext cx="125" cy="116"/>
            </a:xfrm>
            <a:prstGeom prst="ellipse">
              <a:avLst/>
            </a:prstGeom>
            <a:solidFill>
              <a:schemeClr val="bg1"/>
            </a:solidFill>
            <a:ln w="25400" algn="ctr">
              <a:solidFill>
                <a:schemeClr val="tx1"/>
              </a:solidFill>
              <a:round/>
              <a:headEnd/>
              <a:tailEnd/>
            </a:ln>
          </p:spPr>
          <p:txBody>
            <a:bodyPr wrap="none" lIns="92075" tIns="46038" rIns="92075" bIns="46038" anchor="ctr"/>
            <a:lstStyle/>
            <a:p>
              <a:endParaRPr lang="en-GB" b="0"/>
            </a:p>
          </p:txBody>
        </p:sp>
        <p:sp>
          <p:nvSpPr>
            <p:cNvPr id="22557" name="Oval 27"/>
            <p:cNvSpPr>
              <a:spLocks noChangeArrowheads="1"/>
            </p:cNvSpPr>
            <p:nvPr/>
          </p:nvSpPr>
          <p:spPr bwMode="auto">
            <a:xfrm>
              <a:off x="3886" y="1921"/>
              <a:ext cx="125" cy="116"/>
            </a:xfrm>
            <a:prstGeom prst="ellipse">
              <a:avLst/>
            </a:prstGeom>
            <a:solidFill>
              <a:schemeClr val="bg1"/>
            </a:solidFill>
            <a:ln w="25400" algn="ctr">
              <a:solidFill>
                <a:schemeClr val="tx1"/>
              </a:solidFill>
              <a:round/>
              <a:headEnd/>
              <a:tailEnd/>
            </a:ln>
          </p:spPr>
          <p:txBody>
            <a:bodyPr wrap="none" lIns="92075" tIns="46038" rIns="92075" bIns="46038" anchor="ctr"/>
            <a:lstStyle/>
            <a:p>
              <a:endParaRPr lang="en-GB" b="0"/>
            </a:p>
          </p:txBody>
        </p:sp>
        <p:sp>
          <p:nvSpPr>
            <p:cNvPr id="22558" name="Line 28"/>
            <p:cNvSpPr>
              <a:spLocks noChangeShapeType="1"/>
            </p:cNvSpPr>
            <p:nvPr/>
          </p:nvSpPr>
          <p:spPr bwMode="auto">
            <a:xfrm>
              <a:off x="3948" y="884"/>
              <a:ext cx="0" cy="144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22559" name="Rectangle 29"/>
            <p:cNvSpPr>
              <a:spLocks noChangeArrowheads="1"/>
            </p:cNvSpPr>
            <p:nvPr/>
          </p:nvSpPr>
          <p:spPr bwMode="auto">
            <a:xfrm>
              <a:off x="3387" y="1057"/>
              <a:ext cx="312" cy="115"/>
            </a:xfrm>
            <a:prstGeom prst="rect">
              <a:avLst/>
            </a:prstGeom>
            <a:solidFill>
              <a:schemeClr val="bg1"/>
            </a:solidFill>
            <a:ln w="9525" algn="ctr">
              <a:solidFill>
                <a:schemeClr val="tx1"/>
              </a:solidFill>
              <a:miter lim="800000"/>
              <a:headEnd/>
              <a:tailEnd/>
            </a:ln>
          </p:spPr>
          <p:txBody>
            <a:bodyPr wrap="none" lIns="92075" tIns="46038" rIns="92075" bIns="46038" anchor="ctr"/>
            <a:lstStyle/>
            <a:p>
              <a:endParaRPr lang="en-GB" b="0"/>
            </a:p>
          </p:txBody>
        </p:sp>
        <p:sp>
          <p:nvSpPr>
            <p:cNvPr id="22560" name="Text Box 30"/>
            <p:cNvSpPr txBox="1">
              <a:spLocks noChangeArrowheads="1"/>
            </p:cNvSpPr>
            <p:nvPr/>
          </p:nvSpPr>
          <p:spPr bwMode="auto">
            <a:xfrm>
              <a:off x="1952" y="826"/>
              <a:ext cx="701"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Z</a:t>
              </a:r>
              <a:r>
                <a:rPr lang="en-US" sz="1800" b="0" baseline="-25000"/>
                <a:t>G </a:t>
              </a:r>
              <a:r>
                <a:rPr lang="en-US" sz="1800" b="0"/>
                <a:t>= 50</a:t>
              </a:r>
              <a:r>
                <a:rPr lang="en-US" sz="1800" b="0">
                  <a:latin typeface="Symbol" pitchFamily="18" charset="2"/>
                </a:rPr>
                <a:t>W</a:t>
              </a:r>
              <a:endParaRPr lang="en-US" sz="1800" b="0" baseline="-25000">
                <a:latin typeface="Symbol" pitchFamily="18" charset="2"/>
              </a:endParaRPr>
            </a:p>
          </p:txBody>
        </p:sp>
        <p:sp>
          <p:nvSpPr>
            <p:cNvPr id="22561" name="Line 31"/>
            <p:cNvSpPr>
              <a:spLocks noChangeShapeType="1"/>
            </p:cNvSpPr>
            <p:nvPr/>
          </p:nvSpPr>
          <p:spPr bwMode="auto">
            <a:xfrm flipH="1">
              <a:off x="3948" y="1249"/>
              <a:ext cx="312" cy="0"/>
            </a:xfrm>
            <a:prstGeom prst="line">
              <a:avLst/>
            </a:prstGeom>
            <a:noFill/>
            <a:ln w="50800">
              <a:solidFill>
                <a:srgbClr val="0000FF"/>
              </a:solidFill>
              <a:round/>
              <a:headEnd type="stealth" w="lg" len="lg"/>
              <a:tailEnd type="none"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22562" name="Line 32"/>
            <p:cNvSpPr>
              <a:spLocks noChangeShapeType="1"/>
            </p:cNvSpPr>
            <p:nvPr/>
          </p:nvSpPr>
          <p:spPr bwMode="auto">
            <a:xfrm rot="10800000" flipH="1">
              <a:off x="3948" y="941"/>
              <a:ext cx="312" cy="0"/>
            </a:xfrm>
            <a:prstGeom prst="line">
              <a:avLst/>
            </a:prstGeom>
            <a:noFill/>
            <a:ln w="50800">
              <a:solidFill>
                <a:srgbClr val="0000FF"/>
              </a:solidFill>
              <a:round/>
              <a:headEnd type="stealth" w="lg" len="lg"/>
              <a:tailEnd type="none"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22563" name="Text Box 33"/>
            <p:cNvSpPr txBox="1">
              <a:spLocks noChangeArrowheads="1"/>
            </p:cNvSpPr>
            <p:nvPr/>
          </p:nvSpPr>
          <p:spPr bwMode="auto">
            <a:xfrm>
              <a:off x="4011" y="653"/>
              <a:ext cx="24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a</a:t>
              </a:r>
              <a:r>
                <a:rPr lang="en-US" sz="1800" b="0" baseline="-25000"/>
                <a:t>2</a:t>
              </a:r>
            </a:p>
          </p:txBody>
        </p:sp>
        <p:sp>
          <p:nvSpPr>
            <p:cNvPr id="22564" name="Text Box 34"/>
            <p:cNvSpPr txBox="1">
              <a:spLocks noChangeArrowheads="1"/>
            </p:cNvSpPr>
            <p:nvPr/>
          </p:nvSpPr>
          <p:spPr bwMode="auto">
            <a:xfrm>
              <a:off x="4074" y="1306"/>
              <a:ext cx="24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b</a:t>
              </a:r>
              <a:r>
                <a:rPr lang="en-US" sz="1800" b="0" baseline="-25000"/>
                <a:t>2</a:t>
              </a:r>
            </a:p>
          </p:txBody>
        </p:sp>
        <p:sp>
          <p:nvSpPr>
            <p:cNvPr id="22565" name="Text Box 35"/>
            <p:cNvSpPr txBox="1">
              <a:spLocks noChangeArrowheads="1"/>
            </p:cNvSpPr>
            <p:nvPr/>
          </p:nvSpPr>
          <p:spPr bwMode="auto">
            <a:xfrm>
              <a:off x="3699" y="826"/>
              <a:ext cx="196"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2</a:t>
              </a:r>
              <a:endParaRPr lang="en-US" sz="1800" b="0" baseline="-25000">
                <a:latin typeface="Symbol" pitchFamily="18" charset="2"/>
              </a:endParaRPr>
            </a:p>
          </p:txBody>
        </p:sp>
        <p:sp>
          <p:nvSpPr>
            <p:cNvPr id="22566" name="Text Box 36"/>
            <p:cNvSpPr txBox="1">
              <a:spLocks noChangeArrowheads="1"/>
            </p:cNvSpPr>
            <p:nvPr/>
          </p:nvSpPr>
          <p:spPr bwMode="auto">
            <a:xfrm>
              <a:off x="3699" y="2033"/>
              <a:ext cx="228"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2’</a:t>
              </a:r>
              <a:endParaRPr lang="en-US" sz="1800" b="0" baseline="-25000">
                <a:latin typeface="Symbol" pitchFamily="18" charset="2"/>
              </a:endParaRPr>
            </a:p>
          </p:txBody>
        </p:sp>
        <p:sp>
          <p:nvSpPr>
            <p:cNvPr id="22567" name="Text Box 37"/>
            <p:cNvSpPr txBox="1">
              <a:spLocks noChangeArrowheads="1"/>
            </p:cNvSpPr>
            <p:nvPr/>
          </p:nvSpPr>
          <p:spPr bwMode="auto">
            <a:xfrm>
              <a:off x="3699" y="1402"/>
              <a:ext cx="265"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V</a:t>
              </a:r>
              <a:r>
                <a:rPr lang="en-US" sz="1800" b="0" baseline="-25000"/>
                <a:t>2</a:t>
              </a:r>
              <a:endParaRPr lang="en-US" sz="1800" b="0" baseline="-25000">
                <a:latin typeface="Symbol" pitchFamily="18" charset="2"/>
              </a:endParaRPr>
            </a:p>
          </p:txBody>
        </p:sp>
        <p:sp>
          <p:nvSpPr>
            <p:cNvPr id="22568" name="Line 38"/>
            <p:cNvSpPr>
              <a:spLocks noChangeShapeType="1"/>
            </p:cNvSpPr>
            <p:nvPr/>
          </p:nvSpPr>
          <p:spPr bwMode="auto">
            <a:xfrm>
              <a:off x="3948" y="1287"/>
              <a:ext cx="0" cy="518"/>
            </a:xfrm>
            <a:prstGeom prst="line">
              <a:avLst/>
            </a:prstGeom>
            <a:noFill/>
            <a:ln w="25400">
              <a:solidFill>
                <a:srgbClr val="0000FF"/>
              </a:solidFill>
              <a:round/>
              <a:headEnd/>
              <a:tailEnd type="stealth"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22569" name="Line 39"/>
            <p:cNvSpPr>
              <a:spLocks noChangeShapeType="1"/>
            </p:cNvSpPr>
            <p:nvPr/>
          </p:nvSpPr>
          <p:spPr bwMode="auto">
            <a:xfrm rot="10800000" flipH="1">
              <a:off x="3699" y="1114"/>
              <a:ext cx="249" cy="0"/>
            </a:xfrm>
            <a:prstGeom prst="line">
              <a:avLst/>
            </a:prstGeom>
            <a:noFill/>
            <a:ln w="25400">
              <a:solidFill>
                <a:srgbClr val="0000FF"/>
              </a:solidFill>
              <a:round/>
              <a:headEnd type="stealth" w="lg" len="lg"/>
              <a:tailEnd type="none"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22570" name="Text Box 40"/>
            <p:cNvSpPr txBox="1">
              <a:spLocks noChangeArrowheads="1"/>
            </p:cNvSpPr>
            <p:nvPr/>
          </p:nvSpPr>
          <p:spPr bwMode="auto">
            <a:xfrm>
              <a:off x="3699" y="1114"/>
              <a:ext cx="20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I</a:t>
              </a:r>
              <a:r>
                <a:rPr lang="en-US" sz="1800" b="0" baseline="-25000"/>
                <a:t>2</a:t>
              </a:r>
              <a:endParaRPr lang="en-US" sz="1800" b="0" baseline="-25000">
                <a:latin typeface="Symbol" pitchFamily="18" charset="2"/>
              </a:endParaRPr>
            </a:p>
          </p:txBody>
        </p:sp>
        <p:sp>
          <p:nvSpPr>
            <p:cNvPr id="22571" name="Text Box 16"/>
            <p:cNvSpPr txBox="1">
              <a:spLocks noChangeArrowheads="1"/>
            </p:cNvSpPr>
            <p:nvPr/>
          </p:nvSpPr>
          <p:spPr bwMode="auto">
            <a:xfrm>
              <a:off x="848" y="1360"/>
              <a:ext cx="8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400" b="0"/>
                <a:t>V(t) = V</a:t>
              </a:r>
              <a:r>
                <a:rPr lang="en-US" sz="1400" b="0" baseline="-25000"/>
                <a:t>0</a:t>
              </a:r>
              <a:r>
                <a:rPr lang="en-US" sz="1400" b="0"/>
                <a:t>sin(</a:t>
              </a:r>
              <a:r>
                <a:rPr lang="en-US" sz="1400" b="0">
                  <a:latin typeface="Symbol" pitchFamily="18" charset="2"/>
                </a:rPr>
                <a:t>w</a:t>
              </a:r>
              <a:r>
                <a:rPr lang="en-US" sz="1400" b="0"/>
                <a:t>t)</a:t>
              </a:r>
            </a:p>
            <a:p>
              <a:pPr>
                <a:buFont typeface="Wingdings" pitchFamily="2" charset="2"/>
                <a:buNone/>
              </a:pPr>
              <a:r>
                <a:rPr lang="en-US" sz="1400" b="0"/>
                <a:t>V</a:t>
              </a:r>
              <a:r>
                <a:rPr lang="en-US" sz="1400" b="0" baseline="-25000"/>
                <a:t>0</a:t>
              </a:r>
              <a:r>
                <a:rPr lang="en-US" sz="1400" b="0"/>
                <a:t> = 10 V</a:t>
              </a:r>
            </a:p>
          </p:txBody>
        </p:sp>
      </p:grpSp>
      <p:graphicFrame>
        <p:nvGraphicFramePr>
          <p:cNvPr id="22532" name="Object 28"/>
          <p:cNvGraphicFramePr>
            <a:graphicFrameLocks noChangeAspect="1"/>
          </p:cNvGraphicFramePr>
          <p:nvPr/>
        </p:nvGraphicFramePr>
        <p:xfrm>
          <a:off x="3752850" y="3073400"/>
          <a:ext cx="5632450" cy="1620838"/>
        </p:xfrm>
        <a:graphic>
          <a:graphicData uri="http://schemas.openxmlformats.org/presentationml/2006/ole">
            <mc:AlternateContent xmlns:mc="http://schemas.openxmlformats.org/markup-compatibility/2006">
              <mc:Choice xmlns:v="urn:schemas-microsoft-com:vml" Requires="v">
                <p:oleObj spid="_x0000_s22595" name="Equation" r:id="rId6" imgW="3378200" imgH="965200" progId="Equation.3">
                  <p:embed/>
                </p:oleObj>
              </mc:Choice>
              <mc:Fallback>
                <p:oleObj name="Equation" r:id="rId6" imgW="3378200" imgH="965200" progId="Equation.3">
                  <p:embed/>
                  <p:pic>
                    <p:nvPicPr>
                      <p:cNvPr id="0" name="Object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2850" y="3073400"/>
                        <a:ext cx="5632450" cy="1620838"/>
                      </a:xfrm>
                      <a:prstGeom prst="rect">
                        <a:avLst/>
                      </a:prstGeom>
                      <a:solidFill>
                        <a:schemeClr val="bg1"/>
                      </a:solidFill>
                      <a:ln w="9525">
                        <a:solidFill>
                          <a:schemeClr val="tx1"/>
                        </a:solidFill>
                        <a:miter lim="800000"/>
                        <a:headEnd/>
                        <a:tailEnd/>
                      </a:ln>
                      <a:effectLst>
                        <a:outerShdw dist="107763" dir="2700000" algn="ctr" rotWithShape="0">
                          <a:srgbClr val="808080">
                            <a:alpha val="50000"/>
                          </a:srgbClr>
                        </a:outerShdw>
                      </a:effectLst>
                    </p:spPr>
                  </p:pic>
                </p:oleObj>
              </mc:Fallback>
            </mc:AlternateContent>
          </a:graphicData>
        </a:graphic>
      </p:graphicFrame>
      <p:sp>
        <p:nvSpPr>
          <p:cNvPr id="22533" name="Text Box 56"/>
          <p:cNvSpPr txBox="1">
            <a:spLocks noChangeArrowheads="1"/>
          </p:cNvSpPr>
          <p:nvPr/>
        </p:nvSpPr>
        <p:spPr bwMode="auto">
          <a:xfrm>
            <a:off x="0" y="3232150"/>
            <a:ext cx="3540125"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pPr>
            <a:r>
              <a:rPr lang="pl-PL" sz="2000" b="0"/>
              <a:t>independent variables a</a:t>
            </a:r>
            <a:r>
              <a:rPr lang="pl-PL" sz="2000" b="0" baseline="-25000"/>
              <a:t>1</a:t>
            </a:r>
            <a:r>
              <a:rPr lang="pl-PL" sz="2000" b="0"/>
              <a:t> and a</a:t>
            </a:r>
            <a:r>
              <a:rPr lang="pl-PL" sz="2000" b="0" baseline="-25000"/>
              <a:t>2</a:t>
            </a:r>
            <a:r>
              <a:rPr lang="pl-PL" sz="2000" b="0"/>
              <a:t> are normalized incident voltages</a:t>
            </a:r>
            <a:r>
              <a:rPr lang="en-US" sz="2000" b="0"/>
              <a:t> waves</a:t>
            </a:r>
            <a:r>
              <a:rPr lang="pl-PL" sz="2000" b="0"/>
              <a:t>:</a:t>
            </a:r>
            <a:endParaRPr lang="en-US" sz="2000" b="0"/>
          </a:p>
        </p:txBody>
      </p:sp>
      <p:sp>
        <p:nvSpPr>
          <p:cNvPr id="22534" name="Text Box 57"/>
          <p:cNvSpPr txBox="1">
            <a:spLocks noChangeArrowheads="1"/>
          </p:cNvSpPr>
          <p:nvPr/>
        </p:nvSpPr>
        <p:spPr bwMode="auto">
          <a:xfrm>
            <a:off x="0" y="5035550"/>
            <a:ext cx="3673475"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pPr>
            <a:r>
              <a:rPr lang="pl-PL" sz="2000" b="0"/>
              <a:t>Dependent variables b</a:t>
            </a:r>
            <a:r>
              <a:rPr lang="pl-PL" sz="2000" b="0" baseline="-25000"/>
              <a:t>1</a:t>
            </a:r>
            <a:r>
              <a:rPr lang="pl-PL" sz="2000" b="0"/>
              <a:t> and b</a:t>
            </a:r>
            <a:r>
              <a:rPr lang="pl-PL" sz="2000" b="0" baseline="-25000"/>
              <a:t>2</a:t>
            </a:r>
            <a:r>
              <a:rPr lang="pl-PL" sz="2000" b="0"/>
              <a:t> are normalized reflected voltages</a:t>
            </a:r>
            <a:r>
              <a:rPr lang="en-US" sz="2000" b="0"/>
              <a:t> waves</a:t>
            </a:r>
            <a:r>
              <a:rPr lang="pl-PL" sz="2000" b="0"/>
              <a:t>:</a:t>
            </a:r>
            <a:endParaRPr lang="en-US" sz="2000" b="0"/>
          </a:p>
        </p:txBody>
      </p:sp>
      <p:sp>
        <p:nvSpPr>
          <p:cNvPr id="216066" name="Rectangle 2"/>
          <p:cNvSpPr>
            <a:spLocks noChangeArrowheads="1"/>
          </p:cNvSpPr>
          <p:nvPr/>
        </p:nvSpPr>
        <p:spPr bwMode="auto">
          <a:xfrm>
            <a:off x="1395413" y="66675"/>
            <a:ext cx="7134225" cy="735013"/>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en-US" sz="3200">
                <a:solidFill>
                  <a:srgbClr val="FF0000"/>
                </a:solidFill>
                <a:effectLst>
                  <a:outerShdw blurRad="38100" dist="38100" dir="2700000" algn="tl">
                    <a:srgbClr val="C0C0C0"/>
                  </a:outerShdw>
                </a:effectLst>
              </a:rPr>
              <a:t>Example</a:t>
            </a:r>
            <a:r>
              <a:rPr lang="pl-PL" sz="3200">
                <a:solidFill>
                  <a:srgbClr val="FF0000"/>
                </a:solidFill>
                <a:effectLst>
                  <a:outerShdw blurRad="38100" dist="38100" dir="2700000" algn="tl">
                    <a:srgbClr val="C0C0C0"/>
                  </a:outerShdw>
                </a:effectLst>
              </a:rPr>
              <a:t> :</a:t>
            </a:r>
            <a:r>
              <a:rPr lang="en-US" sz="3200">
                <a:solidFill>
                  <a:srgbClr val="FF0000"/>
                </a:solidFill>
                <a:effectLst>
                  <a:outerShdw blurRad="38100" dist="38100" dir="2700000" algn="tl">
                    <a:srgbClr val="C0C0C0"/>
                  </a:outerShdw>
                </a:effectLst>
              </a:rPr>
              <a:t> a 2-port</a:t>
            </a:r>
            <a:r>
              <a:rPr lang="pl-PL" sz="3200">
                <a:solidFill>
                  <a:srgbClr val="FF0000"/>
                </a:solidFill>
                <a:effectLst>
                  <a:outerShdw blurRad="38100" dist="38100" dir="2700000" algn="tl">
                    <a:srgbClr val="C0C0C0"/>
                  </a:outerShdw>
                </a:effectLst>
              </a:rPr>
              <a:t> (2)</a:t>
            </a:r>
            <a:endParaRPr lang="en-US" sz="3200">
              <a:solidFill>
                <a:srgbClr val="FF0000"/>
              </a:solidFill>
              <a:effectLst>
                <a:outerShdw blurRad="38100" dist="38100" dir="2700000" algn="tl">
                  <a:srgbClr val="C0C0C0"/>
                </a:outerShdw>
              </a:effectLst>
            </a:endParaRPr>
          </a:p>
        </p:txBody>
      </p:sp>
      <p:sp>
        <p:nvSpPr>
          <p:cNvPr id="22536"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CC098C54-A57B-4903-B1CB-CC7ABD1626FA}" type="slidenum">
              <a:rPr lang="en-US" sz="1400" b="0">
                <a:solidFill>
                  <a:schemeClr val="tx1"/>
                </a:solidFill>
              </a:rPr>
              <a:pPr algn="r">
                <a:lnSpc>
                  <a:spcPct val="100000"/>
                </a:lnSpc>
                <a:spcBef>
                  <a:spcPct val="0"/>
                </a:spcBef>
                <a:buClrTx/>
                <a:buSzTx/>
                <a:buFontTx/>
                <a:buNone/>
              </a:pPr>
              <a:t>20</a:t>
            </a:fld>
            <a:endParaRPr lang="en-US" sz="1400" b="0">
              <a:solidFill>
                <a:schemeClr val="tx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Wingdings" pitchFamily="2" charset="2"/>
              <a:buNone/>
            </a:pPr>
            <a:r>
              <a:rPr lang="pl-PL" sz="2000" b="0" smtClean="0">
                <a:effectLst/>
              </a:rPr>
              <a:t>The linear equation</a:t>
            </a:r>
            <a:r>
              <a:rPr lang="en-US" sz="2000" b="0" smtClean="0">
                <a:effectLst/>
              </a:rPr>
              <a:t>s</a:t>
            </a:r>
            <a:r>
              <a:rPr lang="pl-PL" sz="2000" b="0" smtClean="0">
                <a:effectLst/>
              </a:rPr>
              <a:t> decribing two-port network are:</a:t>
            </a:r>
            <a:br>
              <a:rPr lang="pl-PL" sz="2000" b="0" smtClean="0">
                <a:effectLst/>
              </a:rPr>
            </a:br>
            <a:r>
              <a:rPr lang="pl-PL" sz="2000" b="0" smtClean="0">
                <a:effectLst/>
              </a:rPr>
              <a:t>b</a:t>
            </a:r>
            <a:r>
              <a:rPr lang="pl-PL" sz="2000" b="0" baseline="-25000" smtClean="0">
                <a:effectLst/>
              </a:rPr>
              <a:t>1</a:t>
            </a:r>
            <a:r>
              <a:rPr lang="pl-PL" sz="2000" b="0" smtClean="0">
                <a:effectLst/>
              </a:rPr>
              <a:t>=S</a:t>
            </a:r>
            <a:r>
              <a:rPr lang="pl-PL" sz="2000" b="0" baseline="-25000" smtClean="0">
                <a:effectLst/>
              </a:rPr>
              <a:t>11</a:t>
            </a:r>
            <a:r>
              <a:rPr lang="pl-PL" sz="2000" b="0" smtClean="0">
                <a:effectLst/>
              </a:rPr>
              <a:t>a</a:t>
            </a:r>
            <a:r>
              <a:rPr lang="pl-PL" sz="2000" b="0" baseline="-25000" smtClean="0">
                <a:effectLst/>
              </a:rPr>
              <a:t>1</a:t>
            </a:r>
            <a:r>
              <a:rPr lang="pl-PL" sz="2000" b="0" smtClean="0">
                <a:effectLst/>
              </a:rPr>
              <a:t>+S</a:t>
            </a:r>
            <a:r>
              <a:rPr lang="pl-PL" sz="2000" b="0" baseline="-25000" smtClean="0">
                <a:effectLst/>
              </a:rPr>
              <a:t>12</a:t>
            </a:r>
            <a:r>
              <a:rPr lang="pl-PL" sz="2000" b="0" smtClean="0">
                <a:effectLst/>
              </a:rPr>
              <a:t> a</a:t>
            </a:r>
            <a:r>
              <a:rPr lang="pl-PL" sz="2000" b="0" baseline="-25000" smtClean="0">
                <a:effectLst/>
              </a:rPr>
              <a:t>2</a:t>
            </a:r>
            <a:br>
              <a:rPr lang="pl-PL" sz="2000" b="0" baseline="-25000" smtClean="0">
                <a:effectLst/>
              </a:rPr>
            </a:br>
            <a:r>
              <a:rPr lang="en-US" sz="2000" b="0" baseline="-25000" smtClean="0">
                <a:effectLst/>
              </a:rPr>
              <a:t/>
            </a:r>
            <a:br>
              <a:rPr lang="en-US" sz="2000" b="0" baseline="-25000" smtClean="0">
                <a:effectLst/>
              </a:rPr>
            </a:br>
            <a:r>
              <a:rPr lang="pl-PL" sz="2000" b="0" smtClean="0">
                <a:effectLst/>
              </a:rPr>
              <a:t>b</a:t>
            </a:r>
            <a:r>
              <a:rPr lang="pl-PL" sz="2000" b="0" baseline="-25000" smtClean="0">
                <a:effectLst/>
              </a:rPr>
              <a:t>2</a:t>
            </a:r>
            <a:r>
              <a:rPr lang="pl-PL" sz="2000" b="0" smtClean="0">
                <a:effectLst/>
              </a:rPr>
              <a:t>=S</a:t>
            </a:r>
            <a:r>
              <a:rPr lang="pl-PL" sz="2000" b="0" baseline="-25000" smtClean="0">
                <a:effectLst/>
              </a:rPr>
              <a:t>22</a:t>
            </a:r>
            <a:r>
              <a:rPr lang="pl-PL" sz="2000" b="0" smtClean="0">
                <a:effectLst/>
              </a:rPr>
              <a:t>a</a:t>
            </a:r>
            <a:r>
              <a:rPr lang="pl-PL" sz="2000" b="0" baseline="-25000" smtClean="0">
                <a:effectLst/>
              </a:rPr>
              <a:t>2</a:t>
            </a:r>
            <a:r>
              <a:rPr lang="pl-PL" sz="2000" b="0" smtClean="0">
                <a:effectLst/>
              </a:rPr>
              <a:t>+S</a:t>
            </a:r>
            <a:r>
              <a:rPr lang="pl-PL" sz="2000" b="0" baseline="-25000" smtClean="0">
                <a:effectLst/>
              </a:rPr>
              <a:t>21</a:t>
            </a:r>
            <a:r>
              <a:rPr lang="pl-PL" sz="2000" b="0" smtClean="0">
                <a:effectLst/>
              </a:rPr>
              <a:t> a</a:t>
            </a:r>
            <a:r>
              <a:rPr lang="pl-PL" sz="2000" b="0" baseline="-25000" smtClean="0">
                <a:effectLst/>
              </a:rPr>
              <a:t>2</a:t>
            </a:r>
            <a:endParaRPr lang="pl-PL" sz="2000" b="0" smtClean="0">
              <a:effectLst/>
            </a:endParaRPr>
          </a:p>
          <a:p>
            <a:pPr>
              <a:buFont typeface="Wingdings" pitchFamily="2" charset="2"/>
              <a:buNone/>
            </a:pPr>
            <a:r>
              <a:rPr lang="pl-PL" sz="2000" b="0" smtClean="0">
                <a:effectLst/>
              </a:rPr>
              <a:t>The S-parameters </a:t>
            </a:r>
            <a:r>
              <a:rPr lang="en-US" sz="2000" b="0" smtClean="0">
                <a:effectLst/>
              </a:rPr>
              <a:t> </a:t>
            </a:r>
            <a:r>
              <a:rPr lang="pl-PL" sz="2000" b="0" smtClean="0">
                <a:effectLst/>
              </a:rPr>
              <a:t>S</a:t>
            </a:r>
            <a:r>
              <a:rPr lang="pl-PL" sz="2000" b="0" baseline="-25000" smtClean="0">
                <a:effectLst/>
              </a:rPr>
              <a:t>11 </a:t>
            </a:r>
            <a:r>
              <a:rPr lang="pl-PL" sz="2000" b="0" smtClean="0">
                <a:effectLst/>
              </a:rPr>
              <a:t>, S</a:t>
            </a:r>
            <a:r>
              <a:rPr lang="pl-PL" sz="2000" b="0" baseline="-25000" smtClean="0">
                <a:effectLst/>
              </a:rPr>
              <a:t>22 </a:t>
            </a:r>
            <a:r>
              <a:rPr lang="pl-PL" sz="2000" b="0" smtClean="0">
                <a:effectLst/>
              </a:rPr>
              <a:t>, S</a:t>
            </a:r>
            <a:r>
              <a:rPr lang="pl-PL" sz="2000" b="0" baseline="-25000" smtClean="0">
                <a:effectLst/>
              </a:rPr>
              <a:t>21 </a:t>
            </a:r>
            <a:r>
              <a:rPr lang="pl-PL" sz="2000" b="0" smtClean="0">
                <a:effectLst/>
              </a:rPr>
              <a:t>, S</a:t>
            </a:r>
            <a:r>
              <a:rPr lang="pl-PL" sz="2000" b="0" baseline="-25000" smtClean="0">
                <a:effectLst/>
              </a:rPr>
              <a:t>12 </a:t>
            </a:r>
            <a:r>
              <a:rPr lang="pl-PL" sz="2000" b="0" smtClean="0">
                <a:effectLst/>
              </a:rPr>
              <a:t>are given by:</a:t>
            </a:r>
            <a:r>
              <a:rPr lang="pl-PL" sz="2000" b="0" baseline="-25000" smtClean="0">
                <a:effectLst/>
              </a:rPr>
              <a:t> </a:t>
            </a:r>
          </a:p>
          <a:p>
            <a:pPr>
              <a:buFont typeface="Wingdings" pitchFamily="2" charset="2"/>
              <a:buNone/>
            </a:pPr>
            <a:endParaRPr lang="en-US" sz="2000" b="0" smtClean="0">
              <a:effectLst/>
            </a:endParaRPr>
          </a:p>
        </p:txBody>
      </p:sp>
      <p:sp>
        <p:nvSpPr>
          <p:cNvPr id="216066" name="Rectangle 2"/>
          <p:cNvSpPr>
            <a:spLocks noChangeArrowheads="1"/>
          </p:cNvSpPr>
          <p:nvPr/>
        </p:nvSpPr>
        <p:spPr bwMode="auto">
          <a:xfrm>
            <a:off x="0" y="107950"/>
            <a:ext cx="9906000" cy="735013"/>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pl-PL" sz="3200">
                <a:solidFill>
                  <a:srgbClr val="FF0000"/>
                </a:solidFill>
                <a:effectLst>
                  <a:outerShdw blurRad="38100" dist="38100" dir="2700000" algn="tl">
                    <a:srgbClr val="C0C0C0"/>
                  </a:outerShdw>
                </a:effectLst>
              </a:rPr>
              <a:t>S-Parameters – definition (1)</a:t>
            </a:r>
            <a:endParaRPr lang="en-US" sz="3200">
              <a:solidFill>
                <a:srgbClr val="FF0000"/>
              </a:solidFill>
              <a:effectLst>
                <a:outerShdw blurRad="38100" dist="38100" dir="2700000" algn="tl">
                  <a:srgbClr val="C0C0C0"/>
                </a:outerShdw>
              </a:effectLst>
            </a:endParaRPr>
          </a:p>
        </p:txBody>
      </p:sp>
      <p:graphicFrame>
        <p:nvGraphicFramePr>
          <p:cNvPr id="23556" name="Object 28"/>
          <p:cNvGraphicFramePr>
            <a:graphicFrameLocks noChangeAspect="1"/>
          </p:cNvGraphicFramePr>
          <p:nvPr/>
        </p:nvGraphicFramePr>
        <p:xfrm>
          <a:off x="1819275" y="2665413"/>
          <a:ext cx="5905500" cy="3459162"/>
        </p:xfrm>
        <a:graphic>
          <a:graphicData uri="http://schemas.openxmlformats.org/presentationml/2006/ole">
            <mc:AlternateContent xmlns:mc="http://schemas.openxmlformats.org/markup-compatibility/2006">
              <mc:Choice xmlns:v="urn:schemas-microsoft-com:vml" Requires="v">
                <p:oleObj spid="_x0000_s23569" name="Equation" r:id="rId4" imgW="3556000" imgH="2057400" progId="Equation.3">
                  <p:embed/>
                </p:oleObj>
              </mc:Choice>
              <mc:Fallback>
                <p:oleObj name="Equation" r:id="rId4" imgW="3556000" imgH="2057400" progId="Equation.3">
                  <p:embed/>
                  <p:pic>
                    <p:nvPicPr>
                      <p:cNvPr id="0" name="Object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9275" y="2665413"/>
                        <a:ext cx="5905500" cy="3459162"/>
                      </a:xfrm>
                      <a:prstGeom prst="rect">
                        <a:avLst/>
                      </a:prstGeom>
                      <a:solidFill>
                        <a:schemeClr val="bg1"/>
                      </a:solidFill>
                      <a:ln w="9525">
                        <a:solidFill>
                          <a:schemeClr val="tx1"/>
                        </a:solidFill>
                        <a:miter lim="800000"/>
                        <a:headEnd/>
                        <a:tailEnd/>
                      </a:ln>
                      <a:effectLst>
                        <a:outerShdw dist="107763" dir="2700000" algn="ctr" rotWithShape="0">
                          <a:srgbClr val="808080">
                            <a:alpha val="50000"/>
                          </a:srgbClr>
                        </a:outerShdw>
                      </a:effectLst>
                    </p:spPr>
                  </p:pic>
                </p:oleObj>
              </mc:Fallback>
            </mc:AlternateContent>
          </a:graphicData>
        </a:graphic>
      </p:graphicFrame>
      <p:sp>
        <p:nvSpPr>
          <p:cNvPr id="23557"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688A78BF-7CD5-4B5D-B52D-382501B1ED21}" type="slidenum">
              <a:rPr lang="en-US" sz="1400" b="0">
                <a:solidFill>
                  <a:schemeClr val="tx1"/>
                </a:solidFill>
              </a:rPr>
              <a:pPr algn="r">
                <a:lnSpc>
                  <a:spcPct val="100000"/>
                </a:lnSpc>
                <a:spcBef>
                  <a:spcPct val="0"/>
                </a:spcBef>
                <a:buClrTx/>
                <a:buSzTx/>
                <a:buFontTx/>
                <a:buNone/>
              </a:pPr>
              <a:t>21</a:t>
            </a:fld>
            <a:endParaRPr lang="en-US" sz="1400" b="0">
              <a:solidFill>
                <a:schemeClr val="tx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28"/>
          <p:cNvGraphicFramePr>
            <a:graphicFrameLocks noChangeAspect="1"/>
          </p:cNvGraphicFramePr>
          <p:nvPr/>
        </p:nvGraphicFramePr>
        <p:xfrm>
          <a:off x="2068513" y="3228975"/>
          <a:ext cx="5651500" cy="2433638"/>
        </p:xfrm>
        <a:graphic>
          <a:graphicData uri="http://schemas.openxmlformats.org/presentationml/2006/ole">
            <mc:AlternateContent xmlns:mc="http://schemas.openxmlformats.org/markup-compatibility/2006">
              <mc:Choice xmlns:v="urn:schemas-microsoft-com:vml" Requires="v">
                <p:oleObj spid="_x0000_s24605" name="Equation" r:id="rId4" imgW="3403600" imgH="1447800" progId="Equation.3">
                  <p:embed/>
                </p:oleObj>
              </mc:Choice>
              <mc:Fallback>
                <p:oleObj name="Equation" r:id="rId4" imgW="3403600" imgH="1447800" progId="Equation.3">
                  <p:embed/>
                  <p:pic>
                    <p:nvPicPr>
                      <p:cNvPr id="0" name="Object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8513" y="3228975"/>
                        <a:ext cx="5651500" cy="2433638"/>
                      </a:xfrm>
                      <a:prstGeom prst="rect">
                        <a:avLst/>
                      </a:prstGeom>
                      <a:solidFill>
                        <a:schemeClr val="bg1"/>
                      </a:solidFill>
                      <a:ln w="9525">
                        <a:solidFill>
                          <a:schemeClr val="tx1"/>
                        </a:solidFill>
                        <a:miter lim="800000"/>
                        <a:headEnd/>
                        <a:tailEnd/>
                      </a:ln>
                      <a:effectLst>
                        <a:outerShdw dist="107763" dir="2700000" algn="ctr" rotWithShape="0">
                          <a:srgbClr val="808080">
                            <a:alpha val="50000"/>
                          </a:srgbClr>
                        </a:outerShdw>
                      </a:effectLst>
                    </p:spPr>
                  </p:pic>
                </p:oleObj>
              </mc:Fallback>
            </mc:AlternateContent>
          </a:graphicData>
        </a:graphic>
      </p:graphicFrame>
      <p:sp>
        <p:nvSpPr>
          <p:cNvPr id="216066" name="Rectangle 2"/>
          <p:cNvSpPr>
            <a:spLocks noChangeArrowheads="1"/>
          </p:cNvSpPr>
          <p:nvPr/>
        </p:nvSpPr>
        <p:spPr bwMode="auto">
          <a:xfrm>
            <a:off x="0" y="107950"/>
            <a:ext cx="9906000" cy="735013"/>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pl-PL" sz="3200">
                <a:solidFill>
                  <a:srgbClr val="FF0000"/>
                </a:solidFill>
                <a:effectLst>
                  <a:outerShdw blurRad="38100" dist="38100" dir="2700000" algn="tl">
                    <a:srgbClr val="C0C0C0"/>
                  </a:outerShdw>
                </a:effectLst>
              </a:rPr>
              <a:t>S-Parameters – definition (2)</a:t>
            </a:r>
            <a:endParaRPr lang="en-US" sz="3200">
              <a:solidFill>
                <a:srgbClr val="FF0000"/>
              </a:solidFill>
              <a:effectLst>
                <a:outerShdw blurRad="38100" dist="38100" dir="2700000" algn="tl">
                  <a:srgbClr val="C0C0C0"/>
                </a:outerShdw>
              </a:effectLst>
            </a:endParaRPr>
          </a:p>
        </p:txBody>
      </p:sp>
      <p:graphicFrame>
        <p:nvGraphicFramePr>
          <p:cNvPr id="24580" name="Object 28"/>
          <p:cNvGraphicFramePr>
            <a:graphicFrameLocks noChangeAspect="1"/>
          </p:cNvGraphicFramePr>
          <p:nvPr/>
        </p:nvGraphicFramePr>
        <p:xfrm>
          <a:off x="1868488" y="966788"/>
          <a:ext cx="6748462" cy="2135187"/>
        </p:xfrm>
        <a:graphic>
          <a:graphicData uri="http://schemas.openxmlformats.org/presentationml/2006/ole">
            <mc:AlternateContent xmlns:mc="http://schemas.openxmlformats.org/markup-compatibility/2006">
              <mc:Choice xmlns:v="urn:schemas-microsoft-com:vml" Requires="v">
                <p:oleObj spid="_x0000_s24606" name="Equation" r:id="rId6" imgW="4064000" imgH="1270000" progId="Equation.3">
                  <p:embed/>
                </p:oleObj>
              </mc:Choice>
              <mc:Fallback>
                <p:oleObj name="Equation" r:id="rId6" imgW="4064000" imgH="1270000" progId="Equation.3">
                  <p:embed/>
                  <p:pic>
                    <p:nvPicPr>
                      <p:cNvPr id="0" name="Object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8488" y="966788"/>
                        <a:ext cx="6748462" cy="2135187"/>
                      </a:xfrm>
                      <a:prstGeom prst="rect">
                        <a:avLst/>
                      </a:prstGeom>
                      <a:solidFill>
                        <a:schemeClr val="bg1"/>
                      </a:solidFill>
                      <a:ln w="9525">
                        <a:solidFill>
                          <a:schemeClr val="tx1"/>
                        </a:solidFill>
                        <a:miter lim="800000"/>
                        <a:headEnd/>
                        <a:tailEnd/>
                      </a:ln>
                      <a:effectLst>
                        <a:outerShdw dist="107763" dir="2700000" algn="ctr" rotWithShape="0">
                          <a:srgbClr val="808080">
                            <a:alpha val="50000"/>
                          </a:srgbClr>
                        </a:outerShdw>
                      </a:effectLst>
                    </p:spPr>
                  </p:pic>
                </p:oleObj>
              </mc:Fallback>
            </mc:AlternateContent>
          </a:graphicData>
        </a:graphic>
      </p:graphicFrame>
      <p:sp>
        <p:nvSpPr>
          <p:cNvPr id="24581" name="Rectangle 5"/>
          <p:cNvSpPr>
            <a:spLocks noChangeArrowheads="1"/>
          </p:cNvSpPr>
          <p:nvPr/>
        </p:nvSpPr>
        <p:spPr bwMode="auto">
          <a:xfrm>
            <a:off x="357188" y="5764213"/>
            <a:ext cx="9548812"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spcBef>
                <a:spcPct val="0"/>
              </a:spcBef>
              <a:buClrTx/>
              <a:buSzTx/>
              <a:buFontTx/>
              <a:buNone/>
            </a:pPr>
            <a:r>
              <a:rPr lang="en-US" sz="1600" b="0">
                <a:solidFill>
                  <a:schemeClr val="hlink"/>
                </a:solidFill>
              </a:rPr>
              <a:t>Here the US notion is used, where power = |a|</a:t>
            </a:r>
            <a:r>
              <a:rPr lang="en-US" sz="1600" b="0" baseline="30000">
                <a:solidFill>
                  <a:schemeClr val="hlink"/>
                </a:solidFill>
              </a:rPr>
              <a:t>2</a:t>
            </a:r>
            <a:r>
              <a:rPr lang="en-US" sz="1600" b="0">
                <a:solidFill>
                  <a:schemeClr val="hlink"/>
                </a:solidFill>
              </a:rPr>
              <a:t>.</a:t>
            </a:r>
            <a:br>
              <a:rPr lang="en-US" sz="1600" b="0">
                <a:solidFill>
                  <a:schemeClr val="hlink"/>
                </a:solidFill>
              </a:rPr>
            </a:br>
            <a:r>
              <a:rPr lang="en-US" sz="1600" b="0">
                <a:solidFill>
                  <a:schemeClr val="hlink"/>
                </a:solidFill>
              </a:rPr>
              <a:t>European notation (often): power = |a|</a:t>
            </a:r>
            <a:r>
              <a:rPr lang="en-US" sz="1600" b="0" baseline="30000">
                <a:solidFill>
                  <a:schemeClr val="hlink"/>
                </a:solidFill>
              </a:rPr>
              <a:t>2</a:t>
            </a:r>
            <a:r>
              <a:rPr lang="en-US" sz="1600" b="0">
                <a:solidFill>
                  <a:schemeClr val="hlink"/>
                </a:solidFill>
              </a:rPr>
              <a:t>/2</a:t>
            </a:r>
            <a:br>
              <a:rPr lang="en-US" sz="1600" b="0">
                <a:solidFill>
                  <a:schemeClr val="hlink"/>
                </a:solidFill>
              </a:rPr>
            </a:br>
            <a:r>
              <a:rPr lang="en-US" sz="1600" b="0">
                <a:solidFill>
                  <a:schemeClr val="hlink"/>
                </a:solidFill>
              </a:rPr>
              <a:t>These conventions have no impact on S parameters, only relevant for absolute power calculation</a:t>
            </a:r>
          </a:p>
        </p:txBody>
      </p:sp>
      <p:sp>
        <p:nvSpPr>
          <p:cNvPr id="24582"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D156F74A-E952-4DF8-8123-1286329AF39C}" type="slidenum">
              <a:rPr lang="en-US" sz="1400" b="0">
                <a:solidFill>
                  <a:schemeClr val="tx1"/>
                </a:solidFill>
              </a:rPr>
              <a:pPr algn="r">
                <a:lnSpc>
                  <a:spcPct val="100000"/>
                </a:lnSpc>
                <a:spcBef>
                  <a:spcPct val="0"/>
                </a:spcBef>
                <a:buClrTx/>
                <a:buSzTx/>
                <a:buFontTx/>
                <a:buNone/>
              </a:pPr>
              <a:t>22</a:t>
            </a:fld>
            <a:endParaRPr lang="en-US" sz="1400" b="0">
              <a:solidFill>
                <a:schemeClr val="tx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6"/>
          <p:cNvSpPr txBox="1">
            <a:spLocks noChangeArrowheads="1"/>
          </p:cNvSpPr>
          <p:nvPr/>
        </p:nvSpPr>
        <p:spPr bwMode="auto">
          <a:xfrm>
            <a:off x="434975" y="858838"/>
            <a:ext cx="9331325"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endParaRPr lang="en-US" sz="1000" b="0"/>
          </a:p>
          <a:p>
            <a:pPr>
              <a:buFont typeface="Wingdings" pitchFamily="2" charset="2"/>
              <a:buNone/>
            </a:pPr>
            <a:r>
              <a:rPr lang="en-US" sz="1800" b="0"/>
              <a:t>Waves traveling </a:t>
            </a:r>
            <a:r>
              <a:rPr lang="en-US" sz="1800" b="0">
                <a:solidFill>
                  <a:srgbClr val="008000"/>
                </a:solidFill>
              </a:rPr>
              <a:t>towards </a:t>
            </a:r>
            <a:r>
              <a:rPr lang="en-US" sz="1800" b="0"/>
              <a:t>the n-port:</a:t>
            </a:r>
          </a:p>
          <a:p>
            <a:pPr>
              <a:buFont typeface="Wingdings" pitchFamily="2" charset="2"/>
              <a:buNone/>
            </a:pPr>
            <a:r>
              <a:rPr lang="en-US" sz="1800" b="0"/>
              <a:t>Waves traveling</a:t>
            </a:r>
            <a:r>
              <a:rPr lang="en-US" sz="1800" b="0">
                <a:solidFill>
                  <a:srgbClr val="FF0000"/>
                </a:solidFill>
              </a:rPr>
              <a:t> away </a:t>
            </a:r>
            <a:r>
              <a:rPr lang="en-US" sz="1800" b="0"/>
              <a:t>from the n-port:</a:t>
            </a:r>
          </a:p>
          <a:p>
            <a:pPr>
              <a:buFont typeface="Wingdings" pitchFamily="2" charset="2"/>
              <a:buNone/>
            </a:pPr>
            <a:endParaRPr lang="en-US" sz="1000" b="0"/>
          </a:p>
          <a:p>
            <a:pPr>
              <a:buFont typeface="Wingdings" pitchFamily="2" charset="2"/>
              <a:buNone/>
            </a:pPr>
            <a:r>
              <a:rPr lang="en-US" sz="1800" b="0"/>
              <a:t>The relation between </a:t>
            </a:r>
            <a:r>
              <a:rPr lang="en-US" sz="1800" b="0" i="1">
                <a:solidFill>
                  <a:srgbClr val="008000"/>
                </a:solidFill>
              </a:rPr>
              <a:t>a</a:t>
            </a:r>
            <a:r>
              <a:rPr lang="en-US" sz="1800" b="0" i="1" baseline="-25000">
                <a:solidFill>
                  <a:srgbClr val="008000"/>
                </a:solidFill>
              </a:rPr>
              <a:t>i</a:t>
            </a:r>
            <a:r>
              <a:rPr lang="en-US" sz="1800" b="0"/>
              <a:t> and </a:t>
            </a:r>
            <a:r>
              <a:rPr lang="en-US" sz="1800" b="0" i="1">
                <a:solidFill>
                  <a:srgbClr val="FF0000"/>
                </a:solidFill>
              </a:rPr>
              <a:t>b</a:t>
            </a:r>
            <a:r>
              <a:rPr lang="en-US" sz="1800" b="0" i="1" baseline="-25000">
                <a:solidFill>
                  <a:srgbClr val="FF0000"/>
                </a:solidFill>
              </a:rPr>
              <a:t>i</a:t>
            </a:r>
            <a:r>
              <a:rPr lang="en-US" sz="1800" b="0"/>
              <a:t> </a:t>
            </a:r>
            <a:r>
              <a:rPr lang="en-US" sz="1600" b="0"/>
              <a:t>(i = 1..n) </a:t>
            </a:r>
            <a:r>
              <a:rPr lang="en-US" sz="1800" b="0"/>
              <a:t>can be written as a </a:t>
            </a:r>
            <a:r>
              <a:rPr lang="en-US" sz="1800" u="sng"/>
              <a:t>system of n linear equations</a:t>
            </a:r>
            <a:r>
              <a:rPr lang="en-US" sz="1800" b="0"/>
              <a:t> (</a:t>
            </a:r>
            <a:r>
              <a:rPr lang="en-US" sz="1800" b="0" i="1"/>
              <a:t>a</a:t>
            </a:r>
            <a:r>
              <a:rPr lang="en-US" sz="1800" b="0" i="1" baseline="-25000"/>
              <a:t>i</a:t>
            </a:r>
            <a:r>
              <a:rPr lang="en-US" sz="1800" b="0"/>
              <a:t> = the independent variable, </a:t>
            </a:r>
            <a:r>
              <a:rPr lang="en-US" sz="1800" b="0" i="1"/>
              <a:t>b</a:t>
            </a:r>
            <a:r>
              <a:rPr lang="en-US" sz="1800" b="0" i="1" baseline="-25000"/>
              <a:t>i</a:t>
            </a:r>
            <a:r>
              <a:rPr lang="en-US" sz="1800" b="0"/>
              <a:t> = the dependent variable):</a:t>
            </a:r>
          </a:p>
          <a:p>
            <a:pPr>
              <a:buFont typeface="Wingdings" pitchFamily="2" charset="2"/>
              <a:buNone/>
            </a:pPr>
            <a:endParaRPr lang="en-US" sz="1800" b="0"/>
          </a:p>
          <a:p>
            <a:pPr>
              <a:buFont typeface="Wingdings" pitchFamily="2" charset="2"/>
              <a:buNone/>
            </a:pPr>
            <a:endParaRPr lang="en-US" sz="1800" b="0"/>
          </a:p>
          <a:p>
            <a:pPr>
              <a:buFont typeface="Wingdings" pitchFamily="2" charset="2"/>
              <a:buNone/>
            </a:pPr>
            <a:endParaRPr lang="en-US" sz="1800" b="0"/>
          </a:p>
          <a:p>
            <a:pPr>
              <a:buFont typeface="Wingdings" pitchFamily="2" charset="2"/>
              <a:buNone/>
            </a:pPr>
            <a:endParaRPr lang="en-US" sz="1800" b="0"/>
          </a:p>
          <a:p>
            <a:pPr>
              <a:buFont typeface="Wingdings" pitchFamily="2" charset="2"/>
              <a:buNone/>
            </a:pPr>
            <a:endParaRPr lang="en-US" sz="1000" b="0"/>
          </a:p>
          <a:p>
            <a:pPr>
              <a:buFont typeface="Wingdings" pitchFamily="2" charset="2"/>
              <a:buNone/>
            </a:pPr>
            <a:endParaRPr lang="en-US" sz="1000" b="0"/>
          </a:p>
          <a:p>
            <a:pPr>
              <a:buFont typeface="Wingdings" pitchFamily="2" charset="2"/>
              <a:buNone/>
            </a:pPr>
            <a:r>
              <a:rPr lang="en-US" sz="1800" b="0"/>
              <a:t>In compact matrix notation, these equations can also be written as:</a:t>
            </a:r>
          </a:p>
          <a:p>
            <a:pPr>
              <a:buFont typeface="Wingdings" pitchFamily="2" charset="2"/>
              <a:buNone/>
            </a:pPr>
            <a:r>
              <a:rPr lang="en-US" sz="1800" b="0"/>
              <a:t> </a:t>
            </a:r>
          </a:p>
        </p:txBody>
      </p:sp>
      <p:sp>
        <p:nvSpPr>
          <p:cNvPr id="25603"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949AA583-8171-4C1D-A35E-BCBF6BEA6335}" type="slidenum">
              <a:rPr lang="en-US" sz="1400" b="0">
                <a:solidFill>
                  <a:schemeClr val="tx1"/>
                </a:solidFill>
              </a:rPr>
              <a:pPr algn="r">
                <a:lnSpc>
                  <a:spcPct val="100000"/>
                </a:lnSpc>
                <a:spcBef>
                  <a:spcPct val="0"/>
                </a:spcBef>
                <a:buClrTx/>
                <a:buSzTx/>
                <a:buFontTx/>
                <a:buNone/>
              </a:pPr>
              <a:t>23</a:t>
            </a:fld>
            <a:endParaRPr lang="en-US" sz="1400" b="0">
              <a:solidFill>
                <a:schemeClr val="tx1"/>
              </a:solidFill>
            </a:endParaRPr>
          </a:p>
        </p:txBody>
      </p:sp>
      <p:sp>
        <p:nvSpPr>
          <p:cNvPr id="141375" name="Rectangle 63"/>
          <p:cNvSpPr>
            <a:spLocks noChangeArrowheads="1"/>
          </p:cNvSpPr>
          <p:nvPr/>
        </p:nvSpPr>
        <p:spPr bwMode="auto">
          <a:xfrm>
            <a:off x="1628775" y="0"/>
            <a:ext cx="7204075" cy="1066800"/>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en-US" sz="3200" dirty="0">
                <a:solidFill>
                  <a:srgbClr val="FF0000"/>
                </a:solidFill>
                <a:effectLst>
                  <a:outerShdw blurRad="38100" dist="38100" dir="2700000" algn="tl">
                    <a:srgbClr val="C0C0C0"/>
                  </a:outerShdw>
                </a:effectLst>
              </a:rPr>
              <a:t>The Scattering-Matrix (1)</a:t>
            </a:r>
          </a:p>
        </p:txBody>
      </p:sp>
      <p:graphicFrame>
        <p:nvGraphicFramePr>
          <p:cNvPr id="25605" name="Object 9"/>
          <p:cNvGraphicFramePr>
            <a:graphicFrameLocks noChangeAspect="1"/>
          </p:cNvGraphicFramePr>
          <p:nvPr/>
        </p:nvGraphicFramePr>
        <p:xfrm>
          <a:off x="4578350" y="1079500"/>
          <a:ext cx="2084388" cy="695325"/>
        </p:xfrm>
        <a:graphic>
          <a:graphicData uri="http://schemas.openxmlformats.org/presentationml/2006/ole">
            <mc:AlternateContent xmlns:mc="http://schemas.openxmlformats.org/markup-compatibility/2006">
              <mc:Choice xmlns:v="urn:schemas-microsoft-com:vml" Requires="v">
                <p:oleObj spid="_x0000_s25646" name="Equation" r:id="rId4" imgW="1282700" imgH="457200" progId="Equation.3">
                  <p:embed/>
                </p:oleObj>
              </mc:Choice>
              <mc:Fallback>
                <p:oleObj name="Equation" r:id="rId4" imgW="1282700" imgH="457200"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8350" y="1079500"/>
                        <a:ext cx="2084388"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pSp>
        <p:nvGrpSpPr>
          <p:cNvPr id="25606" name="Group 14"/>
          <p:cNvGrpSpPr>
            <a:grpSpLocks/>
          </p:cNvGrpSpPr>
          <p:nvPr/>
        </p:nvGrpSpPr>
        <p:grpSpPr bwMode="auto">
          <a:xfrm>
            <a:off x="1317625" y="2660650"/>
            <a:ext cx="5092700" cy="1390650"/>
            <a:chOff x="593" y="2485"/>
            <a:chExt cx="3208" cy="876"/>
          </a:xfrm>
        </p:grpSpPr>
        <p:graphicFrame>
          <p:nvGraphicFramePr>
            <p:cNvPr id="25608" name="Object 8"/>
            <p:cNvGraphicFramePr>
              <a:graphicFrameLocks noChangeAspect="1"/>
            </p:cNvGraphicFramePr>
            <p:nvPr/>
          </p:nvGraphicFramePr>
          <p:xfrm>
            <a:off x="603" y="2485"/>
            <a:ext cx="3198" cy="876"/>
          </p:xfrm>
          <a:graphic>
            <a:graphicData uri="http://schemas.openxmlformats.org/presentationml/2006/ole">
              <mc:AlternateContent xmlns:mc="http://schemas.openxmlformats.org/markup-compatibility/2006">
                <mc:Choice xmlns:v="urn:schemas-microsoft-com:vml" Requires="v">
                  <p:oleObj spid="_x0000_s25647" name="Equation" r:id="rId6" imgW="3124200" imgH="914400" progId="Equation.3">
                    <p:embed/>
                  </p:oleObj>
                </mc:Choice>
                <mc:Fallback>
                  <p:oleObj name="Equation" r:id="rId6" imgW="3124200" imgH="914400"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 y="2485"/>
                          <a:ext cx="3198" cy="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sp>
          <p:nvSpPr>
            <p:cNvPr id="25609" name="Rectangle 13"/>
            <p:cNvSpPr>
              <a:spLocks noChangeArrowheads="1"/>
            </p:cNvSpPr>
            <p:nvPr/>
          </p:nvSpPr>
          <p:spPr bwMode="auto">
            <a:xfrm>
              <a:off x="593" y="2494"/>
              <a:ext cx="2907" cy="858"/>
            </a:xfrm>
            <a:prstGeom prst="rect">
              <a:avLst/>
            </a:prstGeom>
            <a:noFill/>
            <a:ln w="1587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marL="571500" indent="-571500"/>
              <a:endParaRPr lang="en-GB" b="0"/>
            </a:p>
          </p:txBody>
        </p:sp>
        <p:sp>
          <p:nvSpPr>
            <p:cNvPr id="25610" name="Rectangle 12"/>
            <p:cNvSpPr>
              <a:spLocks noChangeArrowheads="1"/>
            </p:cNvSpPr>
            <p:nvPr/>
          </p:nvSpPr>
          <p:spPr bwMode="auto">
            <a:xfrm>
              <a:off x="593" y="2494"/>
              <a:ext cx="2434" cy="645"/>
            </a:xfrm>
            <a:prstGeom prst="rect">
              <a:avLst/>
            </a:prstGeom>
            <a:noFill/>
            <a:ln w="15875" algn="ctr">
              <a:solidFill>
                <a:srgbClr val="008000"/>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marL="571500" indent="-571500"/>
              <a:endParaRPr lang="en-GB" b="0"/>
            </a:p>
          </p:txBody>
        </p:sp>
        <p:sp>
          <p:nvSpPr>
            <p:cNvPr id="25611" name="Rectangle 11"/>
            <p:cNvSpPr>
              <a:spLocks noChangeArrowheads="1"/>
            </p:cNvSpPr>
            <p:nvPr/>
          </p:nvSpPr>
          <p:spPr bwMode="auto">
            <a:xfrm>
              <a:off x="593" y="2494"/>
              <a:ext cx="1991" cy="415"/>
            </a:xfrm>
            <a:prstGeom prst="rect">
              <a:avLst/>
            </a:prstGeom>
            <a:noFill/>
            <a:ln w="158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marL="571500" indent="-571500"/>
              <a:endParaRPr lang="en-GB" b="0"/>
            </a:p>
          </p:txBody>
        </p:sp>
        <p:sp>
          <p:nvSpPr>
            <p:cNvPr id="25612" name="Rectangle 10"/>
            <p:cNvSpPr>
              <a:spLocks noChangeArrowheads="1"/>
            </p:cNvSpPr>
            <p:nvPr/>
          </p:nvSpPr>
          <p:spPr bwMode="auto">
            <a:xfrm>
              <a:off x="593" y="2494"/>
              <a:ext cx="1498" cy="190"/>
            </a:xfrm>
            <a:prstGeom prst="rect">
              <a:avLst/>
            </a:prstGeom>
            <a:noFill/>
            <a:ln w="1587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marL="571500" indent="-571500"/>
              <a:endParaRPr lang="en-GB" b="0"/>
            </a:p>
          </p:txBody>
        </p:sp>
      </p:grpSp>
      <p:graphicFrame>
        <p:nvGraphicFramePr>
          <p:cNvPr id="25607" name="Object 13"/>
          <p:cNvGraphicFramePr>
            <a:graphicFrameLocks noChangeAspect="1"/>
          </p:cNvGraphicFramePr>
          <p:nvPr/>
        </p:nvGraphicFramePr>
        <p:xfrm>
          <a:off x="3268663" y="4835525"/>
          <a:ext cx="2124075" cy="582613"/>
        </p:xfrm>
        <a:graphic>
          <a:graphicData uri="http://schemas.openxmlformats.org/presentationml/2006/ole">
            <mc:AlternateContent xmlns:mc="http://schemas.openxmlformats.org/markup-compatibility/2006">
              <mc:Choice xmlns:v="urn:schemas-microsoft-com:vml" Requires="v">
                <p:oleObj spid="_x0000_s25648" name="Equation" r:id="rId8" imgW="736280" imgH="215806" progId="Equation.3">
                  <p:embed/>
                </p:oleObj>
              </mc:Choice>
              <mc:Fallback>
                <p:oleObj name="Equation" r:id="rId8" imgW="736280" imgH="215806" progId="Equation.3">
                  <p:embed/>
                  <p:pic>
                    <p:nvPicPr>
                      <p:cNvPr id="0"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8663" y="4835525"/>
                        <a:ext cx="2124075" cy="58261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6"/>
          <p:cNvSpPr txBox="1">
            <a:spLocks noChangeArrowheads="1"/>
          </p:cNvSpPr>
          <p:nvPr/>
        </p:nvSpPr>
        <p:spPr bwMode="auto">
          <a:xfrm>
            <a:off x="355600" y="1446213"/>
            <a:ext cx="9363075"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The simplest form is a passive </a:t>
            </a:r>
            <a:r>
              <a:rPr lang="en-US" sz="1800">
                <a:solidFill>
                  <a:srgbClr val="008000"/>
                </a:solidFill>
              </a:rPr>
              <a:t>one-port </a:t>
            </a:r>
            <a:r>
              <a:rPr lang="en-US" sz="1800"/>
              <a:t>(2-pole) </a:t>
            </a:r>
            <a:r>
              <a:rPr lang="en-US" sz="1800" b="0"/>
              <a:t>with some reflection coefficient </a:t>
            </a:r>
            <a:r>
              <a:rPr lang="en-US" sz="1800" b="0">
                <a:sym typeface="Symbol" pitchFamily="18" charset="2"/>
              </a:rPr>
              <a:t>.</a:t>
            </a:r>
            <a:endParaRPr lang="en-US" sz="1800"/>
          </a:p>
          <a:p>
            <a:pPr>
              <a:buFont typeface="Wingdings" pitchFamily="2" charset="2"/>
              <a:buNone/>
            </a:pPr>
            <a:endParaRPr lang="en-US" sz="1800" b="0"/>
          </a:p>
          <a:p>
            <a:pPr>
              <a:buFont typeface="Wingdings" pitchFamily="2" charset="2"/>
              <a:buNone/>
            </a:pPr>
            <a:endParaRPr lang="en-US" sz="1800" b="0"/>
          </a:p>
          <a:p>
            <a:pPr>
              <a:buFont typeface="Wingdings" pitchFamily="2" charset="2"/>
              <a:buNone/>
            </a:pPr>
            <a:r>
              <a:rPr lang="en-US" sz="1800" b="0"/>
              <a:t>With the reflection coefficient </a:t>
            </a:r>
            <a:r>
              <a:rPr lang="en-US" sz="1800" b="0">
                <a:sym typeface="Symbol" pitchFamily="18" charset="2"/>
              </a:rPr>
              <a:t> it follows that</a:t>
            </a:r>
            <a:r>
              <a:rPr lang="en-US" sz="1800" b="0"/>
              <a:t> </a:t>
            </a:r>
          </a:p>
          <a:p>
            <a:pPr>
              <a:buFont typeface="Wingdings" pitchFamily="2" charset="2"/>
              <a:buNone/>
            </a:pPr>
            <a:endParaRPr lang="en-US" sz="1800" b="0">
              <a:sym typeface="Symbol" pitchFamily="18" charset="2"/>
            </a:endParaRPr>
          </a:p>
          <a:p>
            <a:pPr>
              <a:buFont typeface="Wingdings" pitchFamily="2" charset="2"/>
              <a:buNone/>
            </a:pPr>
            <a:endParaRPr lang="en-US" sz="1800" b="0">
              <a:sym typeface="Symbol" pitchFamily="18" charset="2"/>
            </a:endParaRPr>
          </a:p>
          <a:p>
            <a:pPr>
              <a:buFont typeface="Wingdings" pitchFamily="2" charset="2"/>
              <a:buNone/>
            </a:pPr>
            <a:endParaRPr lang="en-US" sz="1000" b="0">
              <a:sym typeface="Symbol" pitchFamily="18" charset="2"/>
            </a:endParaRPr>
          </a:p>
          <a:p>
            <a:pPr>
              <a:buFont typeface="Wingdings" pitchFamily="2" charset="2"/>
              <a:buNone/>
            </a:pPr>
            <a:r>
              <a:rPr lang="en-US" sz="1800" b="0">
                <a:sym typeface="Symbol" pitchFamily="18" charset="2"/>
              </a:rPr>
              <a:t> </a:t>
            </a:r>
          </a:p>
          <a:p>
            <a:pPr>
              <a:buFont typeface="Wingdings" pitchFamily="2" charset="2"/>
              <a:buNone/>
            </a:pPr>
            <a:endParaRPr lang="en-US" sz="1800" b="0"/>
          </a:p>
        </p:txBody>
      </p:sp>
      <p:sp>
        <p:nvSpPr>
          <p:cNvPr id="26627"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69FE039E-3C2A-425A-8830-4D7BA8448338}" type="slidenum">
              <a:rPr lang="en-US" sz="1400" b="0">
                <a:solidFill>
                  <a:schemeClr val="tx1"/>
                </a:solidFill>
              </a:rPr>
              <a:pPr algn="r">
                <a:lnSpc>
                  <a:spcPct val="100000"/>
                </a:lnSpc>
                <a:spcBef>
                  <a:spcPct val="0"/>
                </a:spcBef>
                <a:buClrTx/>
                <a:buSzTx/>
                <a:buFontTx/>
                <a:buNone/>
              </a:pPr>
              <a:t>24</a:t>
            </a:fld>
            <a:endParaRPr lang="en-US" sz="1400" b="0">
              <a:solidFill>
                <a:schemeClr val="tx1"/>
              </a:solidFill>
            </a:endParaRPr>
          </a:p>
        </p:txBody>
      </p:sp>
      <p:sp>
        <p:nvSpPr>
          <p:cNvPr id="239618" name="Rectangle 2"/>
          <p:cNvSpPr>
            <a:spLocks noChangeArrowheads="1"/>
          </p:cNvSpPr>
          <p:nvPr/>
        </p:nvSpPr>
        <p:spPr bwMode="auto">
          <a:xfrm>
            <a:off x="1162050" y="0"/>
            <a:ext cx="7204075" cy="1066800"/>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en-US" sz="3200" dirty="0">
                <a:solidFill>
                  <a:srgbClr val="FF0000"/>
                </a:solidFill>
                <a:effectLst>
                  <a:outerShdw blurRad="38100" dist="38100" dir="2700000" algn="tl">
                    <a:srgbClr val="C0C0C0"/>
                  </a:outerShdw>
                </a:effectLst>
              </a:rPr>
              <a:t>The Scattering Matrix (2)</a:t>
            </a:r>
          </a:p>
        </p:txBody>
      </p:sp>
      <p:graphicFrame>
        <p:nvGraphicFramePr>
          <p:cNvPr id="26629" name="Object 9"/>
          <p:cNvGraphicFramePr>
            <a:graphicFrameLocks noChangeAspect="1"/>
          </p:cNvGraphicFramePr>
          <p:nvPr/>
        </p:nvGraphicFramePr>
        <p:xfrm>
          <a:off x="928688" y="1790700"/>
          <a:ext cx="2573337" cy="341313"/>
        </p:xfrm>
        <a:graphic>
          <a:graphicData uri="http://schemas.openxmlformats.org/presentationml/2006/ole">
            <mc:AlternateContent xmlns:mc="http://schemas.openxmlformats.org/markup-compatibility/2006">
              <mc:Choice xmlns:v="urn:schemas-microsoft-com:vml" Requires="v">
                <p:oleObj spid="_x0000_s26657" name="Equation" r:id="rId4" imgW="1523339" imgH="215806" progId="Equation.3">
                  <p:embed/>
                </p:oleObj>
              </mc:Choice>
              <mc:Fallback>
                <p:oleObj name="Equation" r:id="rId4" imgW="1523339" imgH="215806"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688" y="1790700"/>
                        <a:ext cx="2573337"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aphicFrame>
        <p:nvGraphicFramePr>
          <p:cNvPr id="26630" name="Object 6"/>
          <p:cNvGraphicFramePr>
            <a:graphicFrameLocks noChangeAspect="1"/>
          </p:cNvGraphicFramePr>
          <p:nvPr/>
        </p:nvGraphicFramePr>
        <p:xfrm>
          <a:off x="2468563" y="2733675"/>
          <a:ext cx="1312862" cy="681038"/>
        </p:xfrm>
        <a:graphic>
          <a:graphicData uri="http://schemas.openxmlformats.org/presentationml/2006/ole">
            <mc:AlternateContent xmlns:mc="http://schemas.openxmlformats.org/markup-compatibility/2006">
              <mc:Choice xmlns:v="urn:schemas-microsoft-com:vml" Requires="v">
                <p:oleObj spid="_x0000_s26658" name="Equation" r:id="rId6" imgW="774364" imgH="431613" progId="Equation.3">
                  <p:embed/>
                </p:oleObj>
              </mc:Choice>
              <mc:Fallback>
                <p:oleObj name="Equation" r:id="rId6" imgW="774364" imgH="431613"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8563" y="2733675"/>
                        <a:ext cx="1312862"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pic>
        <p:nvPicPr>
          <p:cNvPr id="26631" name="Picture 21" descr="Fig_5_3"/>
          <p:cNvPicPr>
            <a:picLocks noChangeAspect="1" noChangeArrowheads="1"/>
          </p:cNvPicPr>
          <p:nvPr/>
        </p:nvPicPr>
        <p:blipFill>
          <a:blip r:embed="rId8">
            <a:extLst>
              <a:ext uri="{28A0092B-C50C-407E-A947-70E740481C1C}">
                <a14:useLocalDpi xmlns:a14="http://schemas.microsoft.com/office/drawing/2010/main" val="0"/>
              </a:ext>
            </a:extLst>
          </a:blip>
          <a:srcRect r="34419"/>
          <a:stretch>
            <a:fillRect/>
          </a:stretch>
        </p:blipFill>
        <p:spPr bwMode="auto">
          <a:xfrm>
            <a:off x="6708775" y="2541588"/>
            <a:ext cx="17938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632" name="Straight Connector 35"/>
          <p:cNvCxnSpPr>
            <a:cxnSpLocks noChangeShapeType="1"/>
          </p:cNvCxnSpPr>
          <p:nvPr/>
        </p:nvCxnSpPr>
        <p:spPr bwMode="auto">
          <a:xfrm rot="5400000">
            <a:off x="6836569" y="2996407"/>
            <a:ext cx="1050925" cy="1587"/>
          </a:xfrm>
          <a:prstGeom prst="line">
            <a:avLst/>
          </a:prstGeom>
          <a:noFill/>
          <a:ln w="19050" algn="ctr">
            <a:solidFill>
              <a:srgbClr val="0000FF"/>
            </a:solidFill>
            <a:prstDash val="sysDash"/>
            <a:round/>
            <a:headEnd/>
            <a:tailEnd/>
          </a:ln>
          <a:extLst>
            <a:ext uri="{909E8E84-426E-40DD-AFC4-6F175D3DCCD1}">
              <a14:hiddenFill xmlns:a14="http://schemas.microsoft.com/office/drawing/2010/main">
                <a:noFill/>
              </a14:hiddenFill>
            </a:ext>
          </a:extLst>
        </p:spPr>
      </p:cxnSp>
      <p:sp>
        <p:nvSpPr>
          <p:cNvPr id="26633" name="TextBox 36"/>
          <p:cNvSpPr txBox="1">
            <a:spLocks noChangeArrowheads="1"/>
          </p:cNvSpPr>
          <p:nvPr/>
        </p:nvSpPr>
        <p:spPr bwMode="auto">
          <a:xfrm>
            <a:off x="6575425" y="2060575"/>
            <a:ext cx="1673225"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600" b="0"/>
              <a:t>Reference plane</a:t>
            </a:r>
            <a:endParaRPr lang="en-GB" sz="1600" b="0"/>
          </a:p>
        </p:txBody>
      </p:sp>
      <p:sp>
        <p:nvSpPr>
          <p:cNvPr id="26634" name="Rectangle 13"/>
          <p:cNvSpPr>
            <a:spLocks noChangeArrowheads="1"/>
          </p:cNvSpPr>
          <p:nvPr/>
        </p:nvSpPr>
        <p:spPr bwMode="auto">
          <a:xfrm>
            <a:off x="1243013" y="3692525"/>
            <a:ext cx="7653337" cy="2238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p>
            <a:pPr marL="571500" indent="-571500">
              <a:buFont typeface="Wingdings" pitchFamily="2" charset="2"/>
              <a:buNone/>
            </a:pPr>
            <a:r>
              <a:rPr lang="en-US" sz="1800" b="0">
                <a:solidFill>
                  <a:srgbClr val="FF0000"/>
                </a:solidFill>
              </a:rPr>
              <a:t>What is the difference between </a:t>
            </a:r>
            <a:r>
              <a:rPr lang="el-GR" sz="1800" b="0">
                <a:solidFill>
                  <a:srgbClr val="FF0000"/>
                </a:solidFill>
                <a:latin typeface="Courier New" pitchFamily="49" charset="0"/>
                <a:cs typeface="Arial" charset="0"/>
              </a:rPr>
              <a:t>Γ</a:t>
            </a:r>
            <a:r>
              <a:rPr lang="en-US" sz="1800" b="0">
                <a:solidFill>
                  <a:srgbClr val="FF0000"/>
                </a:solidFill>
              </a:rPr>
              <a:t> and S11 or S22?</a:t>
            </a:r>
          </a:p>
          <a:p>
            <a:pPr marL="571500" indent="-571500"/>
            <a:r>
              <a:rPr lang="el-GR" sz="1800" b="0">
                <a:solidFill>
                  <a:srgbClr val="FF0000"/>
                </a:solidFill>
                <a:latin typeface="Courier New" pitchFamily="49" charset="0"/>
                <a:cs typeface="Arial" charset="0"/>
              </a:rPr>
              <a:t>Γ</a:t>
            </a:r>
            <a:r>
              <a:rPr lang="en-US" sz="1800" b="0">
                <a:solidFill>
                  <a:srgbClr val="FF0000"/>
                </a:solidFill>
              </a:rPr>
              <a:t> is a general definition of some complex reflection coefficient. </a:t>
            </a:r>
          </a:p>
          <a:p>
            <a:pPr marL="571500" indent="-571500"/>
            <a:r>
              <a:rPr lang="en-US" sz="1800" b="0">
                <a:solidFill>
                  <a:srgbClr val="FF0000"/>
                </a:solidFill>
              </a:rPr>
              <a:t>On the contrary, for a proper S-parameter measurement all ports of the Device Under Test (DUT) including the generator port must be terminated with their characteristic impedance in order to assure that waves traveling away from the DUT (b</a:t>
            </a:r>
            <a:r>
              <a:rPr lang="en-US" sz="1800" b="0" baseline="-25000">
                <a:solidFill>
                  <a:srgbClr val="FF0000"/>
                </a:solidFill>
              </a:rPr>
              <a:t>n</a:t>
            </a:r>
            <a:r>
              <a:rPr lang="en-US" sz="1800" b="0">
                <a:solidFill>
                  <a:srgbClr val="FF0000"/>
                </a:solidFill>
              </a:rPr>
              <a:t>-waves) are not reflected back and convert into </a:t>
            </a:r>
            <a:r>
              <a:rPr lang="pl-PL" sz="1800" b="0">
                <a:solidFill>
                  <a:srgbClr val="FF0000"/>
                </a:solidFill>
              </a:rPr>
              <a:t/>
            </a:r>
            <a:br>
              <a:rPr lang="pl-PL" sz="1800" b="0">
                <a:solidFill>
                  <a:srgbClr val="FF0000"/>
                </a:solidFill>
              </a:rPr>
            </a:br>
            <a:r>
              <a:rPr lang="en-US" sz="1800" b="0">
                <a:solidFill>
                  <a:srgbClr val="FF0000"/>
                </a:solidFill>
              </a:rPr>
              <a:t>a</a:t>
            </a:r>
            <a:r>
              <a:rPr lang="en-US" sz="1800" b="0" baseline="-25000">
                <a:solidFill>
                  <a:srgbClr val="FF0000"/>
                </a:solidFill>
              </a:rPr>
              <a:t>n</a:t>
            </a:r>
            <a:r>
              <a:rPr lang="en-US" sz="1800" b="0">
                <a:solidFill>
                  <a:srgbClr val="FF0000"/>
                </a:solidFill>
              </a:rPr>
              <a:t>-waves.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6"/>
          <p:cNvSpPr txBox="1">
            <a:spLocks noChangeArrowheads="1"/>
          </p:cNvSpPr>
          <p:nvPr/>
        </p:nvSpPr>
        <p:spPr bwMode="auto">
          <a:xfrm>
            <a:off x="355600" y="1189038"/>
            <a:ext cx="9363075"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a:solidFill>
                  <a:srgbClr val="008000"/>
                </a:solidFill>
                <a:sym typeface="Symbol" pitchFamily="18" charset="2"/>
              </a:rPr>
              <a:t>Two-port</a:t>
            </a:r>
            <a:r>
              <a:rPr lang="en-US" sz="1800">
                <a:sym typeface="Symbol" pitchFamily="18" charset="2"/>
              </a:rPr>
              <a:t> (4-pole)</a:t>
            </a:r>
          </a:p>
          <a:p>
            <a:pPr>
              <a:buFont typeface="Wingdings" pitchFamily="2" charset="2"/>
              <a:buNone/>
            </a:pPr>
            <a:endParaRPr lang="en-US" sz="1800" b="0">
              <a:sym typeface="Symbol" pitchFamily="18" charset="2"/>
            </a:endParaRPr>
          </a:p>
          <a:p>
            <a:pPr>
              <a:buFont typeface="Wingdings" pitchFamily="2" charset="2"/>
              <a:buNone/>
            </a:pPr>
            <a:endParaRPr lang="en-US" sz="1800" b="0">
              <a:sym typeface="Symbol" pitchFamily="18" charset="2"/>
            </a:endParaRPr>
          </a:p>
          <a:p>
            <a:pPr>
              <a:buFont typeface="Wingdings" pitchFamily="2" charset="2"/>
              <a:buNone/>
            </a:pPr>
            <a:endParaRPr lang="en-US" sz="1800" b="0">
              <a:sym typeface="Symbol" pitchFamily="18" charset="2"/>
            </a:endParaRPr>
          </a:p>
          <a:p>
            <a:pPr>
              <a:buFont typeface="Wingdings" pitchFamily="2" charset="2"/>
              <a:buNone/>
            </a:pPr>
            <a:endParaRPr lang="en-US" sz="1800" b="0">
              <a:sym typeface="Symbol" pitchFamily="18" charset="2"/>
            </a:endParaRPr>
          </a:p>
          <a:p>
            <a:pPr>
              <a:buFont typeface="Wingdings" pitchFamily="2" charset="2"/>
              <a:buNone/>
            </a:pPr>
            <a:r>
              <a:rPr lang="en-US" sz="1800" b="0">
                <a:sym typeface="Symbol" pitchFamily="18" charset="2"/>
              </a:rPr>
              <a:t>A non-matched load present at port 2 with reflection coefficient  </a:t>
            </a:r>
            <a:r>
              <a:rPr lang="en-US" sz="1800" b="0" i="1" baseline="-25000">
                <a:sym typeface="Symbol" pitchFamily="18" charset="2"/>
              </a:rPr>
              <a:t>load</a:t>
            </a:r>
            <a:r>
              <a:rPr lang="en-US" sz="1800" b="0">
                <a:sym typeface="Symbol" pitchFamily="18" charset="2"/>
              </a:rPr>
              <a:t> transfers to the input port as </a:t>
            </a:r>
          </a:p>
          <a:p>
            <a:pPr>
              <a:buFont typeface="Wingdings" pitchFamily="2" charset="2"/>
              <a:buNone/>
            </a:pPr>
            <a:endParaRPr lang="en-US" sz="1800" b="0"/>
          </a:p>
        </p:txBody>
      </p:sp>
      <p:sp>
        <p:nvSpPr>
          <p:cNvPr id="27651"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58B2978C-859B-4E4C-89A4-CE71261913B6}" type="slidenum">
              <a:rPr lang="en-US" sz="1400" b="0">
                <a:solidFill>
                  <a:schemeClr val="tx1"/>
                </a:solidFill>
              </a:rPr>
              <a:pPr algn="r">
                <a:lnSpc>
                  <a:spcPct val="100000"/>
                </a:lnSpc>
                <a:spcBef>
                  <a:spcPct val="0"/>
                </a:spcBef>
                <a:buClrTx/>
                <a:buSzTx/>
                <a:buFontTx/>
                <a:buNone/>
              </a:pPr>
              <a:t>25</a:t>
            </a:fld>
            <a:endParaRPr lang="en-US" sz="1400" b="0">
              <a:solidFill>
                <a:schemeClr val="tx1"/>
              </a:solidFill>
            </a:endParaRPr>
          </a:p>
        </p:txBody>
      </p:sp>
      <p:sp>
        <p:nvSpPr>
          <p:cNvPr id="239618" name="Rectangle 2"/>
          <p:cNvSpPr>
            <a:spLocks noChangeArrowheads="1"/>
          </p:cNvSpPr>
          <p:nvPr/>
        </p:nvSpPr>
        <p:spPr bwMode="auto">
          <a:xfrm>
            <a:off x="1162050" y="0"/>
            <a:ext cx="7204075" cy="1066800"/>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en-US" sz="3200">
                <a:solidFill>
                  <a:srgbClr val="FF0000"/>
                </a:solidFill>
                <a:effectLst>
                  <a:outerShdw blurRad="38100" dist="38100" dir="2700000" algn="tl">
                    <a:srgbClr val="C0C0C0"/>
                  </a:outerShdw>
                </a:effectLst>
              </a:rPr>
              <a:t>The Scattering Matrix (3)</a:t>
            </a:r>
          </a:p>
        </p:txBody>
      </p:sp>
      <p:graphicFrame>
        <p:nvGraphicFramePr>
          <p:cNvPr id="27653" name="Object 7"/>
          <p:cNvGraphicFramePr>
            <a:graphicFrameLocks noChangeAspect="1"/>
          </p:cNvGraphicFramePr>
          <p:nvPr/>
        </p:nvGraphicFramePr>
        <p:xfrm>
          <a:off x="1690688" y="1735138"/>
          <a:ext cx="3989387" cy="763587"/>
        </p:xfrm>
        <a:graphic>
          <a:graphicData uri="http://schemas.openxmlformats.org/presentationml/2006/ole">
            <mc:AlternateContent xmlns:mc="http://schemas.openxmlformats.org/markup-compatibility/2006">
              <mc:Choice xmlns:v="urn:schemas-microsoft-com:vml" Requires="v">
                <p:oleObj spid="_x0000_s27679" name="Equation" r:id="rId4" imgW="2362200" imgH="482600" progId="Equation.3">
                  <p:embed/>
                </p:oleObj>
              </mc:Choice>
              <mc:Fallback>
                <p:oleObj name="Equation" r:id="rId4" imgW="2362200" imgH="4826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0688" y="1735138"/>
                        <a:ext cx="3989387"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aphicFrame>
        <p:nvGraphicFramePr>
          <p:cNvPr id="27654" name="Object 8"/>
          <p:cNvGraphicFramePr>
            <a:graphicFrameLocks noChangeAspect="1"/>
          </p:cNvGraphicFramePr>
          <p:nvPr/>
        </p:nvGraphicFramePr>
        <p:xfrm>
          <a:off x="3263900" y="3449638"/>
          <a:ext cx="2897188" cy="682625"/>
        </p:xfrm>
        <a:graphic>
          <a:graphicData uri="http://schemas.openxmlformats.org/presentationml/2006/ole">
            <mc:AlternateContent xmlns:mc="http://schemas.openxmlformats.org/markup-compatibility/2006">
              <mc:Choice xmlns:v="urn:schemas-microsoft-com:vml" Requires="v">
                <p:oleObj spid="_x0000_s27680" name="Equation" r:id="rId6" imgW="1714500" imgH="431800" progId="Equation.3">
                  <p:embed/>
                </p:oleObj>
              </mc:Choice>
              <mc:Fallback>
                <p:oleObj name="Equation" r:id="rId6" imgW="1714500" imgH="431800"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3900" y="3449638"/>
                        <a:ext cx="2897188" cy="6826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7655" name="Picture 21" descr="Fig_5_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8788" y="1339850"/>
            <a:ext cx="27336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Rectangle 13"/>
          <p:cNvSpPr>
            <a:spLocks noChangeArrowheads="1"/>
          </p:cNvSpPr>
          <p:nvPr/>
        </p:nvSpPr>
        <p:spPr bwMode="auto">
          <a:xfrm>
            <a:off x="1601788" y="4535488"/>
            <a:ext cx="7653337" cy="1195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p>
            <a:pPr marL="571500" indent="-571500"/>
            <a:r>
              <a:rPr lang="en-US" sz="1600" b="0">
                <a:solidFill>
                  <a:srgbClr val="FF0000"/>
                </a:solidFill>
              </a:rPr>
              <a:t>For a proper S-parameter measurement all ports of the Device Under Test (DUT) including the generator port must be terminated with their characteristic impedance in order to assure that waves traveling away from the DUT (b</a:t>
            </a:r>
            <a:r>
              <a:rPr lang="en-US" sz="1600" b="0" baseline="-25000">
                <a:solidFill>
                  <a:srgbClr val="FF0000"/>
                </a:solidFill>
              </a:rPr>
              <a:t>n</a:t>
            </a:r>
            <a:r>
              <a:rPr lang="en-US" sz="1600" b="0">
                <a:solidFill>
                  <a:srgbClr val="FF0000"/>
                </a:solidFill>
              </a:rPr>
              <a:t>-waves) are not reflected back and convert into </a:t>
            </a:r>
            <a:r>
              <a:rPr lang="pl-PL" sz="1600" b="0">
                <a:solidFill>
                  <a:srgbClr val="FF0000"/>
                </a:solidFill>
              </a:rPr>
              <a:t/>
            </a:r>
            <a:br>
              <a:rPr lang="pl-PL" sz="1600" b="0">
                <a:solidFill>
                  <a:srgbClr val="FF0000"/>
                </a:solidFill>
              </a:rPr>
            </a:br>
            <a:r>
              <a:rPr lang="en-US" sz="1600" b="0">
                <a:solidFill>
                  <a:srgbClr val="FF0000"/>
                </a:solidFill>
              </a:rPr>
              <a:t>a</a:t>
            </a:r>
            <a:r>
              <a:rPr lang="en-US" sz="1600" b="0" baseline="-25000">
                <a:solidFill>
                  <a:srgbClr val="FF0000"/>
                </a:solidFill>
              </a:rPr>
              <a:t>n</a:t>
            </a:r>
            <a:r>
              <a:rPr lang="en-US" sz="1600" b="0">
                <a:solidFill>
                  <a:srgbClr val="FF0000"/>
                </a:solidFill>
              </a:rPr>
              <a:t>-waves.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2743A3E5-9FE7-4462-8C3A-1DF09BE7E571}" type="slidenum">
              <a:rPr lang="en-US" sz="1400" b="0">
                <a:solidFill>
                  <a:schemeClr val="tx1"/>
                </a:solidFill>
              </a:rPr>
              <a:pPr algn="r">
                <a:lnSpc>
                  <a:spcPct val="100000"/>
                </a:lnSpc>
                <a:spcBef>
                  <a:spcPct val="0"/>
                </a:spcBef>
                <a:buClrTx/>
                <a:buSzTx/>
                <a:buFontTx/>
                <a:buNone/>
              </a:pPr>
              <a:t>26</a:t>
            </a:fld>
            <a:endParaRPr lang="en-US" sz="1400" b="0">
              <a:solidFill>
                <a:schemeClr val="tx1"/>
              </a:solidFill>
            </a:endParaRPr>
          </a:p>
        </p:txBody>
      </p:sp>
      <p:sp>
        <p:nvSpPr>
          <p:cNvPr id="241666" name="Rectangle 2"/>
          <p:cNvSpPr>
            <a:spLocks noChangeArrowheads="1"/>
          </p:cNvSpPr>
          <p:nvPr/>
        </p:nvSpPr>
        <p:spPr bwMode="auto">
          <a:xfrm>
            <a:off x="827088" y="0"/>
            <a:ext cx="8458200" cy="912813"/>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en-US" sz="3200">
                <a:solidFill>
                  <a:srgbClr val="FF0000"/>
                </a:solidFill>
                <a:effectLst>
                  <a:outerShdw blurRad="38100" dist="38100" dir="2700000" algn="tl">
                    <a:srgbClr val="C0C0C0"/>
                  </a:outerShdw>
                </a:effectLst>
              </a:rPr>
              <a:t>Evaluation of scattering parameters (1)</a:t>
            </a:r>
          </a:p>
        </p:txBody>
      </p:sp>
      <p:sp>
        <p:nvSpPr>
          <p:cNvPr id="28676" name="TextBox 7"/>
          <p:cNvSpPr txBox="1">
            <a:spLocks noChangeArrowheads="1"/>
          </p:cNvSpPr>
          <p:nvPr/>
        </p:nvSpPr>
        <p:spPr bwMode="auto">
          <a:xfrm>
            <a:off x="654050" y="722313"/>
            <a:ext cx="739775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u="sng"/>
              <a:t>Basic relation:</a:t>
            </a:r>
          </a:p>
          <a:p>
            <a:pPr>
              <a:buFont typeface="Wingdings" pitchFamily="2" charset="2"/>
              <a:buNone/>
            </a:pPr>
            <a:endParaRPr lang="en-US" sz="1800" b="0"/>
          </a:p>
          <a:p>
            <a:pPr>
              <a:buFont typeface="Wingdings" pitchFamily="2" charset="2"/>
              <a:buNone/>
            </a:pPr>
            <a:endParaRPr lang="en-US" sz="1800" b="0"/>
          </a:p>
          <a:p>
            <a:pPr>
              <a:spcBef>
                <a:spcPct val="0"/>
              </a:spcBef>
              <a:buFont typeface="Wingdings" pitchFamily="2" charset="2"/>
              <a:buNone/>
            </a:pPr>
            <a:r>
              <a:rPr lang="en-US" sz="1800" b="0" u="sng"/>
              <a:t>Finding S</a:t>
            </a:r>
            <a:r>
              <a:rPr lang="en-US" sz="1800" b="0" u="sng" baseline="-25000"/>
              <a:t>11</a:t>
            </a:r>
            <a:r>
              <a:rPr lang="en-US" sz="1800" b="0" u="sng"/>
              <a:t>, S</a:t>
            </a:r>
            <a:r>
              <a:rPr lang="en-US" sz="1800" b="0" u="sng" baseline="-25000"/>
              <a:t>21</a:t>
            </a:r>
            <a:r>
              <a:rPr lang="en-US" sz="1800" b="0"/>
              <a:t>: (“forward” parameters, assuming port 1 = input,</a:t>
            </a:r>
          </a:p>
          <a:p>
            <a:pPr>
              <a:spcBef>
                <a:spcPct val="0"/>
              </a:spcBef>
              <a:buFont typeface="Wingdings" pitchFamily="2" charset="2"/>
              <a:buNone/>
            </a:pPr>
            <a:r>
              <a:rPr lang="en-US" sz="1800" b="0"/>
              <a:t>                              port 2 = output e.g. in a transistor)</a:t>
            </a:r>
          </a:p>
        </p:txBody>
      </p:sp>
      <p:sp>
        <p:nvSpPr>
          <p:cNvPr id="28677" name="TextBox 8"/>
          <p:cNvSpPr txBox="1">
            <a:spLocks noChangeArrowheads="1"/>
          </p:cNvSpPr>
          <p:nvPr/>
        </p:nvSpPr>
        <p:spPr bwMode="auto">
          <a:xfrm>
            <a:off x="1287463" y="2176463"/>
            <a:ext cx="723265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0"/>
              </a:spcBef>
              <a:buFont typeface="Wingdings" pitchFamily="2" charset="2"/>
              <a:buNone/>
            </a:pPr>
            <a:r>
              <a:rPr lang="en-US" sz="1800" b="0"/>
              <a:t>-   connect a generator at port 1 and inject a wave </a:t>
            </a:r>
            <a:r>
              <a:rPr lang="en-US" sz="1800" b="0" i="1">
                <a:solidFill>
                  <a:srgbClr val="008000"/>
                </a:solidFill>
              </a:rPr>
              <a:t>a</a:t>
            </a:r>
            <a:r>
              <a:rPr lang="en-US" sz="1800" b="0" i="1" baseline="-25000">
                <a:solidFill>
                  <a:srgbClr val="008000"/>
                </a:solidFill>
              </a:rPr>
              <a:t>1</a:t>
            </a:r>
            <a:r>
              <a:rPr lang="en-US" sz="1800" b="0"/>
              <a:t> into it</a:t>
            </a:r>
          </a:p>
          <a:p>
            <a:pPr>
              <a:spcBef>
                <a:spcPct val="0"/>
              </a:spcBef>
              <a:buFont typeface="Wingdings" pitchFamily="2" charset="2"/>
              <a:buNone/>
            </a:pPr>
            <a:r>
              <a:rPr lang="en-US" sz="1800" b="0"/>
              <a:t>-   connect reflection-free terminating lead at port 2 to assure </a:t>
            </a:r>
            <a:r>
              <a:rPr lang="en-US" sz="1800" b="0" i="1">
                <a:solidFill>
                  <a:srgbClr val="008000"/>
                </a:solidFill>
              </a:rPr>
              <a:t>a</a:t>
            </a:r>
            <a:r>
              <a:rPr lang="en-US" sz="1800" b="0" i="1" baseline="-25000">
                <a:solidFill>
                  <a:srgbClr val="008000"/>
                </a:solidFill>
              </a:rPr>
              <a:t>2</a:t>
            </a:r>
            <a:r>
              <a:rPr lang="en-US" sz="1800" b="0" i="1">
                <a:solidFill>
                  <a:srgbClr val="008000"/>
                </a:solidFill>
              </a:rPr>
              <a:t> = 0</a:t>
            </a:r>
          </a:p>
          <a:p>
            <a:pPr>
              <a:spcBef>
                <a:spcPct val="0"/>
              </a:spcBef>
              <a:buFont typeface="Wingdings" pitchFamily="2" charset="2"/>
              <a:buNone/>
            </a:pPr>
            <a:r>
              <a:rPr lang="en-US" sz="1800" b="0"/>
              <a:t>-   calculate/measure</a:t>
            </a:r>
          </a:p>
          <a:p>
            <a:pPr>
              <a:spcBef>
                <a:spcPct val="0"/>
              </a:spcBef>
              <a:buFont typeface="Wingdings" pitchFamily="2" charset="2"/>
              <a:buNone/>
            </a:pPr>
            <a:r>
              <a:rPr lang="en-US" sz="1800" b="0"/>
              <a:t>       - wave </a:t>
            </a:r>
            <a:r>
              <a:rPr lang="en-US" sz="1800" b="0" i="1">
                <a:solidFill>
                  <a:srgbClr val="008000"/>
                </a:solidFill>
              </a:rPr>
              <a:t>b</a:t>
            </a:r>
            <a:r>
              <a:rPr lang="en-US" sz="1800" b="0" i="1" baseline="-25000">
                <a:solidFill>
                  <a:srgbClr val="008000"/>
                </a:solidFill>
              </a:rPr>
              <a:t>1</a:t>
            </a:r>
            <a:r>
              <a:rPr lang="en-US" sz="1800" b="0"/>
              <a:t> (reflection at port 1, no transmission from port2)</a:t>
            </a:r>
          </a:p>
          <a:p>
            <a:pPr>
              <a:spcBef>
                <a:spcPct val="0"/>
              </a:spcBef>
              <a:buFont typeface="Wingdings" pitchFamily="2" charset="2"/>
              <a:buNone/>
            </a:pPr>
            <a:r>
              <a:rPr lang="en-US" sz="1800" b="0"/>
              <a:t>       - wave </a:t>
            </a:r>
            <a:r>
              <a:rPr lang="en-US" sz="1800" b="0" i="1">
                <a:solidFill>
                  <a:srgbClr val="008000"/>
                </a:solidFill>
              </a:rPr>
              <a:t>b</a:t>
            </a:r>
            <a:r>
              <a:rPr lang="en-US" sz="1800" b="0" i="1" baseline="-25000">
                <a:solidFill>
                  <a:srgbClr val="008000"/>
                </a:solidFill>
              </a:rPr>
              <a:t>2</a:t>
            </a:r>
            <a:r>
              <a:rPr lang="en-US" sz="1800" b="0"/>
              <a:t> (reflection at port 2, no transmission from port1)</a:t>
            </a:r>
          </a:p>
          <a:p>
            <a:pPr>
              <a:spcBef>
                <a:spcPct val="0"/>
              </a:spcBef>
              <a:buFont typeface="Wingdings" pitchFamily="2" charset="2"/>
              <a:buNone/>
            </a:pPr>
            <a:r>
              <a:rPr lang="en-US" sz="1800" b="0"/>
              <a:t>-   evaluate</a:t>
            </a:r>
          </a:p>
        </p:txBody>
      </p:sp>
      <p:graphicFrame>
        <p:nvGraphicFramePr>
          <p:cNvPr id="28678" name="Object 9"/>
          <p:cNvGraphicFramePr>
            <a:graphicFrameLocks noChangeAspect="1"/>
          </p:cNvGraphicFramePr>
          <p:nvPr/>
        </p:nvGraphicFramePr>
        <p:xfrm>
          <a:off x="2778125" y="827088"/>
          <a:ext cx="1824038" cy="723900"/>
        </p:xfrm>
        <a:graphic>
          <a:graphicData uri="http://schemas.openxmlformats.org/presentationml/2006/ole">
            <mc:AlternateContent xmlns:mc="http://schemas.openxmlformats.org/markup-compatibility/2006">
              <mc:Choice xmlns:v="urn:schemas-microsoft-com:vml" Requires="v">
                <p:oleObj spid="_x0000_s28761" name="Equation" r:id="rId4" imgW="1079500" imgH="457200" progId="Equation.3">
                  <p:embed/>
                </p:oleObj>
              </mc:Choice>
              <mc:Fallback>
                <p:oleObj name="Equation" r:id="rId4" imgW="1079500" imgH="457200"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8125" y="827088"/>
                        <a:ext cx="182403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aphicFrame>
        <p:nvGraphicFramePr>
          <p:cNvPr id="28679" name="Object 9"/>
          <p:cNvGraphicFramePr>
            <a:graphicFrameLocks noChangeAspect="1"/>
          </p:cNvGraphicFramePr>
          <p:nvPr/>
        </p:nvGraphicFramePr>
        <p:xfrm>
          <a:off x="2800350" y="3392488"/>
          <a:ext cx="4297363" cy="1647825"/>
        </p:xfrm>
        <a:graphic>
          <a:graphicData uri="http://schemas.openxmlformats.org/presentationml/2006/ole">
            <mc:AlternateContent xmlns:mc="http://schemas.openxmlformats.org/markup-compatibility/2006">
              <mc:Choice xmlns:v="urn:schemas-microsoft-com:vml" Requires="v">
                <p:oleObj spid="_x0000_s28762" name="Equation" r:id="rId6" imgW="2705100" imgH="1041400" progId="Equation.3">
                  <p:embed/>
                </p:oleObj>
              </mc:Choice>
              <mc:Fallback>
                <p:oleObj name="Equation" r:id="rId6" imgW="2705100" imgH="1041400"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0350" y="3392488"/>
                        <a:ext cx="4297363"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pSp>
        <p:nvGrpSpPr>
          <p:cNvPr id="28680" name="Group 39"/>
          <p:cNvGrpSpPr>
            <a:grpSpLocks/>
          </p:cNvGrpSpPr>
          <p:nvPr/>
        </p:nvGrpSpPr>
        <p:grpSpPr bwMode="auto">
          <a:xfrm>
            <a:off x="2254250" y="5394325"/>
            <a:ext cx="1733550" cy="814388"/>
            <a:chOff x="6067518" y="3373755"/>
            <a:chExt cx="1599911" cy="814197"/>
          </a:xfrm>
        </p:grpSpPr>
        <p:grpSp>
          <p:nvGrpSpPr>
            <p:cNvPr id="28721" name="Group 57"/>
            <p:cNvGrpSpPr>
              <a:grpSpLocks/>
            </p:cNvGrpSpPr>
            <p:nvPr/>
          </p:nvGrpSpPr>
          <p:grpSpPr bwMode="auto">
            <a:xfrm>
              <a:off x="6067518" y="3578695"/>
              <a:ext cx="1599911" cy="49124"/>
              <a:chOff x="5222191" y="4032395"/>
              <a:chExt cx="2821981" cy="91610"/>
            </a:xfrm>
          </p:grpSpPr>
          <p:cxnSp>
            <p:nvCxnSpPr>
              <p:cNvPr id="28735" name="Straight Connector 49"/>
              <p:cNvCxnSpPr>
                <a:cxnSpLocks noChangeShapeType="1"/>
              </p:cNvCxnSpPr>
              <p:nvPr/>
            </p:nvCxnSpPr>
            <p:spPr bwMode="auto">
              <a:xfrm>
                <a:off x="5257055" y="4122418"/>
                <a:ext cx="2734056"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28736" name="Straight Connector 49"/>
              <p:cNvCxnSpPr>
                <a:cxnSpLocks noChangeShapeType="1"/>
              </p:cNvCxnSpPr>
              <p:nvPr/>
            </p:nvCxnSpPr>
            <p:spPr bwMode="auto">
              <a:xfrm>
                <a:off x="5248655" y="4033796"/>
                <a:ext cx="2734056"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3" name="Oval 10"/>
              <p:cNvSpPr>
                <a:spLocks noChangeArrowheads="1"/>
              </p:cNvSpPr>
              <p:nvPr/>
            </p:nvSpPr>
            <p:spPr bwMode="auto">
              <a:xfrm>
                <a:off x="5222191" y="4040900"/>
                <a:ext cx="80112" cy="82873"/>
              </a:xfrm>
              <a:prstGeom prst="ellipse">
                <a:avLst/>
              </a:prstGeom>
              <a:solidFill>
                <a:srgbClr val="FFFFFF"/>
              </a:solidFill>
              <a:ln w="15875">
                <a:solidFill>
                  <a:srgbClr val="000000"/>
                </a:solidFill>
                <a:round/>
                <a:headEnd/>
                <a:tailEnd/>
              </a:ln>
            </p:spPr>
            <p:txBody>
              <a:bodyPr/>
              <a:lstStyle/>
              <a:p>
                <a:pPr>
                  <a:defRPr/>
                </a:pPr>
                <a:endParaRPr lang="en-GB" b="0" dirty="0">
                  <a:latin typeface="+mn-lt"/>
                </a:endParaRPr>
              </a:p>
            </p:txBody>
          </p:sp>
          <p:sp>
            <p:nvSpPr>
              <p:cNvPr id="14" name="Oval 10"/>
              <p:cNvSpPr>
                <a:spLocks noChangeArrowheads="1"/>
              </p:cNvSpPr>
              <p:nvPr/>
            </p:nvSpPr>
            <p:spPr bwMode="auto">
              <a:xfrm>
                <a:off x="7964062" y="4032022"/>
                <a:ext cx="80110" cy="82873"/>
              </a:xfrm>
              <a:prstGeom prst="ellipse">
                <a:avLst/>
              </a:prstGeom>
              <a:solidFill>
                <a:srgbClr val="FFFFFF"/>
              </a:solidFill>
              <a:ln w="15875">
                <a:solidFill>
                  <a:srgbClr val="000000"/>
                </a:solidFill>
                <a:round/>
                <a:headEnd/>
                <a:tailEnd/>
              </a:ln>
            </p:spPr>
            <p:txBody>
              <a:bodyPr/>
              <a:lstStyle/>
              <a:p>
                <a:pPr>
                  <a:defRPr/>
                </a:pPr>
                <a:endParaRPr lang="en-GB" b="0">
                  <a:latin typeface="+mn-lt"/>
                </a:endParaRPr>
              </a:p>
            </p:txBody>
          </p:sp>
        </p:grpSp>
        <p:grpSp>
          <p:nvGrpSpPr>
            <p:cNvPr id="28722" name="Group 58"/>
            <p:cNvGrpSpPr>
              <a:grpSpLocks/>
            </p:cNvGrpSpPr>
            <p:nvPr/>
          </p:nvGrpSpPr>
          <p:grpSpPr bwMode="auto">
            <a:xfrm>
              <a:off x="6081807" y="3998047"/>
              <a:ext cx="1585622" cy="48815"/>
              <a:chOff x="5247394" y="4041403"/>
              <a:chExt cx="2796778" cy="92635"/>
            </a:xfrm>
          </p:grpSpPr>
          <p:cxnSp>
            <p:nvCxnSpPr>
              <p:cNvPr id="28731" name="Straight Connector 59"/>
              <p:cNvCxnSpPr>
                <a:cxnSpLocks noChangeShapeType="1"/>
              </p:cNvCxnSpPr>
              <p:nvPr/>
            </p:nvCxnSpPr>
            <p:spPr bwMode="auto">
              <a:xfrm>
                <a:off x="5282260" y="4042073"/>
                <a:ext cx="2734056"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7" name="Oval 10"/>
              <p:cNvSpPr>
                <a:spLocks noChangeArrowheads="1"/>
              </p:cNvSpPr>
              <p:nvPr/>
            </p:nvSpPr>
            <p:spPr bwMode="auto">
              <a:xfrm>
                <a:off x="5248032" y="4040360"/>
                <a:ext cx="80112" cy="84333"/>
              </a:xfrm>
              <a:prstGeom prst="ellipse">
                <a:avLst/>
              </a:prstGeom>
              <a:solidFill>
                <a:srgbClr val="FFFFFF"/>
              </a:solidFill>
              <a:ln w="15875">
                <a:solidFill>
                  <a:srgbClr val="000000"/>
                </a:solidFill>
                <a:round/>
                <a:headEnd/>
                <a:tailEnd/>
              </a:ln>
            </p:spPr>
            <p:txBody>
              <a:bodyPr/>
              <a:lstStyle/>
              <a:p>
                <a:pPr>
                  <a:defRPr/>
                </a:pPr>
                <a:endParaRPr lang="en-GB" b="0" dirty="0">
                  <a:latin typeface="+mn-lt"/>
                </a:endParaRPr>
              </a:p>
            </p:txBody>
          </p:sp>
          <p:sp>
            <p:nvSpPr>
              <p:cNvPr id="18" name="Oval 10"/>
              <p:cNvSpPr>
                <a:spLocks noChangeArrowheads="1"/>
              </p:cNvSpPr>
              <p:nvPr/>
            </p:nvSpPr>
            <p:spPr bwMode="auto">
              <a:xfrm>
                <a:off x="7964062" y="4040360"/>
                <a:ext cx="80110" cy="81320"/>
              </a:xfrm>
              <a:prstGeom prst="ellipse">
                <a:avLst/>
              </a:prstGeom>
              <a:solidFill>
                <a:srgbClr val="FFFFFF"/>
              </a:solidFill>
              <a:ln w="15875">
                <a:solidFill>
                  <a:srgbClr val="000000"/>
                </a:solidFill>
                <a:round/>
                <a:headEnd/>
                <a:tailEnd/>
              </a:ln>
            </p:spPr>
            <p:txBody>
              <a:bodyPr/>
              <a:lstStyle/>
              <a:p>
                <a:pPr>
                  <a:defRPr/>
                </a:pPr>
                <a:endParaRPr lang="en-GB" b="0">
                  <a:latin typeface="+mn-lt"/>
                </a:endParaRPr>
              </a:p>
            </p:txBody>
          </p:sp>
          <p:cxnSp>
            <p:nvCxnSpPr>
              <p:cNvPr id="28734" name="Straight Connector 59"/>
              <p:cNvCxnSpPr>
                <a:cxnSpLocks noChangeShapeType="1"/>
              </p:cNvCxnSpPr>
              <p:nvPr/>
            </p:nvCxnSpPr>
            <p:spPr bwMode="auto">
              <a:xfrm>
                <a:off x="5282260" y="4132450"/>
                <a:ext cx="2734056"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grpSp>
        <p:sp>
          <p:nvSpPr>
            <p:cNvPr id="28723" name="Rectangle 26"/>
            <p:cNvSpPr>
              <a:spLocks noChangeArrowheads="1"/>
            </p:cNvSpPr>
            <p:nvPr/>
          </p:nvSpPr>
          <p:spPr bwMode="auto">
            <a:xfrm>
              <a:off x="6237578" y="3373755"/>
              <a:ext cx="1219155" cy="814197"/>
            </a:xfrm>
            <a:prstGeom prst="rect">
              <a:avLst/>
            </a:prstGeom>
            <a:solidFill>
              <a:schemeClr val="bg1"/>
            </a:solidFill>
            <a:ln w="25400" algn="ctr">
              <a:solidFill>
                <a:schemeClr val="tx1"/>
              </a:solidFill>
              <a:round/>
              <a:headEnd/>
              <a:tailEnd/>
            </a:ln>
          </p:spPr>
          <p:txBody>
            <a:bodyPr lIns="92075" tIns="46038" rIns="92075" bIns="46038"/>
            <a:lstStyle/>
            <a:p>
              <a:pPr marL="571500" indent="-571500"/>
              <a:endParaRPr lang="en-GB" b="0"/>
            </a:p>
          </p:txBody>
        </p:sp>
        <p:cxnSp>
          <p:nvCxnSpPr>
            <p:cNvPr id="28724" name="Straight Arrow Connector 28"/>
            <p:cNvCxnSpPr>
              <a:cxnSpLocks noChangeShapeType="1"/>
            </p:cNvCxnSpPr>
            <p:nvPr/>
          </p:nvCxnSpPr>
          <p:spPr bwMode="auto">
            <a:xfrm>
              <a:off x="6383444" y="3598040"/>
              <a:ext cx="917517" cy="846"/>
            </a:xfrm>
            <a:prstGeom prst="straightConnector1">
              <a:avLst/>
            </a:prstGeom>
            <a:noFill/>
            <a:ln w="25400" algn="ctr">
              <a:solidFill>
                <a:srgbClr val="0000FF"/>
              </a:solidFill>
              <a:round/>
              <a:headEnd type="arrow" w="med" len="med"/>
              <a:tailEnd type="arrow" w="med" len="med"/>
            </a:ln>
            <a:extLst>
              <a:ext uri="{909E8E84-426E-40DD-AFC4-6F175D3DCCD1}">
                <a14:hiddenFill xmlns:a14="http://schemas.microsoft.com/office/drawing/2010/main">
                  <a:noFill/>
                </a14:hiddenFill>
              </a:ext>
            </a:extLst>
          </p:spPr>
        </p:cxnSp>
        <p:grpSp>
          <p:nvGrpSpPr>
            <p:cNvPr id="28725" name="Group 35"/>
            <p:cNvGrpSpPr>
              <a:grpSpLocks/>
            </p:cNvGrpSpPr>
            <p:nvPr/>
          </p:nvGrpSpPr>
          <p:grpSpPr bwMode="auto">
            <a:xfrm>
              <a:off x="6273053" y="3598040"/>
              <a:ext cx="441201" cy="414716"/>
              <a:chOff x="6273053" y="3598040"/>
              <a:chExt cx="441201" cy="414716"/>
            </a:xfrm>
          </p:grpSpPr>
          <p:sp>
            <p:nvSpPr>
              <p:cNvPr id="21" name="Arc 20"/>
              <p:cNvSpPr/>
              <p:nvPr/>
            </p:nvSpPr>
            <p:spPr bwMode="auto">
              <a:xfrm>
                <a:off x="6271170" y="3597540"/>
                <a:ext cx="441001" cy="415828"/>
              </a:xfrm>
              <a:prstGeom prst="arc">
                <a:avLst>
                  <a:gd name="adj1" fmla="val 16200000"/>
                  <a:gd name="adj2" fmla="val 240012"/>
                </a:avLst>
              </a:prstGeom>
              <a:solidFill>
                <a:schemeClr val="bg1"/>
              </a:solidFill>
              <a:ln w="25400" cap="flat" cmpd="sng" algn="ctr">
                <a:solidFill>
                  <a:srgbClr val="0000FF"/>
                </a:solidFill>
                <a:prstDash val="solid"/>
                <a:round/>
                <a:headEnd type="none" w="med" len="med"/>
                <a:tailEnd type="none" w="med" len="med"/>
              </a:ln>
              <a:effectLst/>
            </p:spPr>
            <p:txBody>
              <a:bodyPr anchor="ctr"/>
              <a:lstStyle/>
              <a:p>
                <a:pPr algn="ctr">
                  <a:defRPr/>
                </a:pPr>
                <a:endParaRPr lang="en-GB" b="0"/>
              </a:p>
            </p:txBody>
          </p:sp>
          <p:cxnSp>
            <p:nvCxnSpPr>
              <p:cNvPr id="28730" name="Straight Arrow Connector 32"/>
              <p:cNvCxnSpPr>
                <a:cxnSpLocks noChangeShapeType="1"/>
                <a:stCxn id="21" idx="2"/>
              </p:cNvCxnSpPr>
              <p:nvPr/>
            </p:nvCxnSpPr>
            <p:spPr bwMode="auto">
              <a:xfrm rot="16200000" flipH="1">
                <a:off x="6644402" y="3888737"/>
                <a:ext cx="138803" cy="901"/>
              </a:xfrm>
              <a:prstGeom prst="straightConnector1">
                <a:avLst/>
              </a:prstGeom>
              <a:noFill/>
              <a:ln w="25400" algn="ctr">
                <a:solidFill>
                  <a:srgbClr val="0000FF"/>
                </a:solidFill>
                <a:round/>
                <a:headEnd/>
                <a:tailEnd type="arrow" w="med" len="med"/>
              </a:ln>
              <a:extLst>
                <a:ext uri="{909E8E84-426E-40DD-AFC4-6F175D3DCCD1}">
                  <a14:hiddenFill xmlns:a14="http://schemas.microsoft.com/office/drawing/2010/main">
                    <a:noFill/>
                  </a14:hiddenFill>
                </a:ext>
              </a:extLst>
            </p:spPr>
          </p:cxnSp>
        </p:grpSp>
        <p:grpSp>
          <p:nvGrpSpPr>
            <p:cNvPr id="28726" name="Group 36"/>
            <p:cNvGrpSpPr>
              <a:grpSpLocks/>
            </p:cNvGrpSpPr>
            <p:nvPr/>
          </p:nvGrpSpPr>
          <p:grpSpPr bwMode="auto">
            <a:xfrm flipH="1">
              <a:off x="6958853" y="3598040"/>
              <a:ext cx="441201" cy="414716"/>
              <a:chOff x="6273053" y="3598040"/>
              <a:chExt cx="441201" cy="414716"/>
            </a:xfrm>
          </p:grpSpPr>
          <p:sp>
            <p:nvSpPr>
              <p:cNvPr id="38" name="Arc 37"/>
              <p:cNvSpPr/>
              <p:nvPr/>
            </p:nvSpPr>
            <p:spPr bwMode="auto">
              <a:xfrm>
                <a:off x="6272329" y="3597540"/>
                <a:ext cx="442466" cy="415828"/>
              </a:xfrm>
              <a:prstGeom prst="arc">
                <a:avLst>
                  <a:gd name="adj1" fmla="val 16200000"/>
                  <a:gd name="adj2" fmla="val 240012"/>
                </a:avLst>
              </a:prstGeom>
              <a:solidFill>
                <a:schemeClr val="bg1"/>
              </a:solidFill>
              <a:ln w="25400" cap="flat" cmpd="sng" algn="ctr">
                <a:solidFill>
                  <a:srgbClr val="0000FF"/>
                </a:solidFill>
                <a:prstDash val="solid"/>
                <a:round/>
                <a:headEnd type="none" w="med" len="med"/>
                <a:tailEnd type="none" w="med" len="med"/>
              </a:ln>
              <a:effectLst/>
            </p:spPr>
            <p:txBody>
              <a:bodyPr anchor="ctr"/>
              <a:lstStyle/>
              <a:p>
                <a:pPr algn="ctr">
                  <a:defRPr/>
                </a:pPr>
                <a:endParaRPr lang="en-GB" b="0"/>
              </a:p>
            </p:txBody>
          </p:sp>
          <p:cxnSp>
            <p:nvCxnSpPr>
              <p:cNvPr id="28728" name="Straight Arrow Connector 32"/>
              <p:cNvCxnSpPr>
                <a:cxnSpLocks noChangeShapeType="1"/>
                <a:stCxn id="38" idx="2"/>
              </p:cNvCxnSpPr>
              <p:nvPr/>
            </p:nvCxnSpPr>
            <p:spPr bwMode="auto">
              <a:xfrm rot="16200000" flipH="1">
                <a:off x="6644402" y="3888737"/>
                <a:ext cx="138803" cy="901"/>
              </a:xfrm>
              <a:prstGeom prst="straightConnector1">
                <a:avLst/>
              </a:prstGeom>
              <a:noFill/>
              <a:ln w="25400" algn="ctr">
                <a:solidFill>
                  <a:srgbClr val="0000FF"/>
                </a:solidFill>
                <a:round/>
                <a:headEnd/>
                <a:tailEnd type="arrow" w="med" len="med"/>
              </a:ln>
              <a:extLst>
                <a:ext uri="{909E8E84-426E-40DD-AFC4-6F175D3DCCD1}">
                  <a14:hiddenFill xmlns:a14="http://schemas.microsoft.com/office/drawing/2010/main">
                    <a:noFill/>
                  </a14:hiddenFill>
                </a:ext>
              </a:extLst>
            </p:spPr>
          </p:cxnSp>
        </p:grpSp>
      </p:grpSp>
      <p:grpSp>
        <p:nvGrpSpPr>
          <p:cNvPr id="28681" name="Group 57"/>
          <p:cNvGrpSpPr>
            <a:grpSpLocks/>
          </p:cNvGrpSpPr>
          <p:nvPr/>
        </p:nvGrpSpPr>
        <p:grpSpPr bwMode="auto">
          <a:xfrm>
            <a:off x="4479925" y="5597525"/>
            <a:ext cx="1716088" cy="49213"/>
            <a:chOff x="5247394" y="4032395"/>
            <a:chExt cx="2796778" cy="90287"/>
          </a:xfrm>
        </p:grpSpPr>
        <p:cxnSp>
          <p:nvCxnSpPr>
            <p:cNvPr id="28717" name="Straight Connector 49"/>
            <p:cNvCxnSpPr>
              <a:cxnSpLocks noChangeShapeType="1"/>
              <a:endCxn id="74" idx="0"/>
            </p:cNvCxnSpPr>
            <p:nvPr/>
          </p:nvCxnSpPr>
          <p:spPr bwMode="auto">
            <a:xfrm flipV="1">
              <a:off x="5265456" y="4032417"/>
              <a:ext cx="2738219" cy="10282"/>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73" name="Oval 10"/>
            <p:cNvSpPr>
              <a:spLocks noChangeArrowheads="1"/>
            </p:cNvSpPr>
            <p:nvPr/>
          </p:nvSpPr>
          <p:spPr bwMode="auto">
            <a:xfrm>
              <a:off x="5247394" y="4038220"/>
              <a:ext cx="80204" cy="81549"/>
            </a:xfrm>
            <a:prstGeom prst="ellipse">
              <a:avLst/>
            </a:prstGeom>
            <a:solidFill>
              <a:srgbClr val="FFFFFF"/>
            </a:solidFill>
            <a:ln w="15875">
              <a:solidFill>
                <a:srgbClr val="000000"/>
              </a:solidFill>
              <a:round/>
              <a:headEnd/>
              <a:tailEnd/>
            </a:ln>
          </p:spPr>
          <p:txBody>
            <a:bodyPr/>
            <a:lstStyle/>
            <a:p>
              <a:pPr>
                <a:defRPr/>
              </a:pPr>
              <a:endParaRPr lang="en-GB" b="0" dirty="0">
                <a:latin typeface="+mn-lt"/>
              </a:endParaRPr>
            </a:p>
          </p:txBody>
        </p:sp>
        <p:sp>
          <p:nvSpPr>
            <p:cNvPr id="74" name="Oval 10"/>
            <p:cNvSpPr>
              <a:spLocks noChangeArrowheads="1"/>
            </p:cNvSpPr>
            <p:nvPr/>
          </p:nvSpPr>
          <p:spPr bwMode="auto">
            <a:xfrm>
              <a:off x="7963968" y="4032395"/>
              <a:ext cx="80204" cy="81549"/>
            </a:xfrm>
            <a:prstGeom prst="ellipse">
              <a:avLst/>
            </a:prstGeom>
            <a:solidFill>
              <a:srgbClr val="FFFFFF"/>
            </a:solidFill>
            <a:ln w="15875">
              <a:solidFill>
                <a:srgbClr val="000000"/>
              </a:solidFill>
              <a:round/>
              <a:headEnd/>
              <a:tailEnd/>
            </a:ln>
          </p:spPr>
          <p:txBody>
            <a:bodyPr/>
            <a:lstStyle/>
            <a:p>
              <a:pPr>
                <a:defRPr/>
              </a:pPr>
              <a:endParaRPr lang="en-GB" b="0">
                <a:latin typeface="+mn-lt"/>
              </a:endParaRPr>
            </a:p>
          </p:txBody>
        </p:sp>
        <p:cxnSp>
          <p:nvCxnSpPr>
            <p:cNvPr id="28720" name="Straight Connector 49"/>
            <p:cNvCxnSpPr>
              <a:cxnSpLocks noChangeShapeType="1"/>
              <a:endCxn id="74" idx="4"/>
            </p:cNvCxnSpPr>
            <p:nvPr/>
          </p:nvCxnSpPr>
          <p:spPr bwMode="auto">
            <a:xfrm flipV="1">
              <a:off x="5273857" y="4114496"/>
              <a:ext cx="2729817" cy="8186"/>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grpSp>
      <p:sp>
        <p:nvSpPr>
          <p:cNvPr id="28682" name="Rectangle 26"/>
          <p:cNvSpPr>
            <a:spLocks noChangeArrowheads="1"/>
          </p:cNvSpPr>
          <p:nvPr/>
        </p:nvSpPr>
        <p:spPr bwMode="auto">
          <a:xfrm>
            <a:off x="4648200" y="5213350"/>
            <a:ext cx="1320800" cy="814388"/>
          </a:xfrm>
          <a:prstGeom prst="rect">
            <a:avLst/>
          </a:prstGeom>
          <a:solidFill>
            <a:schemeClr val="bg1"/>
          </a:solidFill>
          <a:ln w="25400" algn="ctr">
            <a:solidFill>
              <a:schemeClr val="tx1"/>
            </a:solidFill>
            <a:round/>
            <a:headEnd/>
            <a:tailEnd/>
          </a:ln>
        </p:spPr>
        <p:txBody>
          <a:bodyPr lIns="92075" tIns="46038" rIns="92075" bIns="46038"/>
          <a:lstStyle/>
          <a:p>
            <a:pPr marL="571500" indent="-571500" algn="ctr">
              <a:buFont typeface="Wingdings" pitchFamily="2" charset="2"/>
              <a:buNone/>
            </a:pPr>
            <a:r>
              <a:rPr lang="en-US">
                <a:solidFill>
                  <a:schemeClr val="tx1"/>
                </a:solidFill>
              </a:rPr>
              <a:t>DUT</a:t>
            </a:r>
          </a:p>
          <a:p>
            <a:pPr marL="571500" indent="-571500" algn="ctr">
              <a:buFont typeface="Wingdings" pitchFamily="2" charset="2"/>
              <a:buNone/>
            </a:pPr>
            <a:r>
              <a:rPr lang="en-US" sz="1600" b="0">
                <a:solidFill>
                  <a:schemeClr val="tx1"/>
                </a:solidFill>
              </a:rPr>
              <a:t>2-port</a:t>
            </a:r>
            <a:endParaRPr lang="en-GB" sz="1600" b="0">
              <a:solidFill>
                <a:schemeClr val="tx1"/>
              </a:solidFill>
            </a:endParaRPr>
          </a:p>
        </p:txBody>
      </p:sp>
      <p:cxnSp>
        <p:nvCxnSpPr>
          <p:cNvPr id="28683" name="Straight Connector 76"/>
          <p:cNvCxnSpPr>
            <a:cxnSpLocks noChangeShapeType="1"/>
          </p:cNvCxnSpPr>
          <p:nvPr/>
        </p:nvCxnSpPr>
        <p:spPr bwMode="auto">
          <a:xfrm rot="16200000" flipH="1">
            <a:off x="4229100" y="5351463"/>
            <a:ext cx="1588" cy="500062"/>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grpSp>
        <p:nvGrpSpPr>
          <p:cNvPr id="28684" name="Group 100"/>
          <p:cNvGrpSpPr>
            <a:grpSpLocks/>
          </p:cNvGrpSpPr>
          <p:nvPr/>
        </p:nvGrpSpPr>
        <p:grpSpPr bwMode="auto">
          <a:xfrm>
            <a:off x="968375" y="5762625"/>
            <a:ext cx="406400" cy="374650"/>
            <a:chOff x="983615" y="5643245"/>
            <a:chExt cx="374650" cy="374650"/>
          </a:xfrm>
        </p:grpSpPr>
        <p:sp>
          <p:nvSpPr>
            <p:cNvPr id="89" name="Oval 88"/>
            <p:cNvSpPr/>
            <p:nvPr/>
          </p:nvSpPr>
          <p:spPr bwMode="auto">
            <a:xfrm>
              <a:off x="983615" y="5643245"/>
              <a:ext cx="374650" cy="374650"/>
            </a:xfrm>
            <a:prstGeom prst="ellipse">
              <a:avLst/>
            </a:prstGeom>
            <a:solidFill>
              <a:schemeClr val="bg1"/>
            </a:solidFill>
            <a:ln w="12700" cap="flat" cmpd="sng" algn="ctr">
              <a:solidFill>
                <a:schemeClr val="tx1"/>
              </a:solidFill>
              <a:prstDash val="solid"/>
              <a:round/>
              <a:headEnd type="none" w="med" len="med"/>
              <a:tailEnd type="stealth" w="lg" len="lg"/>
            </a:ln>
            <a:effectLst/>
          </p:spPr>
          <p:txBody>
            <a:bodyPr lIns="92075" tIns="46038" rIns="92075" bIns="46038"/>
            <a:lstStyle/>
            <a:p>
              <a:pPr marL="571500" indent="-571500">
                <a:defRPr/>
              </a:pPr>
              <a:endParaRPr lang="en-GB" b="0" dirty="0">
                <a:effectLst>
                  <a:outerShdw blurRad="38100" dist="38100" dir="2700000" algn="tl">
                    <a:srgbClr val="000000">
                      <a:alpha val="43137"/>
                    </a:srgbClr>
                  </a:outerShdw>
                </a:effectLst>
              </a:endParaRPr>
            </a:p>
          </p:txBody>
        </p:sp>
        <p:sp>
          <p:nvSpPr>
            <p:cNvPr id="28716" name="Freeform 70"/>
            <p:cNvSpPr>
              <a:spLocks noChangeArrowheads="1"/>
            </p:cNvSpPr>
            <p:nvPr/>
          </p:nvSpPr>
          <p:spPr bwMode="auto">
            <a:xfrm rot="-4098066">
              <a:off x="1099503" y="5730558"/>
              <a:ext cx="141287" cy="223837"/>
            </a:xfrm>
            <a:custGeom>
              <a:avLst/>
              <a:gdLst>
                <a:gd name="T0" fmla="*/ 0 w 148347"/>
                <a:gd name="T1" fmla="*/ 1513224 h 188978"/>
                <a:gd name="T2" fmla="*/ 35883 w 148347"/>
                <a:gd name="T3" fmla="*/ 3410505 h 188978"/>
                <a:gd name="T4" fmla="*/ 2345 w 148347"/>
                <a:gd name="T5" fmla="*/ 21976929 h 188978"/>
                <a:gd name="T6" fmla="*/ 31295 w 148347"/>
                <a:gd name="T7" fmla="*/ 25032288 h 188978"/>
                <a:gd name="T8" fmla="*/ 0 60000 65536"/>
                <a:gd name="T9" fmla="*/ 0 60000 65536"/>
                <a:gd name="T10" fmla="*/ 0 60000 65536"/>
                <a:gd name="T11" fmla="*/ 0 60000 65536"/>
                <a:gd name="T12" fmla="*/ 0 w 148347"/>
                <a:gd name="T13" fmla="*/ 0 h 188978"/>
                <a:gd name="T14" fmla="*/ 148347 w 148347"/>
                <a:gd name="T15" fmla="*/ 188978 h 188978"/>
              </a:gdLst>
              <a:ahLst/>
              <a:cxnLst>
                <a:cxn ang="T8">
                  <a:pos x="T0" y="T1"/>
                </a:cxn>
                <a:cxn ang="T9">
                  <a:pos x="T2" y="T3"/>
                </a:cxn>
                <a:cxn ang="T10">
                  <a:pos x="T4" y="T5"/>
                </a:cxn>
                <a:cxn ang="T11">
                  <a:pos x="T6" y="T7"/>
                </a:cxn>
              </a:cxnLst>
              <a:rect l="T12" t="T13" r="T14" b="T15"/>
              <a:pathLst>
                <a:path w="148347" h="188978">
                  <a:moveTo>
                    <a:pt x="0" y="11179"/>
                  </a:moveTo>
                  <a:cubicBezTo>
                    <a:pt x="114437" y="12588"/>
                    <a:pt x="145151" y="0"/>
                    <a:pt x="146749" y="25196"/>
                  </a:cubicBezTo>
                  <a:cubicBezTo>
                    <a:pt x="148347" y="50392"/>
                    <a:pt x="12716" y="135734"/>
                    <a:pt x="9589" y="162356"/>
                  </a:cubicBezTo>
                  <a:cubicBezTo>
                    <a:pt x="6462" y="188978"/>
                    <a:pt x="109275" y="184918"/>
                    <a:pt x="127989" y="184928"/>
                  </a:cubicBezTo>
                </a:path>
              </a:pathLst>
            </a:custGeom>
            <a:noFill/>
            <a:ln w="12700" algn="ctr">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anchor="ctr"/>
            <a:lstStyle/>
            <a:p>
              <a:endParaRPr lang="en-US"/>
            </a:p>
          </p:txBody>
        </p:sp>
      </p:grpSp>
      <p:sp>
        <p:nvSpPr>
          <p:cNvPr id="28685" name="Rectangle 95"/>
          <p:cNvSpPr>
            <a:spLocks noChangeArrowheads="1"/>
          </p:cNvSpPr>
          <p:nvPr/>
        </p:nvSpPr>
        <p:spPr bwMode="auto">
          <a:xfrm>
            <a:off x="1592263" y="5546725"/>
            <a:ext cx="406400" cy="160338"/>
          </a:xfrm>
          <a:prstGeom prst="rect">
            <a:avLst/>
          </a:prstGeom>
          <a:solidFill>
            <a:schemeClr val="bg1"/>
          </a:solidFill>
          <a:ln w="19050" algn="ctr">
            <a:solidFill>
              <a:schemeClr val="tx1"/>
            </a:solidFill>
            <a:round/>
            <a:headEnd/>
            <a:tailEnd/>
          </a:ln>
        </p:spPr>
        <p:txBody>
          <a:bodyPr lIns="92075" tIns="46038" rIns="92075" bIns="46038"/>
          <a:lstStyle/>
          <a:p>
            <a:pPr marL="571500" indent="-571500"/>
            <a:endParaRPr lang="en-GB" b="0"/>
          </a:p>
        </p:txBody>
      </p:sp>
      <p:cxnSp>
        <p:nvCxnSpPr>
          <p:cNvPr id="28686" name="Shape 97"/>
          <p:cNvCxnSpPr>
            <a:cxnSpLocks noChangeShapeType="1"/>
            <a:stCxn id="89" idx="0"/>
            <a:endCxn id="28685" idx="1"/>
          </p:cNvCxnSpPr>
          <p:nvPr/>
        </p:nvCxnSpPr>
        <p:spPr bwMode="auto">
          <a:xfrm rot="-5400000">
            <a:off x="1309688" y="5489575"/>
            <a:ext cx="134937" cy="411163"/>
          </a:xfrm>
          <a:prstGeom prst="bentConnector2">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28687" name="Straight Connector 99"/>
          <p:cNvCxnSpPr>
            <a:cxnSpLocks noChangeShapeType="1"/>
          </p:cNvCxnSpPr>
          <p:nvPr/>
        </p:nvCxnSpPr>
        <p:spPr bwMode="auto">
          <a:xfrm flipV="1">
            <a:off x="1997075" y="5626100"/>
            <a:ext cx="309563"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28688" name="Straight Connector 113"/>
          <p:cNvCxnSpPr>
            <a:cxnSpLocks noChangeShapeType="1"/>
          </p:cNvCxnSpPr>
          <p:nvPr/>
        </p:nvCxnSpPr>
        <p:spPr bwMode="auto">
          <a:xfrm rot="5400000">
            <a:off x="1093787" y="6218238"/>
            <a:ext cx="157163"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28689" name="Straight Connector 114"/>
          <p:cNvCxnSpPr>
            <a:cxnSpLocks noChangeShapeType="1"/>
          </p:cNvCxnSpPr>
          <p:nvPr/>
        </p:nvCxnSpPr>
        <p:spPr bwMode="auto">
          <a:xfrm>
            <a:off x="1082675" y="6300788"/>
            <a:ext cx="174625" cy="1587"/>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28690" name="Straight Connector 117"/>
          <p:cNvCxnSpPr>
            <a:cxnSpLocks noChangeShapeType="1"/>
          </p:cNvCxnSpPr>
          <p:nvPr/>
        </p:nvCxnSpPr>
        <p:spPr bwMode="auto">
          <a:xfrm rot="16200000" flipH="1">
            <a:off x="4229100" y="5397501"/>
            <a:ext cx="1587" cy="500062"/>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28691" name="Straight Connector 124"/>
          <p:cNvCxnSpPr>
            <a:cxnSpLocks noChangeShapeType="1"/>
          </p:cNvCxnSpPr>
          <p:nvPr/>
        </p:nvCxnSpPr>
        <p:spPr bwMode="auto">
          <a:xfrm rot="5400000">
            <a:off x="7312818" y="6174582"/>
            <a:ext cx="15716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28692" name="Straight Connector 125"/>
          <p:cNvCxnSpPr>
            <a:cxnSpLocks noChangeShapeType="1"/>
          </p:cNvCxnSpPr>
          <p:nvPr/>
        </p:nvCxnSpPr>
        <p:spPr bwMode="auto">
          <a:xfrm>
            <a:off x="7302500" y="6256338"/>
            <a:ext cx="174625" cy="1587"/>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grpSp>
        <p:nvGrpSpPr>
          <p:cNvPr id="28693" name="Group 132"/>
          <p:cNvGrpSpPr>
            <a:grpSpLocks/>
          </p:cNvGrpSpPr>
          <p:nvPr/>
        </p:nvGrpSpPr>
        <p:grpSpPr bwMode="auto">
          <a:xfrm flipV="1">
            <a:off x="7285038" y="5597525"/>
            <a:ext cx="200025" cy="554038"/>
            <a:chOff x="7098507" y="3686969"/>
            <a:chExt cx="183356" cy="490538"/>
          </a:xfrm>
        </p:grpSpPr>
        <p:sp>
          <p:nvSpPr>
            <p:cNvPr id="28712" name="Isosceles Triangle 121"/>
            <p:cNvSpPr>
              <a:spLocks noChangeArrowheads="1"/>
            </p:cNvSpPr>
            <p:nvPr/>
          </p:nvSpPr>
          <p:spPr bwMode="auto">
            <a:xfrm>
              <a:off x="7117080" y="3858610"/>
              <a:ext cx="152400" cy="131380"/>
            </a:xfrm>
            <a:prstGeom prst="triangle">
              <a:avLst>
                <a:gd name="adj" fmla="val 50000"/>
              </a:avLst>
            </a:prstGeom>
            <a:solidFill>
              <a:schemeClr val="bg1"/>
            </a:solidFill>
            <a:ln w="19050" algn="ctr">
              <a:solidFill>
                <a:schemeClr val="tx1"/>
              </a:solidFill>
              <a:round/>
              <a:headEnd/>
              <a:tailEnd/>
            </a:ln>
          </p:spPr>
          <p:txBody>
            <a:bodyPr rot="10800000" lIns="92075" tIns="46038" rIns="92075" bIns="46038"/>
            <a:lstStyle/>
            <a:p>
              <a:pPr marL="571500" indent="-571500"/>
              <a:endParaRPr lang="en-GB" b="0"/>
            </a:p>
          </p:txBody>
        </p:sp>
        <p:cxnSp>
          <p:nvCxnSpPr>
            <p:cNvPr id="28713" name="Straight Connector 127"/>
            <p:cNvCxnSpPr>
              <a:cxnSpLocks noChangeShapeType="1"/>
            </p:cNvCxnSpPr>
            <p:nvPr/>
          </p:nvCxnSpPr>
          <p:spPr bwMode="auto">
            <a:xfrm flipV="1">
              <a:off x="7098507" y="3852863"/>
              <a:ext cx="183356" cy="1"/>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28714" name="Straight Connector 131"/>
            <p:cNvCxnSpPr>
              <a:cxnSpLocks noChangeShapeType="1"/>
            </p:cNvCxnSpPr>
            <p:nvPr/>
          </p:nvCxnSpPr>
          <p:spPr bwMode="auto">
            <a:xfrm rot="5400000">
              <a:off x="6948487" y="3931444"/>
              <a:ext cx="490538"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grpSp>
      <p:sp>
        <p:nvSpPr>
          <p:cNvPr id="28694" name="TextBox 133"/>
          <p:cNvSpPr txBox="1">
            <a:spLocks noChangeArrowheads="1"/>
          </p:cNvSpPr>
          <p:nvPr/>
        </p:nvSpPr>
        <p:spPr bwMode="auto">
          <a:xfrm>
            <a:off x="6859247" y="5280418"/>
            <a:ext cx="2937895"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0"/>
              </a:spcBef>
              <a:buFont typeface="Wingdings" pitchFamily="2" charset="2"/>
              <a:buNone/>
            </a:pPr>
            <a:r>
              <a:rPr lang="en-US" sz="1600" b="0" dirty="0"/>
              <a:t>Matched </a:t>
            </a:r>
            <a:r>
              <a:rPr lang="en-US" sz="1600" b="0" dirty="0" smtClean="0"/>
              <a:t>receiver or </a:t>
            </a:r>
            <a:r>
              <a:rPr lang="en-US" sz="1600" b="0" dirty="0"/>
              <a:t>detector</a:t>
            </a:r>
            <a:endParaRPr lang="en-GB" sz="1600" b="0" dirty="0"/>
          </a:p>
        </p:txBody>
      </p:sp>
      <p:grpSp>
        <p:nvGrpSpPr>
          <p:cNvPr id="28695" name="Group 136"/>
          <p:cNvGrpSpPr>
            <a:grpSpLocks/>
          </p:cNvGrpSpPr>
          <p:nvPr/>
        </p:nvGrpSpPr>
        <p:grpSpPr bwMode="auto">
          <a:xfrm flipV="1">
            <a:off x="3906838" y="6016625"/>
            <a:ext cx="155575" cy="381000"/>
            <a:chOff x="7098507" y="3686969"/>
            <a:chExt cx="183356" cy="490538"/>
          </a:xfrm>
        </p:grpSpPr>
        <p:sp>
          <p:nvSpPr>
            <p:cNvPr id="28709" name="Isosceles Triangle 137"/>
            <p:cNvSpPr>
              <a:spLocks noChangeArrowheads="1"/>
            </p:cNvSpPr>
            <p:nvPr/>
          </p:nvSpPr>
          <p:spPr bwMode="auto">
            <a:xfrm>
              <a:off x="7117080" y="3858610"/>
              <a:ext cx="152400" cy="131380"/>
            </a:xfrm>
            <a:prstGeom prst="triangle">
              <a:avLst>
                <a:gd name="adj" fmla="val 50000"/>
              </a:avLst>
            </a:prstGeom>
            <a:solidFill>
              <a:schemeClr val="bg1"/>
            </a:solidFill>
            <a:ln w="12700" algn="ctr">
              <a:solidFill>
                <a:schemeClr val="tx1"/>
              </a:solidFill>
              <a:round/>
              <a:headEnd/>
              <a:tailEnd/>
            </a:ln>
          </p:spPr>
          <p:txBody>
            <a:bodyPr lIns="92075" tIns="46038" rIns="92075" bIns="46038"/>
            <a:lstStyle/>
            <a:p>
              <a:pPr marL="571500" indent="-571500"/>
              <a:endParaRPr lang="en-GB" b="0"/>
            </a:p>
          </p:txBody>
        </p:sp>
        <p:cxnSp>
          <p:nvCxnSpPr>
            <p:cNvPr id="28710" name="Straight Connector 138"/>
            <p:cNvCxnSpPr>
              <a:cxnSpLocks noChangeShapeType="1"/>
            </p:cNvCxnSpPr>
            <p:nvPr/>
          </p:nvCxnSpPr>
          <p:spPr bwMode="auto">
            <a:xfrm flipV="1">
              <a:off x="7098507" y="3852863"/>
              <a:ext cx="183356" cy="1"/>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28711" name="Straight Connector 139"/>
            <p:cNvCxnSpPr>
              <a:cxnSpLocks noChangeShapeType="1"/>
            </p:cNvCxnSpPr>
            <p:nvPr/>
          </p:nvCxnSpPr>
          <p:spPr bwMode="auto">
            <a:xfrm rot="5400000">
              <a:off x="6948487" y="3931444"/>
              <a:ext cx="490538" cy="1588"/>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grpSp>
      <p:grpSp>
        <p:nvGrpSpPr>
          <p:cNvPr id="28696" name="Group 140"/>
          <p:cNvGrpSpPr>
            <a:grpSpLocks/>
          </p:cNvGrpSpPr>
          <p:nvPr/>
        </p:nvGrpSpPr>
        <p:grpSpPr bwMode="auto">
          <a:xfrm flipV="1">
            <a:off x="2211388" y="6034088"/>
            <a:ext cx="153987" cy="381000"/>
            <a:chOff x="7098507" y="3686969"/>
            <a:chExt cx="183356" cy="490538"/>
          </a:xfrm>
        </p:grpSpPr>
        <p:sp>
          <p:nvSpPr>
            <p:cNvPr id="28706" name="Isosceles Triangle 141"/>
            <p:cNvSpPr>
              <a:spLocks noChangeArrowheads="1"/>
            </p:cNvSpPr>
            <p:nvPr/>
          </p:nvSpPr>
          <p:spPr bwMode="auto">
            <a:xfrm>
              <a:off x="7117080" y="3858610"/>
              <a:ext cx="152400" cy="131380"/>
            </a:xfrm>
            <a:prstGeom prst="triangle">
              <a:avLst>
                <a:gd name="adj" fmla="val 50000"/>
              </a:avLst>
            </a:prstGeom>
            <a:solidFill>
              <a:schemeClr val="bg1"/>
            </a:solidFill>
            <a:ln w="12700" algn="ctr">
              <a:solidFill>
                <a:schemeClr val="tx1"/>
              </a:solidFill>
              <a:round/>
              <a:headEnd/>
              <a:tailEnd/>
            </a:ln>
          </p:spPr>
          <p:txBody>
            <a:bodyPr rot="10800000" lIns="92075" tIns="46038" rIns="92075" bIns="46038"/>
            <a:lstStyle/>
            <a:p>
              <a:pPr marL="571500" indent="-571500"/>
              <a:endParaRPr lang="en-GB" b="0"/>
            </a:p>
          </p:txBody>
        </p:sp>
        <p:cxnSp>
          <p:nvCxnSpPr>
            <p:cNvPr id="28707" name="Straight Connector 142"/>
            <p:cNvCxnSpPr>
              <a:cxnSpLocks noChangeShapeType="1"/>
            </p:cNvCxnSpPr>
            <p:nvPr/>
          </p:nvCxnSpPr>
          <p:spPr bwMode="auto">
            <a:xfrm flipV="1">
              <a:off x="7098507" y="3852863"/>
              <a:ext cx="183356" cy="1"/>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28708" name="Straight Connector 143"/>
            <p:cNvCxnSpPr>
              <a:cxnSpLocks noChangeShapeType="1"/>
            </p:cNvCxnSpPr>
            <p:nvPr/>
          </p:nvCxnSpPr>
          <p:spPr bwMode="auto">
            <a:xfrm rot="5400000">
              <a:off x="6948487" y="3931444"/>
              <a:ext cx="490538" cy="1588"/>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grpSp>
      <p:sp>
        <p:nvSpPr>
          <p:cNvPr id="28697" name="TextBox 147"/>
          <p:cNvSpPr txBox="1">
            <a:spLocks noChangeArrowheads="1"/>
          </p:cNvSpPr>
          <p:nvPr/>
        </p:nvSpPr>
        <p:spPr bwMode="auto">
          <a:xfrm>
            <a:off x="6859247" y="4768849"/>
            <a:ext cx="271621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0"/>
              </a:spcBef>
              <a:buFont typeface="Wingdings" pitchFamily="2" charset="2"/>
              <a:buNone/>
            </a:pPr>
            <a:r>
              <a:rPr lang="en-US" sz="1600" b="0" dirty="0"/>
              <a:t>DUT = Device Under Test</a:t>
            </a:r>
          </a:p>
        </p:txBody>
      </p:sp>
      <p:sp>
        <p:nvSpPr>
          <p:cNvPr id="28698" name="TextBox 148"/>
          <p:cNvSpPr txBox="1">
            <a:spLocks noChangeArrowheads="1"/>
          </p:cNvSpPr>
          <p:nvPr/>
        </p:nvSpPr>
        <p:spPr bwMode="auto">
          <a:xfrm>
            <a:off x="2786063" y="5375275"/>
            <a:ext cx="5619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0"/>
              </a:spcBef>
              <a:buFont typeface="Wingdings" pitchFamily="2" charset="2"/>
              <a:buNone/>
            </a:pPr>
            <a:r>
              <a:rPr lang="en-US" sz="1000" b="0"/>
              <a:t>4-port</a:t>
            </a:r>
          </a:p>
        </p:txBody>
      </p:sp>
      <p:sp>
        <p:nvSpPr>
          <p:cNvPr id="28699" name="TextBox 149"/>
          <p:cNvSpPr txBox="1">
            <a:spLocks noChangeArrowheads="1"/>
          </p:cNvSpPr>
          <p:nvPr/>
        </p:nvSpPr>
        <p:spPr bwMode="auto">
          <a:xfrm>
            <a:off x="2449513" y="5988050"/>
            <a:ext cx="14160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0"/>
              </a:spcBef>
              <a:buFont typeface="Wingdings" pitchFamily="2" charset="2"/>
              <a:buNone/>
            </a:pPr>
            <a:r>
              <a:rPr lang="en-US" sz="1000" b="0"/>
              <a:t>Directional Coupler</a:t>
            </a:r>
          </a:p>
        </p:txBody>
      </p:sp>
      <p:sp>
        <p:nvSpPr>
          <p:cNvPr id="28700" name="TextBox 150"/>
          <p:cNvSpPr txBox="1">
            <a:spLocks noChangeArrowheads="1"/>
          </p:cNvSpPr>
          <p:nvPr/>
        </p:nvSpPr>
        <p:spPr bwMode="auto">
          <a:xfrm>
            <a:off x="1458913" y="5284788"/>
            <a:ext cx="70961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0"/>
              </a:spcBef>
              <a:buFont typeface="Wingdings" pitchFamily="2" charset="2"/>
              <a:buNone/>
            </a:pPr>
            <a:r>
              <a:rPr lang="en-US" sz="1200" b="0">
                <a:solidFill>
                  <a:schemeClr val="tx1"/>
                </a:solidFill>
              </a:rPr>
              <a:t>Z</a:t>
            </a:r>
            <a:r>
              <a:rPr lang="en-US" sz="1200" b="0" baseline="-25000">
                <a:solidFill>
                  <a:schemeClr val="tx1"/>
                </a:solidFill>
              </a:rPr>
              <a:t>g</a:t>
            </a:r>
            <a:r>
              <a:rPr lang="en-US" sz="1200" b="0">
                <a:solidFill>
                  <a:schemeClr val="tx1"/>
                </a:solidFill>
              </a:rPr>
              <a:t>=50</a:t>
            </a:r>
            <a:r>
              <a:rPr lang="en-US" sz="1200" b="0">
                <a:solidFill>
                  <a:schemeClr val="tx1"/>
                </a:solidFill>
                <a:sym typeface="Symbol" pitchFamily="18" charset="2"/>
              </a:rPr>
              <a:t></a:t>
            </a:r>
            <a:endParaRPr lang="en-US" sz="1200" b="0">
              <a:solidFill>
                <a:schemeClr val="tx1"/>
              </a:solidFill>
            </a:endParaRPr>
          </a:p>
        </p:txBody>
      </p:sp>
      <p:cxnSp>
        <p:nvCxnSpPr>
          <p:cNvPr id="28701" name="Straight Connector 151"/>
          <p:cNvCxnSpPr>
            <a:cxnSpLocks noChangeShapeType="1"/>
          </p:cNvCxnSpPr>
          <p:nvPr/>
        </p:nvCxnSpPr>
        <p:spPr bwMode="auto">
          <a:xfrm>
            <a:off x="3898900" y="6392863"/>
            <a:ext cx="174625" cy="1587"/>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28702" name="Straight Connector 152"/>
          <p:cNvCxnSpPr>
            <a:cxnSpLocks noChangeShapeType="1"/>
          </p:cNvCxnSpPr>
          <p:nvPr/>
        </p:nvCxnSpPr>
        <p:spPr bwMode="auto">
          <a:xfrm>
            <a:off x="2184400" y="6411913"/>
            <a:ext cx="174625" cy="1587"/>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28703" name="TextBox 153"/>
          <p:cNvSpPr txBox="1">
            <a:spLocks noChangeArrowheads="1"/>
          </p:cNvSpPr>
          <p:nvPr/>
        </p:nvSpPr>
        <p:spPr bwMode="auto">
          <a:xfrm>
            <a:off x="4005263" y="6107113"/>
            <a:ext cx="1345240"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0"/>
              </a:spcBef>
              <a:buFont typeface="Wingdings" pitchFamily="2" charset="2"/>
              <a:buNone/>
            </a:pPr>
            <a:r>
              <a:rPr lang="en-US" sz="1400" b="0" dirty="0"/>
              <a:t>proportional </a:t>
            </a:r>
            <a:r>
              <a:rPr lang="en-US" sz="1400" b="0" dirty="0" smtClean="0"/>
              <a:t>b</a:t>
            </a:r>
            <a:r>
              <a:rPr lang="en-US" sz="1400" b="0" baseline="-25000" dirty="0"/>
              <a:t>1</a:t>
            </a:r>
          </a:p>
        </p:txBody>
      </p:sp>
      <p:sp>
        <p:nvSpPr>
          <p:cNvPr id="28704" name="TextBox 154"/>
          <p:cNvSpPr txBox="1">
            <a:spLocks noChangeArrowheads="1"/>
          </p:cNvSpPr>
          <p:nvPr/>
        </p:nvSpPr>
        <p:spPr bwMode="auto">
          <a:xfrm>
            <a:off x="1500188" y="6097588"/>
            <a:ext cx="79851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0"/>
              </a:spcBef>
              <a:buFont typeface="Wingdings" pitchFamily="2" charset="2"/>
              <a:buNone/>
            </a:pPr>
            <a:r>
              <a:rPr lang="en-US" sz="1400" b="0"/>
              <a:t>prop. a</a:t>
            </a:r>
            <a:r>
              <a:rPr lang="en-US" sz="1400" b="0" baseline="-25000"/>
              <a:t>1</a:t>
            </a:r>
          </a:p>
        </p:txBody>
      </p:sp>
      <p:sp>
        <p:nvSpPr>
          <p:cNvPr id="28705" name="Line 73"/>
          <p:cNvSpPr>
            <a:spLocks noChangeShapeType="1"/>
          </p:cNvSpPr>
          <p:nvPr/>
        </p:nvSpPr>
        <p:spPr bwMode="auto">
          <a:xfrm>
            <a:off x="6167438" y="5613400"/>
            <a:ext cx="12366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67" name="TextBox 153"/>
          <p:cNvSpPr txBox="1">
            <a:spLocks noChangeArrowheads="1"/>
          </p:cNvSpPr>
          <p:nvPr/>
        </p:nvSpPr>
        <p:spPr bwMode="auto">
          <a:xfrm>
            <a:off x="7438898" y="5783691"/>
            <a:ext cx="1345240"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0"/>
              </a:spcBef>
              <a:buFont typeface="Wingdings" pitchFamily="2" charset="2"/>
              <a:buNone/>
            </a:pPr>
            <a:r>
              <a:rPr lang="en-US" sz="1400" b="0" dirty="0"/>
              <a:t>proportional </a:t>
            </a:r>
            <a:r>
              <a:rPr lang="en-US" sz="1400" b="0" dirty="0" smtClean="0"/>
              <a:t>b</a:t>
            </a:r>
            <a:r>
              <a:rPr lang="en-US" sz="1400" b="0" baseline="-25000" dirty="0" smtClean="0"/>
              <a:t>2</a:t>
            </a:r>
            <a:endParaRPr lang="en-US" sz="1400" b="0" baseline="-250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8C5006CF-0AD8-4073-BEFC-DC8FD8B94E92}" type="slidenum">
              <a:rPr lang="en-US" sz="1400" b="0">
                <a:solidFill>
                  <a:schemeClr val="tx1"/>
                </a:solidFill>
              </a:rPr>
              <a:pPr algn="r">
                <a:lnSpc>
                  <a:spcPct val="100000"/>
                </a:lnSpc>
                <a:spcBef>
                  <a:spcPct val="0"/>
                </a:spcBef>
                <a:buClrTx/>
                <a:buSzTx/>
                <a:buFontTx/>
                <a:buNone/>
              </a:pPr>
              <a:t>27</a:t>
            </a:fld>
            <a:endParaRPr lang="en-US" sz="1400" b="0">
              <a:solidFill>
                <a:schemeClr val="tx1"/>
              </a:solidFill>
            </a:endParaRPr>
          </a:p>
        </p:txBody>
      </p:sp>
      <p:sp>
        <p:nvSpPr>
          <p:cNvPr id="244738" name="Rectangle 2"/>
          <p:cNvSpPr>
            <a:spLocks noChangeArrowheads="1"/>
          </p:cNvSpPr>
          <p:nvPr/>
        </p:nvSpPr>
        <p:spPr bwMode="auto">
          <a:xfrm>
            <a:off x="1333500" y="0"/>
            <a:ext cx="7872413" cy="1066800"/>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en-US" sz="3200">
                <a:solidFill>
                  <a:srgbClr val="FF0000"/>
                </a:solidFill>
                <a:effectLst>
                  <a:outerShdw blurRad="38100" dist="38100" dir="2700000" algn="tl">
                    <a:srgbClr val="C0C0C0"/>
                  </a:outerShdw>
                </a:effectLst>
              </a:rPr>
              <a:t>Evaluation of scattering parameters</a:t>
            </a:r>
            <a:r>
              <a:rPr lang="pl-PL" sz="3200">
                <a:solidFill>
                  <a:srgbClr val="FF0000"/>
                </a:solidFill>
                <a:effectLst>
                  <a:outerShdw blurRad="38100" dist="38100" dir="2700000" algn="tl">
                    <a:srgbClr val="C0C0C0"/>
                  </a:outerShdw>
                </a:effectLst>
              </a:rPr>
              <a:t> </a:t>
            </a:r>
            <a:r>
              <a:rPr lang="en-US" sz="3200">
                <a:solidFill>
                  <a:srgbClr val="FF0000"/>
                </a:solidFill>
                <a:effectLst>
                  <a:outerShdw blurRad="38100" dist="38100" dir="2700000" algn="tl">
                    <a:srgbClr val="C0C0C0"/>
                  </a:outerShdw>
                </a:effectLst>
              </a:rPr>
              <a:t>(2)</a:t>
            </a:r>
          </a:p>
        </p:txBody>
      </p:sp>
      <p:sp>
        <p:nvSpPr>
          <p:cNvPr id="29700" name="TextBox 6"/>
          <p:cNvSpPr txBox="1">
            <a:spLocks noChangeArrowheads="1"/>
          </p:cNvSpPr>
          <p:nvPr/>
        </p:nvSpPr>
        <p:spPr bwMode="auto">
          <a:xfrm>
            <a:off x="682625" y="1206500"/>
            <a:ext cx="476408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0"/>
              </a:spcBef>
              <a:buFont typeface="Wingdings" pitchFamily="2" charset="2"/>
              <a:buNone/>
            </a:pPr>
            <a:r>
              <a:rPr lang="en-US" sz="1800" b="0" u="sng"/>
              <a:t>Finding S</a:t>
            </a:r>
            <a:r>
              <a:rPr lang="en-US" sz="1800" b="0" u="sng" baseline="-25000"/>
              <a:t>12</a:t>
            </a:r>
            <a:r>
              <a:rPr lang="en-US" sz="1800" b="0" u="sng"/>
              <a:t>, S</a:t>
            </a:r>
            <a:r>
              <a:rPr lang="en-US" sz="1800" b="0" u="sng" baseline="-25000"/>
              <a:t>22</a:t>
            </a:r>
            <a:r>
              <a:rPr lang="en-US" sz="1800" b="0"/>
              <a:t>: (“backward” parameters)</a:t>
            </a:r>
          </a:p>
        </p:txBody>
      </p:sp>
      <p:sp>
        <p:nvSpPr>
          <p:cNvPr id="29701" name="TextBox 7"/>
          <p:cNvSpPr txBox="1">
            <a:spLocks noChangeArrowheads="1"/>
          </p:cNvSpPr>
          <p:nvPr/>
        </p:nvSpPr>
        <p:spPr bwMode="auto">
          <a:xfrm>
            <a:off x="1090613" y="1636713"/>
            <a:ext cx="6577012"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0"/>
              </a:spcBef>
              <a:buFont typeface="Wingdings" pitchFamily="2" charset="2"/>
              <a:buNone/>
            </a:pPr>
            <a:r>
              <a:rPr lang="en-US" sz="1800" b="0"/>
              <a:t>-   interchange generator and load</a:t>
            </a:r>
          </a:p>
          <a:p>
            <a:pPr>
              <a:spcBef>
                <a:spcPct val="0"/>
              </a:spcBef>
              <a:buFont typeface="Wingdings" pitchFamily="2" charset="2"/>
              <a:buNone/>
            </a:pPr>
            <a:r>
              <a:rPr lang="en-US" sz="1800" b="0"/>
              <a:t>-   proceed in analogy to the forward parameters, i.e.</a:t>
            </a:r>
          </a:p>
          <a:p>
            <a:pPr>
              <a:spcBef>
                <a:spcPct val="0"/>
              </a:spcBef>
              <a:buFont typeface="Wingdings" pitchFamily="2" charset="2"/>
              <a:buNone/>
            </a:pPr>
            <a:r>
              <a:rPr lang="en-US" sz="1800" b="0"/>
              <a:t>    inject wave </a:t>
            </a:r>
            <a:r>
              <a:rPr lang="en-US" sz="1800" b="0" i="1">
                <a:solidFill>
                  <a:srgbClr val="008000"/>
                </a:solidFill>
              </a:rPr>
              <a:t>a</a:t>
            </a:r>
            <a:r>
              <a:rPr lang="en-US" sz="1800" b="0" i="1" baseline="-25000">
                <a:solidFill>
                  <a:srgbClr val="008000"/>
                </a:solidFill>
              </a:rPr>
              <a:t>2</a:t>
            </a:r>
            <a:r>
              <a:rPr lang="en-US" sz="1800" b="0"/>
              <a:t> and assure </a:t>
            </a:r>
            <a:r>
              <a:rPr lang="en-US" sz="1800" b="0" i="1">
                <a:solidFill>
                  <a:srgbClr val="008000"/>
                </a:solidFill>
              </a:rPr>
              <a:t>a</a:t>
            </a:r>
            <a:r>
              <a:rPr lang="en-US" sz="1800" b="0" i="1" baseline="-25000">
                <a:solidFill>
                  <a:srgbClr val="008000"/>
                </a:solidFill>
              </a:rPr>
              <a:t>1</a:t>
            </a:r>
            <a:r>
              <a:rPr lang="en-US" sz="1800" b="0" i="1">
                <a:solidFill>
                  <a:srgbClr val="008000"/>
                </a:solidFill>
              </a:rPr>
              <a:t> = 0</a:t>
            </a:r>
          </a:p>
          <a:p>
            <a:pPr>
              <a:spcBef>
                <a:spcPct val="0"/>
              </a:spcBef>
              <a:buFont typeface="Wingdings" pitchFamily="2" charset="2"/>
              <a:buNone/>
            </a:pPr>
            <a:r>
              <a:rPr lang="en-US" sz="1800" b="0"/>
              <a:t>-   evaluate</a:t>
            </a:r>
          </a:p>
          <a:p>
            <a:pPr>
              <a:spcBef>
                <a:spcPct val="0"/>
              </a:spcBef>
              <a:buFont typeface="Wingdings" pitchFamily="2" charset="2"/>
              <a:buNone/>
            </a:pPr>
            <a:endParaRPr lang="en-US" sz="1800" b="0"/>
          </a:p>
        </p:txBody>
      </p:sp>
      <p:graphicFrame>
        <p:nvGraphicFramePr>
          <p:cNvPr id="29702" name="Object 9"/>
          <p:cNvGraphicFramePr>
            <a:graphicFrameLocks noChangeAspect="1"/>
          </p:cNvGraphicFramePr>
          <p:nvPr/>
        </p:nvGraphicFramePr>
        <p:xfrm>
          <a:off x="2555875" y="2670175"/>
          <a:ext cx="4425950" cy="1647825"/>
        </p:xfrm>
        <a:graphic>
          <a:graphicData uri="http://schemas.openxmlformats.org/presentationml/2006/ole">
            <mc:AlternateContent xmlns:mc="http://schemas.openxmlformats.org/markup-compatibility/2006">
              <mc:Choice xmlns:v="urn:schemas-microsoft-com:vml" Requires="v">
                <p:oleObj spid="_x0000_s29715" name="Equation" r:id="rId4" imgW="2806700" imgH="1041400" progId="Equation.3">
                  <p:embed/>
                </p:oleObj>
              </mc:Choice>
              <mc:Fallback>
                <p:oleObj name="Equation" r:id="rId4" imgW="2806700" imgH="1041400"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2670175"/>
                        <a:ext cx="442595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sp>
        <p:nvSpPr>
          <p:cNvPr id="29703" name="TextBox 7"/>
          <p:cNvSpPr txBox="1">
            <a:spLocks noChangeArrowheads="1"/>
          </p:cNvSpPr>
          <p:nvPr/>
        </p:nvSpPr>
        <p:spPr bwMode="auto">
          <a:xfrm>
            <a:off x="1090613" y="4818063"/>
            <a:ext cx="758825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0"/>
              </a:spcBef>
              <a:buFont typeface="Wingdings" pitchFamily="2" charset="2"/>
              <a:buNone/>
            </a:pPr>
            <a:r>
              <a:rPr lang="en-US" sz="1800" b="0">
                <a:solidFill>
                  <a:srgbClr val="FF0000"/>
                </a:solidFill>
              </a:rPr>
              <a:t>For a proper S-parameter measurement all ports of the Device Under Test (DUT) including the generator port must be terminated with their characteristic impedance in order to assure that waves traveling away from the DUT (b</a:t>
            </a:r>
            <a:r>
              <a:rPr lang="en-US" sz="1800" b="0" baseline="-25000">
                <a:solidFill>
                  <a:srgbClr val="FF0000"/>
                </a:solidFill>
              </a:rPr>
              <a:t>n</a:t>
            </a:r>
            <a:r>
              <a:rPr lang="en-US" sz="1800" b="0">
                <a:solidFill>
                  <a:srgbClr val="FF0000"/>
                </a:solidFill>
              </a:rPr>
              <a:t>-waves) are not reflected back and convert into </a:t>
            </a:r>
            <a:r>
              <a:rPr lang="pl-PL" sz="1800" b="0">
                <a:solidFill>
                  <a:srgbClr val="FF0000"/>
                </a:solidFill>
              </a:rPr>
              <a:t/>
            </a:r>
            <a:br>
              <a:rPr lang="pl-PL" sz="1800" b="0">
                <a:solidFill>
                  <a:srgbClr val="FF0000"/>
                </a:solidFill>
              </a:rPr>
            </a:br>
            <a:r>
              <a:rPr lang="en-US" sz="1800" b="0">
                <a:solidFill>
                  <a:srgbClr val="FF0000"/>
                </a:solidFill>
              </a:rPr>
              <a:t>a</a:t>
            </a:r>
            <a:r>
              <a:rPr lang="en-US" sz="1800" b="0" baseline="-25000">
                <a:solidFill>
                  <a:srgbClr val="FF0000"/>
                </a:solidFill>
              </a:rPr>
              <a:t>n</a:t>
            </a:r>
            <a:r>
              <a:rPr lang="en-US" sz="1800" b="0">
                <a:solidFill>
                  <a:srgbClr val="FF0000"/>
                </a:solidFill>
              </a:rPr>
              <a:t>-waves.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4E9E60C5-5F1D-42FE-BBA3-9C2926290780}" type="slidenum">
              <a:rPr lang="en-US" sz="1400" b="0">
                <a:solidFill>
                  <a:schemeClr val="tx1"/>
                </a:solidFill>
              </a:rPr>
              <a:pPr algn="r">
                <a:lnSpc>
                  <a:spcPct val="100000"/>
                </a:lnSpc>
                <a:spcBef>
                  <a:spcPct val="0"/>
                </a:spcBef>
                <a:buClrTx/>
                <a:buSzTx/>
                <a:buFontTx/>
                <a:buNone/>
              </a:pPr>
              <a:t>28</a:t>
            </a:fld>
            <a:endParaRPr lang="en-US" sz="1400" b="0">
              <a:solidFill>
                <a:schemeClr val="tx1"/>
              </a:solidFill>
            </a:endParaRPr>
          </a:p>
        </p:txBody>
      </p:sp>
      <p:sp>
        <p:nvSpPr>
          <p:cNvPr id="228354" name="Rectangle 2"/>
          <p:cNvSpPr>
            <a:spLocks noChangeArrowheads="1"/>
          </p:cNvSpPr>
          <p:nvPr/>
        </p:nvSpPr>
        <p:spPr bwMode="auto">
          <a:xfrm>
            <a:off x="1654175" y="0"/>
            <a:ext cx="6438900" cy="1066800"/>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en-US" sz="3200">
                <a:solidFill>
                  <a:srgbClr val="FF0000"/>
                </a:solidFill>
                <a:effectLst>
                  <a:outerShdw blurRad="38100" dist="38100" dir="2700000" algn="tl">
                    <a:srgbClr val="C0C0C0"/>
                  </a:outerShdw>
                </a:effectLst>
              </a:rPr>
              <a:t>The Smith Chart (1)</a:t>
            </a:r>
          </a:p>
        </p:txBody>
      </p:sp>
      <p:sp>
        <p:nvSpPr>
          <p:cNvPr id="30724" name="TextBox 7"/>
          <p:cNvSpPr txBox="1">
            <a:spLocks noChangeArrowheads="1"/>
          </p:cNvSpPr>
          <p:nvPr/>
        </p:nvSpPr>
        <p:spPr bwMode="auto">
          <a:xfrm>
            <a:off x="387350" y="841375"/>
            <a:ext cx="880427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700" b="0"/>
              <a:t>The Smith Chart (in impedance coordinates) represents the complex </a:t>
            </a:r>
            <a:r>
              <a:rPr lang="en-US" sz="1700" b="0">
                <a:sym typeface="Symbol" pitchFamily="18" charset="2"/>
              </a:rPr>
              <a:t>-plane within the unit circle. </a:t>
            </a:r>
            <a:r>
              <a:rPr lang="en-US" sz="1700" b="0"/>
              <a:t>It is a conformal </a:t>
            </a:r>
            <a:r>
              <a:rPr lang="en-US" sz="1800" b="0"/>
              <a:t>mapping</a:t>
            </a:r>
            <a:r>
              <a:rPr lang="en-US" sz="1700" b="0"/>
              <a:t> of the complex Z-plane on the </a:t>
            </a:r>
            <a:r>
              <a:rPr lang="en-US" sz="1700" b="0">
                <a:sym typeface="Symbol" pitchFamily="18" charset="2"/>
              </a:rPr>
              <a:t>-plane using the transformation: </a:t>
            </a:r>
            <a:endParaRPr lang="en-GB" sz="1700" b="0">
              <a:sym typeface="Symbol" pitchFamily="18" charset="2"/>
            </a:endParaRPr>
          </a:p>
        </p:txBody>
      </p:sp>
      <p:graphicFrame>
        <p:nvGraphicFramePr>
          <p:cNvPr id="30725" name="Object 9"/>
          <p:cNvGraphicFramePr>
            <a:graphicFrameLocks noChangeAspect="1"/>
          </p:cNvGraphicFramePr>
          <p:nvPr/>
        </p:nvGraphicFramePr>
        <p:xfrm>
          <a:off x="2127250" y="1431925"/>
          <a:ext cx="1152525" cy="647700"/>
        </p:xfrm>
        <a:graphic>
          <a:graphicData uri="http://schemas.openxmlformats.org/presentationml/2006/ole">
            <mc:AlternateContent xmlns:mc="http://schemas.openxmlformats.org/markup-compatibility/2006">
              <mc:Choice xmlns:v="urn:schemas-microsoft-com:vml" Requires="v">
                <p:oleObj spid="_x0000_s30781" name="Equation" r:id="rId4" imgW="710891" imgH="431613" progId="Equation.3">
                  <p:embed/>
                </p:oleObj>
              </mc:Choice>
              <mc:Fallback>
                <p:oleObj name="Equation" r:id="rId4" imgW="710891" imgH="431613"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7250" y="1431925"/>
                        <a:ext cx="1152525" cy="6477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26" name="TextBox 11"/>
          <p:cNvSpPr txBox="1">
            <a:spLocks noChangeArrowheads="1"/>
          </p:cNvSpPr>
          <p:nvPr/>
        </p:nvSpPr>
        <p:spPr bwMode="auto">
          <a:xfrm>
            <a:off x="2120900" y="5608638"/>
            <a:ext cx="5576888"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sym typeface="Wingdings" pitchFamily="2" charset="2"/>
              </a:rPr>
              <a:t></a:t>
            </a:r>
            <a:r>
              <a:rPr lang="en-US" sz="1800" b="0"/>
              <a:t>The real positive half plane of Z is thus </a:t>
            </a:r>
          </a:p>
          <a:p>
            <a:pPr>
              <a:buFont typeface="Wingdings" pitchFamily="2" charset="2"/>
              <a:buNone/>
            </a:pPr>
            <a:r>
              <a:rPr lang="en-US" sz="1800" b="0"/>
              <a:t>transformed into the interior of the unit circle!</a:t>
            </a:r>
            <a:endParaRPr lang="en-GB" sz="1800" b="0"/>
          </a:p>
        </p:txBody>
      </p:sp>
      <p:sp>
        <p:nvSpPr>
          <p:cNvPr id="30727" name="Left-Right Arrow 74"/>
          <p:cNvSpPr>
            <a:spLocks noChangeArrowheads="1"/>
          </p:cNvSpPr>
          <p:nvPr/>
        </p:nvSpPr>
        <p:spPr bwMode="auto">
          <a:xfrm>
            <a:off x="4081463" y="3306763"/>
            <a:ext cx="971550" cy="274637"/>
          </a:xfrm>
          <a:prstGeom prst="leftRightArrow">
            <a:avLst>
              <a:gd name="adj1" fmla="val 50000"/>
              <a:gd name="adj2" fmla="val 54145"/>
            </a:avLst>
          </a:prstGeom>
          <a:solidFill>
            <a:schemeClr val="bg1"/>
          </a:solidFill>
          <a:ln w="15875" algn="ctr">
            <a:solidFill>
              <a:schemeClr val="tx1"/>
            </a:solidFill>
            <a:round/>
            <a:headEnd/>
            <a:tailEnd/>
          </a:ln>
        </p:spPr>
        <p:txBody>
          <a:bodyPr lIns="92075" tIns="46038" rIns="92075" bIns="46038"/>
          <a:lstStyle/>
          <a:p>
            <a:pPr marL="571500" indent="-571500"/>
            <a:endParaRPr lang="en-GB" b="0"/>
          </a:p>
        </p:txBody>
      </p:sp>
      <p:grpSp>
        <p:nvGrpSpPr>
          <p:cNvPr id="30728" name="Group 85"/>
          <p:cNvGrpSpPr>
            <a:grpSpLocks/>
          </p:cNvGrpSpPr>
          <p:nvPr/>
        </p:nvGrpSpPr>
        <p:grpSpPr bwMode="auto">
          <a:xfrm>
            <a:off x="782638" y="1936750"/>
            <a:ext cx="3535362" cy="3084513"/>
            <a:chOff x="722313" y="1937385"/>
            <a:chExt cx="3264471" cy="3083464"/>
          </a:xfrm>
        </p:grpSpPr>
        <p:grpSp>
          <p:nvGrpSpPr>
            <p:cNvPr id="30751" name="Group 73"/>
            <p:cNvGrpSpPr>
              <a:grpSpLocks/>
            </p:cNvGrpSpPr>
            <p:nvPr/>
          </p:nvGrpSpPr>
          <p:grpSpPr bwMode="auto">
            <a:xfrm>
              <a:off x="813816" y="2241073"/>
              <a:ext cx="2642616" cy="2779776"/>
              <a:chOff x="1188720" y="3265201"/>
              <a:chExt cx="2642616" cy="2779776"/>
            </a:xfrm>
          </p:grpSpPr>
          <p:cxnSp>
            <p:nvCxnSpPr>
              <p:cNvPr id="30754" name="Straight Connector 36"/>
              <p:cNvCxnSpPr>
                <a:cxnSpLocks noChangeShapeType="1"/>
              </p:cNvCxnSpPr>
              <p:nvPr/>
            </p:nvCxnSpPr>
            <p:spPr bwMode="auto">
              <a:xfrm rot="5400000">
                <a:off x="335280" y="4693920"/>
                <a:ext cx="2407920" cy="1588"/>
              </a:xfrm>
              <a:prstGeom prst="line">
                <a:avLst/>
              </a:prstGeom>
              <a:noFill/>
              <a:ln w="15875" algn="ctr">
                <a:solidFill>
                  <a:srgbClr val="00B0F0">
                    <a:alpha val="50195"/>
                  </a:srgbClr>
                </a:solidFill>
                <a:round/>
                <a:headEnd/>
                <a:tailEnd/>
              </a:ln>
              <a:extLst>
                <a:ext uri="{909E8E84-426E-40DD-AFC4-6F175D3DCCD1}">
                  <a14:hiddenFill xmlns:a14="http://schemas.microsoft.com/office/drawing/2010/main">
                    <a:noFill/>
                  </a14:hiddenFill>
                </a:ext>
              </a:extLst>
            </p:spPr>
          </p:cxnSp>
          <p:cxnSp>
            <p:nvCxnSpPr>
              <p:cNvPr id="30755" name="Straight Connector 37"/>
              <p:cNvCxnSpPr>
                <a:cxnSpLocks noChangeShapeType="1"/>
              </p:cNvCxnSpPr>
              <p:nvPr/>
            </p:nvCxnSpPr>
            <p:spPr bwMode="auto">
              <a:xfrm rot="5400000">
                <a:off x="609600" y="4693920"/>
                <a:ext cx="2407920" cy="1588"/>
              </a:xfrm>
              <a:prstGeom prst="line">
                <a:avLst/>
              </a:prstGeom>
              <a:noFill/>
              <a:ln w="15875" algn="ctr">
                <a:solidFill>
                  <a:srgbClr val="00B0F0">
                    <a:alpha val="50195"/>
                  </a:srgbClr>
                </a:solidFill>
                <a:round/>
                <a:headEnd/>
                <a:tailEnd/>
              </a:ln>
              <a:extLst>
                <a:ext uri="{909E8E84-426E-40DD-AFC4-6F175D3DCCD1}">
                  <a14:hiddenFill xmlns:a14="http://schemas.microsoft.com/office/drawing/2010/main">
                    <a:noFill/>
                  </a14:hiddenFill>
                </a:ext>
              </a:extLst>
            </p:spPr>
          </p:cxnSp>
          <p:cxnSp>
            <p:nvCxnSpPr>
              <p:cNvPr id="30756" name="Straight Connector 38"/>
              <p:cNvCxnSpPr>
                <a:cxnSpLocks noChangeShapeType="1"/>
              </p:cNvCxnSpPr>
              <p:nvPr/>
            </p:nvCxnSpPr>
            <p:spPr bwMode="auto">
              <a:xfrm rot="5400000">
                <a:off x="1158240" y="4693920"/>
                <a:ext cx="2407920" cy="1588"/>
              </a:xfrm>
              <a:prstGeom prst="line">
                <a:avLst/>
              </a:prstGeom>
              <a:noFill/>
              <a:ln w="15875" algn="ctr">
                <a:solidFill>
                  <a:srgbClr val="00B0F0">
                    <a:alpha val="50195"/>
                  </a:srgbClr>
                </a:solidFill>
                <a:round/>
                <a:headEnd/>
                <a:tailEnd/>
              </a:ln>
              <a:extLst>
                <a:ext uri="{909E8E84-426E-40DD-AFC4-6F175D3DCCD1}">
                  <a14:hiddenFill xmlns:a14="http://schemas.microsoft.com/office/drawing/2010/main">
                    <a:noFill/>
                  </a14:hiddenFill>
                </a:ext>
              </a:extLst>
            </p:spPr>
          </p:cxnSp>
          <p:cxnSp>
            <p:nvCxnSpPr>
              <p:cNvPr id="30757" name="Straight Connector 39"/>
              <p:cNvCxnSpPr>
                <a:cxnSpLocks noChangeShapeType="1"/>
              </p:cNvCxnSpPr>
              <p:nvPr/>
            </p:nvCxnSpPr>
            <p:spPr bwMode="auto">
              <a:xfrm rot="5400000">
                <a:off x="1684020" y="4693920"/>
                <a:ext cx="2407920" cy="1588"/>
              </a:xfrm>
              <a:prstGeom prst="line">
                <a:avLst/>
              </a:prstGeom>
              <a:noFill/>
              <a:ln w="15875" algn="ctr">
                <a:solidFill>
                  <a:srgbClr val="00B0F0">
                    <a:alpha val="50195"/>
                  </a:srgbClr>
                </a:solidFill>
                <a:round/>
                <a:headEnd/>
                <a:tailEnd/>
              </a:ln>
              <a:extLst>
                <a:ext uri="{909E8E84-426E-40DD-AFC4-6F175D3DCCD1}">
                  <a14:hiddenFill xmlns:a14="http://schemas.microsoft.com/office/drawing/2010/main">
                    <a:noFill/>
                  </a14:hiddenFill>
                </a:ext>
              </a:extLst>
            </p:spPr>
          </p:cxnSp>
          <p:cxnSp>
            <p:nvCxnSpPr>
              <p:cNvPr id="30758" name="Straight Connector 40"/>
              <p:cNvCxnSpPr>
                <a:cxnSpLocks noChangeShapeType="1"/>
              </p:cNvCxnSpPr>
              <p:nvPr/>
            </p:nvCxnSpPr>
            <p:spPr bwMode="auto">
              <a:xfrm rot="5400000">
                <a:off x="2240280" y="4693920"/>
                <a:ext cx="2407920" cy="1588"/>
              </a:xfrm>
              <a:prstGeom prst="line">
                <a:avLst/>
              </a:prstGeom>
              <a:noFill/>
              <a:ln w="15875" algn="ctr">
                <a:solidFill>
                  <a:srgbClr val="00B0F0">
                    <a:alpha val="50195"/>
                  </a:srgbClr>
                </a:solidFill>
                <a:round/>
                <a:headEnd/>
                <a:tailEnd/>
              </a:ln>
              <a:extLst>
                <a:ext uri="{909E8E84-426E-40DD-AFC4-6F175D3DCCD1}">
                  <a14:hiddenFill xmlns:a14="http://schemas.microsoft.com/office/drawing/2010/main">
                    <a:noFill/>
                  </a14:hiddenFill>
                </a:ext>
              </a:extLst>
            </p:spPr>
          </p:cxnSp>
          <p:grpSp>
            <p:nvGrpSpPr>
              <p:cNvPr id="30759" name="Group 47"/>
              <p:cNvGrpSpPr>
                <a:grpSpLocks/>
              </p:cNvGrpSpPr>
              <p:nvPr/>
            </p:nvGrpSpPr>
            <p:grpSpPr bwMode="auto">
              <a:xfrm rot="-5400000">
                <a:off x="1980406" y="2789714"/>
                <a:ext cx="824548" cy="2407920"/>
                <a:chOff x="3900646" y="3521234"/>
                <a:chExt cx="824548" cy="2407920"/>
              </a:xfrm>
            </p:grpSpPr>
            <p:cxnSp>
              <p:nvCxnSpPr>
                <p:cNvPr id="45" name="Straight Connector 44"/>
                <p:cNvCxnSpPr/>
                <p:nvPr/>
              </p:nvCxnSpPr>
              <p:spPr bwMode="auto">
                <a:xfrm rot="5400000">
                  <a:off x="2732450" y="4724025"/>
                  <a:ext cx="2408408" cy="1586"/>
                </a:xfrm>
                <a:prstGeom prst="line">
                  <a:avLst/>
                </a:prstGeom>
                <a:solidFill>
                  <a:schemeClr val="bg1"/>
                </a:solidFill>
                <a:ln w="15875" cap="flat" cmpd="sng" algn="ctr">
                  <a:solidFill>
                    <a:schemeClr val="accent6">
                      <a:lumMod val="60000"/>
                      <a:lumOff val="40000"/>
                    </a:schemeClr>
                  </a:solidFill>
                  <a:prstDash val="solid"/>
                  <a:round/>
                  <a:headEnd type="none" w="med" len="med"/>
                  <a:tailEnd type="none" w="med" len="med"/>
                </a:ln>
                <a:effectLst/>
              </p:spPr>
            </p:cxnSp>
            <p:cxnSp>
              <p:nvCxnSpPr>
                <p:cNvPr id="46" name="Straight Connector 45"/>
                <p:cNvCxnSpPr/>
                <p:nvPr/>
              </p:nvCxnSpPr>
              <p:spPr bwMode="auto">
                <a:xfrm rot="5400000">
                  <a:off x="3006994" y="4724025"/>
                  <a:ext cx="2408408" cy="1587"/>
                </a:xfrm>
                <a:prstGeom prst="line">
                  <a:avLst/>
                </a:prstGeom>
                <a:solidFill>
                  <a:schemeClr val="bg1"/>
                </a:solidFill>
                <a:ln w="15875" cap="flat" cmpd="sng" algn="ctr">
                  <a:solidFill>
                    <a:schemeClr val="accent6">
                      <a:lumMod val="60000"/>
                      <a:lumOff val="40000"/>
                    </a:schemeClr>
                  </a:solidFill>
                  <a:prstDash val="solid"/>
                  <a:round/>
                  <a:headEnd type="none" w="med" len="med"/>
                  <a:tailEnd type="none" w="med" len="med"/>
                </a:ln>
                <a:effectLst/>
              </p:spPr>
            </p:cxnSp>
            <p:cxnSp>
              <p:nvCxnSpPr>
                <p:cNvPr id="47" name="Straight Connector 46"/>
                <p:cNvCxnSpPr/>
                <p:nvPr/>
              </p:nvCxnSpPr>
              <p:spPr bwMode="auto">
                <a:xfrm rot="5400000">
                  <a:off x="3589408" y="4724025"/>
                  <a:ext cx="2408408" cy="1586"/>
                </a:xfrm>
                <a:prstGeom prst="line">
                  <a:avLst/>
                </a:prstGeom>
                <a:solidFill>
                  <a:schemeClr val="bg1"/>
                </a:solidFill>
                <a:ln w="15875" cap="flat" cmpd="sng" algn="ctr">
                  <a:solidFill>
                    <a:schemeClr val="accent6">
                      <a:lumMod val="60000"/>
                      <a:lumOff val="40000"/>
                    </a:schemeClr>
                  </a:solidFill>
                  <a:prstDash val="solid"/>
                  <a:round/>
                  <a:headEnd type="none" w="med" len="med"/>
                  <a:tailEnd type="none" w="med" len="med"/>
                </a:ln>
                <a:effectLst/>
              </p:spPr>
            </p:cxnSp>
          </p:grpSp>
          <p:grpSp>
            <p:nvGrpSpPr>
              <p:cNvPr id="30760" name="Group 53"/>
              <p:cNvGrpSpPr>
                <a:grpSpLocks/>
              </p:cNvGrpSpPr>
              <p:nvPr/>
            </p:nvGrpSpPr>
            <p:grpSpPr bwMode="auto">
              <a:xfrm rot="5400000" flipV="1">
                <a:off x="1980406" y="4153694"/>
                <a:ext cx="824548" cy="2407920"/>
                <a:chOff x="3900646" y="3521234"/>
                <a:chExt cx="824548" cy="2407920"/>
              </a:xfrm>
            </p:grpSpPr>
            <p:cxnSp>
              <p:nvCxnSpPr>
                <p:cNvPr id="30764" name="Straight Connector 54"/>
                <p:cNvCxnSpPr>
                  <a:cxnSpLocks noChangeShapeType="1"/>
                </p:cNvCxnSpPr>
                <p:nvPr/>
              </p:nvCxnSpPr>
              <p:spPr bwMode="auto">
                <a:xfrm rot="5400000">
                  <a:off x="2697480" y="4724400"/>
                  <a:ext cx="2407920" cy="1588"/>
                </a:xfrm>
                <a:prstGeom prst="line">
                  <a:avLst/>
                </a:prstGeom>
                <a:noFill/>
                <a:ln w="15875" algn="ctr">
                  <a:solidFill>
                    <a:srgbClr val="FFC000"/>
                  </a:solidFill>
                  <a:round/>
                  <a:headEnd/>
                  <a:tailEnd/>
                </a:ln>
                <a:extLst>
                  <a:ext uri="{909E8E84-426E-40DD-AFC4-6F175D3DCCD1}">
                    <a14:hiddenFill xmlns:a14="http://schemas.microsoft.com/office/drawing/2010/main">
                      <a:noFill/>
                    </a14:hiddenFill>
                  </a:ext>
                </a:extLst>
              </p:spPr>
            </p:cxnSp>
            <p:cxnSp>
              <p:nvCxnSpPr>
                <p:cNvPr id="30765" name="Straight Connector 55"/>
                <p:cNvCxnSpPr>
                  <a:cxnSpLocks noChangeShapeType="1"/>
                </p:cNvCxnSpPr>
                <p:nvPr/>
              </p:nvCxnSpPr>
              <p:spPr bwMode="auto">
                <a:xfrm rot="5400000">
                  <a:off x="2971800" y="4724400"/>
                  <a:ext cx="2407920" cy="1588"/>
                </a:xfrm>
                <a:prstGeom prst="line">
                  <a:avLst/>
                </a:prstGeom>
                <a:noFill/>
                <a:ln w="15875" algn="ctr">
                  <a:solidFill>
                    <a:srgbClr val="FFC000"/>
                  </a:solidFill>
                  <a:round/>
                  <a:headEnd/>
                  <a:tailEnd/>
                </a:ln>
                <a:extLst>
                  <a:ext uri="{909E8E84-426E-40DD-AFC4-6F175D3DCCD1}">
                    <a14:hiddenFill xmlns:a14="http://schemas.microsoft.com/office/drawing/2010/main">
                      <a:noFill/>
                    </a14:hiddenFill>
                  </a:ext>
                </a:extLst>
              </p:spPr>
            </p:cxnSp>
            <p:cxnSp>
              <p:nvCxnSpPr>
                <p:cNvPr id="30766" name="Straight Connector 56"/>
                <p:cNvCxnSpPr>
                  <a:cxnSpLocks noChangeShapeType="1"/>
                </p:cNvCxnSpPr>
                <p:nvPr/>
              </p:nvCxnSpPr>
              <p:spPr bwMode="auto">
                <a:xfrm rot="5400000">
                  <a:off x="3520440" y="4724400"/>
                  <a:ext cx="2407920" cy="1588"/>
                </a:xfrm>
                <a:prstGeom prst="line">
                  <a:avLst/>
                </a:prstGeom>
                <a:noFill/>
                <a:ln w="15875" algn="ctr">
                  <a:solidFill>
                    <a:srgbClr val="FFC000"/>
                  </a:solidFill>
                  <a:round/>
                  <a:headEnd/>
                  <a:tailEnd/>
                </a:ln>
                <a:extLst>
                  <a:ext uri="{909E8E84-426E-40DD-AFC4-6F175D3DCCD1}">
                    <a14:hiddenFill xmlns:a14="http://schemas.microsoft.com/office/drawing/2010/main">
                      <a:noFill/>
                    </a14:hiddenFill>
                  </a:ext>
                </a:extLst>
              </p:spPr>
            </p:cxnSp>
          </p:grpSp>
          <p:cxnSp>
            <p:nvCxnSpPr>
              <p:cNvPr id="30761" name="Straight Arrow Connector 27"/>
              <p:cNvCxnSpPr>
                <a:cxnSpLocks noChangeShapeType="1"/>
              </p:cNvCxnSpPr>
              <p:nvPr/>
            </p:nvCxnSpPr>
            <p:spPr bwMode="auto">
              <a:xfrm rot="5400000">
                <a:off x="576072" y="5349239"/>
                <a:ext cx="1389888" cy="1588"/>
              </a:xfrm>
              <a:prstGeom prst="straightConnector1">
                <a:avLst/>
              </a:prstGeom>
              <a:noFill/>
              <a:ln w="38100"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30762" name="Straight Arrow Connector 30"/>
              <p:cNvCxnSpPr>
                <a:cxnSpLocks noChangeShapeType="1"/>
              </p:cNvCxnSpPr>
              <p:nvPr/>
            </p:nvCxnSpPr>
            <p:spPr bwMode="auto">
              <a:xfrm rot="16200000" flipV="1">
                <a:off x="576072" y="3959351"/>
                <a:ext cx="1389888" cy="1588"/>
              </a:xfrm>
              <a:prstGeom prst="straightConnector1">
                <a:avLst/>
              </a:prstGeom>
              <a:noFill/>
              <a:ln w="38100" algn="ctr">
                <a:solidFill>
                  <a:srgbClr val="008000"/>
                </a:solidFill>
                <a:round/>
                <a:headEnd/>
                <a:tailEnd type="triangle" w="med" len="med"/>
              </a:ln>
              <a:extLst>
                <a:ext uri="{909E8E84-426E-40DD-AFC4-6F175D3DCCD1}">
                  <a14:hiddenFill xmlns:a14="http://schemas.microsoft.com/office/drawing/2010/main">
                    <a:noFill/>
                  </a14:hiddenFill>
                </a:ext>
              </a:extLst>
            </p:spPr>
          </p:cxnSp>
          <p:cxnSp>
            <p:nvCxnSpPr>
              <p:cNvPr id="30763" name="Straight Arrow Connector 22"/>
              <p:cNvCxnSpPr>
                <a:cxnSpLocks noChangeShapeType="1"/>
              </p:cNvCxnSpPr>
              <p:nvPr/>
            </p:nvCxnSpPr>
            <p:spPr bwMode="auto">
              <a:xfrm>
                <a:off x="1197864" y="4663439"/>
                <a:ext cx="2633472" cy="1588"/>
              </a:xfrm>
              <a:prstGeom prst="straightConnector1">
                <a:avLst/>
              </a:prstGeom>
              <a:noFill/>
              <a:ln w="38100" algn="ctr">
                <a:solidFill>
                  <a:srgbClr val="0000FF"/>
                </a:solidFill>
                <a:round/>
                <a:headEnd/>
                <a:tailEnd type="triangle" w="med" len="med"/>
              </a:ln>
              <a:extLst>
                <a:ext uri="{909E8E84-426E-40DD-AFC4-6F175D3DCCD1}">
                  <a14:hiddenFill xmlns:a14="http://schemas.microsoft.com/office/drawing/2010/main">
                    <a:noFill/>
                  </a14:hiddenFill>
                </a:ext>
              </a:extLst>
            </p:spPr>
          </p:cxnSp>
        </p:grpSp>
        <p:sp>
          <p:nvSpPr>
            <p:cNvPr id="30752" name="Text Box 207"/>
            <p:cNvSpPr txBox="1">
              <a:spLocks noChangeArrowheads="1"/>
            </p:cNvSpPr>
            <p:nvPr/>
          </p:nvSpPr>
          <p:spPr bwMode="auto">
            <a:xfrm>
              <a:off x="3198151" y="3741759"/>
              <a:ext cx="788633" cy="28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en-US" sz="1400" b="0">
                  <a:solidFill>
                    <a:schemeClr val="tx1"/>
                  </a:solidFill>
                </a:rPr>
                <a:t>Real(</a:t>
              </a:r>
              <a:r>
                <a:rPr lang="en-US" sz="1400" b="0">
                  <a:solidFill>
                    <a:schemeClr val="tx1"/>
                  </a:solidFill>
                  <a:latin typeface="Symbol" pitchFamily="18" charset="2"/>
                </a:rPr>
                <a:t>Z</a:t>
              </a:r>
              <a:r>
                <a:rPr lang="en-US" sz="1400" b="0">
                  <a:solidFill>
                    <a:schemeClr val="tx1"/>
                  </a:solidFill>
                </a:rPr>
                <a:t>)</a:t>
              </a:r>
            </a:p>
          </p:txBody>
        </p:sp>
        <p:sp>
          <p:nvSpPr>
            <p:cNvPr id="30753" name="Text Box 208"/>
            <p:cNvSpPr txBox="1">
              <a:spLocks noChangeArrowheads="1"/>
            </p:cNvSpPr>
            <p:nvPr/>
          </p:nvSpPr>
          <p:spPr bwMode="auto">
            <a:xfrm>
              <a:off x="722313" y="1937385"/>
              <a:ext cx="1669615" cy="28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en-US" sz="1400" b="0">
                  <a:solidFill>
                    <a:schemeClr val="tx1"/>
                  </a:solidFill>
                </a:rPr>
                <a:t>Imag(</a:t>
              </a:r>
              <a:r>
                <a:rPr lang="en-US" sz="1400" b="0">
                  <a:solidFill>
                    <a:schemeClr val="tx1"/>
                  </a:solidFill>
                  <a:latin typeface="Symbol" pitchFamily="18" charset="2"/>
                </a:rPr>
                <a:t>Z</a:t>
              </a:r>
              <a:r>
                <a:rPr lang="en-US" sz="1400" b="0">
                  <a:solidFill>
                    <a:schemeClr val="tx1"/>
                  </a:solidFill>
                </a:rPr>
                <a:t>)</a:t>
              </a:r>
            </a:p>
          </p:txBody>
        </p:sp>
      </p:grpSp>
      <p:grpSp>
        <p:nvGrpSpPr>
          <p:cNvPr id="30729" name="Group 86"/>
          <p:cNvGrpSpPr>
            <a:grpSpLocks/>
          </p:cNvGrpSpPr>
          <p:nvPr/>
        </p:nvGrpSpPr>
        <p:grpSpPr bwMode="auto">
          <a:xfrm>
            <a:off x="5272088" y="-3932238"/>
            <a:ext cx="7231062" cy="15125701"/>
            <a:chOff x="4728972" y="-4024884"/>
            <a:chExt cx="7239000" cy="15125700"/>
          </a:xfrm>
        </p:grpSpPr>
        <p:grpSp>
          <p:nvGrpSpPr>
            <p:cNvPr id="30730" name="Group 72"/>
            <p:cNvGrpSpPr>
              <a:grpSpLocks/>
            </p:cNvGrpSpPr>
            <p:nvPr/>
          </p:nvGrpSpPr>
          <p:grpSpPr bwMode="auto">
            <a:xfrm>
              <a:off x="4728972" y="-4024884"/>
              <a:ext cx="7239000" cy="15125700"/>
              <a:chOff x="4838700" y="-3147060"/>
              <a:chExt cx="7239000" cy="15125700"/>
            </a:xfrm>
          </p:grpSpPr>
          <p:sp>
            <p:nvSpPr>
              <p:cNvPr id="30735" name="Oval 41"/>
              <p:cNvSpPr>
                <a:spLocks noChangeArrowheads="1"/>
              </p:cNvSpPr>
              <p:nvPr/>
            </p:nvSpPr>
            <p:spPr bwMode="auto">
              <a:xfrm>
                <a:off x="6172200" y="3284220"/>
                <a:ext cx="2270760" cy="2270760"/>
              </a:xfrm>
              <a:prstGeom prst="ellipse">
                <a:avLst/>
              </a:prstGeom>
              <a:noFill/>
              <a:ln w="15875" algn="ctr">
                <a:solidFill>
                  <a:srgbClr val="00B0F0">
                    <a:alpha val="50195"/>
                  </a:srgbClr>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marL="571500" indent="-571500"/>
                <a:endParaRPr lang="en-GB" b="0"/>
              </a:p>
            </p:txBody>
          </p:sp>
          <p:sp>
            <p:nvSpPr>
              <p:cNvPr id="30736" name="Oval 42"/>
              <p:cNvSpPr>
                <a:spLocks noChangeArrowheads="1"/>
              </p:cNvSpPr>
              <p:nvPr/>
            </p:nvSpPr>
            <p:spPr bwMode="auto">
              <a:xfrm flipH="1">
                <a:off x="6736080" y="3558540"/>
                <a:ext cx="1699260" cy="1699260"/>
              </a:xfrm>
              <a:prstGeom prst="ellipse">
                <a:avLst/>
              </a:prstGeom>
              <a:noFill/>
              <a:ln w="15875" algn="ctr">
                <a:solidFill>
                  <a:srgbClr val="00B0F0">
                    <a:alpha val="50195"/>
                  </a:srgbClr>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marL="571500" indent="-571500"/>
                <a:endParaRPr lang="en-GB" b="0"/>
              </a:p>
            </p:txBody>
          </p:sp>
          <p:sp>
            <p:nvSpPr>
              <p:cNvPr id="30737" name="Oval 43"/>
              <p:cNvSpPr>
                <a:spLocks noChangeArrowheads="1"/>
              </p:cNvSpPr>
              <p:nvPr/>
            </p:nvSpPr>
            <p:spPr bwMode="auto">
              <a:xfrm flipH="1">
                <a:off x="7307580" y="3840480"/>
                <a:ext cx="1120140" cy="1135380"/>
              </a:xfrm>
              <a:prstGeom prst="ellipse">
                <a:avLst/>
              </a:prstGeom>
              <a:noFill/>
              <a:ln w="15875" algn="ctr">
                <a:solidFill>
                  <a:srgbClr val="00B0F0">
                    <a:alpha val="50195"/>
                  </a:srgbClr>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marL="571500" indent="-571500"/>
                <a:endParaRPr lang="en-GB" b="0"/>
              </a:p>
            </p:txBody>
          </p:sp>
          <p:grpSp>
            <p:nvGrpSpPr>
              <p:cNvPr id="30738" name="Group 52"/>
              <p:cNvGrpSpPr>
                <a:grpSpLocks/>
              </p:cNvGrpSpPr>
              <p:nvPr/>
            </p:nvGrpSpPr>
            <p:grpSpPr bwMode="auto">
              <a:xfrm>
                <a:off x="4838700" y="-3147060"/>
                <a:ext cx="7223760" cy="7559040"/>
                <a:chOff x="4838700" y="-3147060"/>
                <a:chExt cx="7223760" cy="7559040"/>
              </a:xfrm>
            </p:grpSpPr>
            <p:sp>
              <p:nvSpPr>
                <p:cNvPr id="50" name="Arc 49"/>
                <p:cNvSpPr/>
                <p:nvPr/>
              </p:nvSpPr>
              <p:spPr bwMode="auto">
                <a:xfrm rot="16200000" flipH="1">
                  <a:off x="7565982" y="2705911"/>
                  <a:ext cx="1706563" cy="1706847"/>
                </a:xfrm>
                <a:prstGeom prst="arc">
                  <a:avLst>
                    <a:gd name="adj1" fmla="val 14045420"/>
                    <a:gd name="adj2" fmla="val 0"/>
                  </a:avLst>
                </a:prstGeom>
                <a:noFill/>
                <a:ln w="15875" cap="flat" cmpd="sng" algn="ctr">
                  <a:solidFill>
                    <a:schemeClr val="accent6">
                      <a:lumMod val="60000"/>
                      <a:lumOff val="40000"/>
                    </a:schemeClr>
                  </a:solidFill>
                  <a:prstDash val="solid"/>
                  <a:round/>
                  <a:headEnd type="none" w="med" len="med"/>
                  <a:tailEnd type="none" w="med" len="med"/>
                </a:ln>
                <a:effectLst/>
              </p:spPr>
              <p:txBody>
                <a:bodyPr anchor="ctr"/>
                <a:lstStyle/>
                <a:p>
                  <a:pPr algn="ctr">
                    <a:defRPr/>
                  </a:pPr>
                  <a:endParaRPr lang="en-GB" b="0" dirty="0"/>
                </a:p>
              </p:txBody>
            </p:sp>
            <p:sp>
              <p:nvSpPr>
                <p:cNvPr id="51" name="Arc 50"/>
                <p:cNvSpPr/>
                <p:nvPr/>
              </p:nvSpPr>
              <p:spPr bwMode="auto">
                <a:xfrm rot="16200000" flipH="1">
                  <a:off x="6727807" y="976180"/>
                  <a:ext cx="3429000" cy="3427997"/>
                </a:xfrm>
                <a:prstGeom prst="arc">
                  <a:avLst>
                    <a:gd name="adj1" fmla="val 16298828"/>
                    <a:gd name="adj2" fmla="val 0"/>
                  </a:avLst>
                </a:prstGeom>
                <a:noFill/>
                <a:ln w="15875" cap="flat" cmpd="sng" algn="ctr">
                  <a:solidFill>
                    <a:schemeClr val="accent6">
                      <a:lumMod val="60000"/>
                      <a:lumOff val="40000"/>
                    </a:schemeClr>
                  </a:solidFill>
                  <a:prstDash val="solid"/>
                  <a:round/>
                  <a:headEnd type="none" w="med" len="med"/>
                  <a:tailEnd type="none" w="med" len="med"/>
                </a:ln>
                <a:effectLst/>
              </p:spPr>
              <p:txBody>
                <a:bodyPr anchor="ctr"/>
                <a:lstStyle/>
                <a:p>
                  <a:pPr algn="ctr">
                    <a:defRPr/>
                  </a:pPr>
                  <a:endParaRPr lang="en-GB" b="0" dirty="0"/>
                </a:p>
              </p:txBody>
            </p:sp>
            <p:sp>
              <p:nvSpPr>
                <p:cNvPr id="52" name="Arc 51"/>
                <p:cNvSpPr/>
                <p:nvPr/>
              </p:nvSpPr>
              <p:spPr bwMode="auto">
                <a:xfrm rot="16200000" flipH="1">
                  <a:off x="4670416" y="-2978776"/>
                  <a:ext cx="7559676" cy="7223107"/>
                </a:xfrm>
                <a:prstGeom prst="arc">
                  <a:avLst>
                    <a:gd name="adj1" fmla="val 18710837"/>
                    <a:gd name="adj2" fmla="val 0"/>
                  </a:avLst>
                </a:prstGeom>
                <a:noFill/>
                <a:ln w="15875" cap="flat" cmpd="sng" algn="ctr">
                  <a:solidFill>
                    <a:schemeClr val="accent6">
                      <a:lumMod val="60000"/>
                      <a:lumOff val="40000"/>
                    </a:schemeClr>
                  </a:solidFill>
                  <a:prstDash val="solid"/>
                  <a:round/>
                  <a:headEnd type="none" w="med" len="med"/>
                  <a:tailEnd type="none" w="med" len="med"/>
                </a:ln>
                <a:effectLst/>
              </p:spPr>
              <p:txBody>
                <a:bodyPr anchor="ctr"/>
                <a:lstStyle/>
                <a:p>
                  <a:pPr algn="ctr">
                    <a:defRPr/>
                  </a:pPr>
                  <a:endParaRPr lang="en-GB" b="0" dirty="0"/>
                </a:p>
              </p:txBody>
            </p:sp>
          </p:grpSp>
          <p:grpSp>
            <p:nvGrpSpPr>
              <p:cNvPr id="30739" name="Group 57"/>
              <p:cNvGrpSpPr>
                <a:grpSpLocks/>
              </p:cNvGrpSpPr>
              <p:nvPr/>
            </p:nvGrpSpPr>
            <p:grpSpPr bwMode="auto">
              <a:xfrm flipV="1">
                <a:off x="4853940" y="4419600"/>
                <a:ext cx="7223760" cy="7559040"/>
                <a:chOff x="4838700" y="-3147060"/>
                <a:chExt cx="7223760" cy="7559040"/>
              </a:xfrm>
            </p:grpSpPr>
            <p:sp>
              <p:nvSpPr>
                <p:cNvPr id="59" name="Arc 58"/>
                <p:cNvSpPr/>
                <p:nvPr/>
              </p:nvSpPr>
              <p:spPr bwMode="auto">
                <a:xfrm rot="16200000" flipH="1">
                  <a:off x="7566636" y="2705911"/>
                  <a:ext cx="1706562" cy="1706847"/>
                </a:xfrm>
                <a:prstGeom prst="arc">
                  <a:avLst>
                    <a:gd name="adj1" fmla="val 14045420"/>
                    <a:gd name="adj2" fmla="val 0"/>
                  </a:avLst>
                </a:prstGeom>
                <a:noFill/>
                <a:ln w="15875" cap="flat" cmpd="sng" algn="ctr">
                  <a:solidFill>
                    <a:srgbClr val="FFC000"/>
                  </a:solidFill>
                  <a:prstDash val="solid"/>
                  <a:round/>
                  <a:headEnd type="none" w="med" len="med"/>
                  <a:tailEnd type="none" w="med" len="med"/>
                </a:ln>
                <a:effectLst/>
              </p:spPr>
              <p:txBody>
                <a:bodyPr anchor="ctr"/>
                <a:lstStyle/>
                <a:p>
                  <a:pPr algn="ctr">
                    <a:defRPr/>
                  </a:pPr>
                  <a:endParaRPr lang="en-GB" b="0" dirty="0"/>
                </a:p>
              </p:txBody>
            </p:sp>
            <p:sp>
              <p:nvSpPr>
                <p:cNvPr id="60" name="Arc 59"/>
                <p:cNvSpPr/>
                <p:nvPr/>
              </p:nvSpPr>
              <p:spPr bwMode="auto">
                <a:xfrm rot="16200000" flipH="1">
                  <a:off x="6710979" y="976181"/>
                  <a:ext cx="3429000" cy="3427996"/>
                </a:xfrm>
                <a:prstGeom prst="arc">
                  <a:avLst>
                    <a:gd name="adj1" fmla="val 16298828"/>
                    <a:gd name="adj2" fmla="val 0"/>
                  </a:avLst>
                </a:prstGeom>
                <a:noFill/>
                <a:ln w="15875" cap="flat" cmpd="sng" algn="ctr">
                  <a:solidFill>
                    <a:srgbClr val="FFC000"/>
                  </a:solidFill>
                  <a:prstDash val="solid"/>
                  <a:round/>
                  <a:headEnd type="none" w="med" len="med"/>
                  <a:tailEnd type="none" w="med" len="med"/>
                </a:ln>
                <a:effectLst/>
              </p:spPr>
              <p:txBody>
                <a:bodyPr anchor="ctr"/>
                <a:lstStyle/>
                <a:p>
                  <a:pPr algn="ctr">
                    <a:defRPr/>
                  </a:pPr>
                  <a:endParaRPr lang="en-GB" b="0" dirty="0"/>
                </a:p>
              </p:txBody>
            </p:sp>
            <p:sp>
              <p:nvSpPr>
                <p:cNvPr id="61" name="Arc 60"/>
                <p:cNvSpPr/>
                <p:nvPr/>
              </p:nvSpPr>
              <p:spPr bwMode="auto">
                <a:xfrm rot="16200000" flipH="1">
                  <a:off x="4671069" y="-2978776"/>
                  <a:ext cx="7559675" cy="7223107"/>
                </a:xfrm>
                <a:prstGeom prst="arc">
                  <a:avLst>
                    <a:gd name="adj1" fmla="val 18710837"/>
                    <a:gd name="adj2" fmla="val 0"/>
                  </a:avLst>
                </a:prstGeom>
                <a:noFill/>
                <a:ln w="15875" cap="flat" cmpd="sng" algn="ctr">
                  <a:solidFill>
                    <a:srgbClr val="FFC000"/>
                  </a:solidFill>
                  <a:prstDash val="solid"/>
                  <a:round/>
                  <a:headEnd type="none" w="med" len="med"/>
                  <a:tailEnd type="none" w="med" len="med"/>
                </a:ln>
                <a:effectLst/>
              </p:spPr>
              <p:txBody>
                <a:bodyPr anchor="ctr"/>
                <a:lstStyle/>
                <a:p>
                  <a:pPr algn="ctr">
                    <a:defRPr/>
                  </a:pPr>
                  <a:endParaRPr lang="en-GB" b="0" dirty="0"/>
                </a:p>
              </p:txBody>
            </p:sp>
          </p:grpSp>
          <p:sp>
            <p:nvSpPr>
              <p:cNvPr id="70" name="Arc 69"/>
              <p:cNvSpPr/>
              <p:nvPr/>
            </p:nvSpPr>
            <p:spPr bwMode="auto">
              <a:xfrm>
                <a:off x="7588090" y="3974466"/>
                <a:ext cx="826406" cy="825500"/>
              </a:xfrm>
              <a:prstGeom prst="arc">
                <a:avLst>
                  <a:gd name="adj1" fmla="val 21567194"/>
                  <a:gd name="adj2" fmla="val 21317464"/>
                </a:avLst>
              </a:prstGeom>
              <a:noFill/>
              <a:ln w="15875" cap="flat" cmpd="sng" algn="ctr">
                <a:solidFill>
                  <a:srgbClr val="00B0F0">
                    <a:alpha val="50000"/>
                  </a:srgbClr>
                </a:solidFill>
                <a:prstDash val="solid"/>
                <a:round/>
                <a:headEnd type="none" w="med" len="med"/>
                <a:tailEnd type="none" w="med" len="med"/>
              </a:ln>
              <a:effectLst/>
            </p:spPr>
            <p:txBody>
              <a:bodyPr anchor="ctr"/>
              <a:lstStyle/>
              <a:p>
                <a:pPr algn="ctr">
                  <a:defRPr/>
                </a:pPr>
                <a:endParaRPr lang="en-GB" b="0"/>
              </a:p>
            </p:txBody>
          </p:sp>
          <p:sp>
            <p:nvSpPr>
              <p:cNvPr id="71" name="Arc 70"/>
              <p:cNvSpPr/>
              <p:nvPr/>
            </p:nvSpPr>
            <p:spPr bwMode="auto">
              <a:xfrm>
                <a:off x="7848726" y="4126866"/>
                <a:ext cx="572127" cy="571500"/>
              </a:xfrm>
              <a:prstGeom prst="arc">
                <a:avLst>
                  <a:gd name="adj1" fmla="val 487705"/>
                  <a:gd name="adj2" fmla="val 71914"/>
                </a:avLst>
              </a:prstGeom>
              <a:noFill/>
              <a:ln w="15875" cap="flat" cmpd="sng" algn="ctr">
                <a:solidFill>
                  <a:srgbClr val="00B0F0">
                    <a:alpha val="50000"/>
                  </a:srgbClr>
                </a:solidFill>
                <a:prstDash val="solid"/>
                <a:round/>
                <a:headEnd type="none" w="med" len="med"/>
                <a:tailEnd type="none" w="med" len="med"/>
              </a:ln>
              <a:effectLst/>
            </p:spPr>
            <p:txBody>
              <a:bodyPr anchor="ctr"/>
              <a:lstStyle/>
              <a:p>
                <a:pPr algn="ctr">
                  <a:defRPr/>
                </a:pPr>
                <a:endParaRPr lang="en-GB" b="0"/>
              </a:p>
            </p:txBody>
          </p:sp>
          <p:sp>
            <p:nvSpPr>
              <p:cNvPr id="29" name="Arc 28"/>
              <p:cNvSpPr/>
              <p:nvPr/>
            </p:nvSpPr>
            <p:spPr bwMode="auto">
              <a:xfrm>
                <a:off x="5038945" y="2725103"/>
                <a:ext cx="3383497" cy="3382963"/>
              </a:xfrm>
              <a:prstGeom prst="arc">
                <a:avLst>
                  <a:gd name="adj1" fmla="val 10827283"/>
                  <a:gd name="adj2" fmla="val 0"/>
                </a:avLst>
              </a:prstGeom>
              <a:noFill/>
              <a:ln w="38100" cap="flat" cmpd="sng" algn="ctr">
                <a:solidFill>
                  <a:srgbClr val="008000"/>
                </a:solidFill>
                <a:prstDash val="solid"/>
                <a:round/>
                <a:headEnd type="none" w="med" len="med"/>
                <a:tailEnd type="triangle" w="med" len="med"/>
              </a:ln>
              <a:effectLst/>
            </p:spPr>
            <p:txBody>
              <a:bodyPr anchor="ctr"/>
              <a:lstStyle/>
              <a:p>
                <a:pPr algn="ctr">
                  <a:defRPr/>
                </a:pPr>
                <a:endParaRPr lang="en-GB" b="0"/>
              </a:p>
            </p:txBody>
          </p:sp>
          <p:sp>
            <p:nvSpPr>
              <p:cNvPr id="30" name="Arc 29"/>
              <p:cNvSpPr/>
              <p:nvPr/>
            </p:nvSpPr>
            <p:spPr bwMode="auto">
              <a:xfrm flipV="1">
                <a:off x="5045302" y="2721928"/>
                <a:ext cx="3383497" cy="3382963"/>
              </a:xfrm>
              <a:prstGeom prst="arc">
                <a:avLst>
                  <a:gd name="adj1" fmla="val 10827283"/>
                  <a:gd name="adj2" fmla="val 21596626"/>
                </a:avLst>
              </a:prstGeom>
              <a:noFill/>
              <a:ln w="38100" cap="flat" cmpd="sng" algn="ctr">
                <a:solidFill>
                  <a:srgbClr val="FF0000"/>
                </a:solidFill>
                <a:prstDash val="solid"/>
                <a:round/>
                <a:headEnd type="none" w="med" len="med"/>
                <a:tailEnd type="triangle" w="med" len="med"/>
              </a:ln>
              <a:effectLst/>
            </p:spPr>
            <p:txBody>
              <a:bodyPr anchor="ctr"/>
              <a:lstStyle/>
              <a:p>
                <a:pPr algn="ctr">
                  <a:defRPr/>
                </a:pPr>
                <a:endParaRPr lang="en-GB" b="0"/>
              </a:p>
            </p:txBody>
          </p:sp>
          <p:cxnSp>
            <p:nvCxnSpPr>
              <p:cNvPr id="30744" name="Straight Arrow Connector 23"/>
              <p:cNvCxnSpPr>
                <a:cxnSpLocks noChangeShapeType="1"/>
              </p:cNvCxnSpPr>
              <p:nvPr/>
            </p:nvCxnSpPr>
            <p:spPr bwMode="auto">
              <a:xfrm>
                <a:off x="5022850" y="4413250"/>
                <a:ext cx="3405124" cy="5342"/>
              </a:xfrm>
              <a:prstGeom prst="straightConnector1">
                <a:avLst/>
              </a:prstGeom>
              <a:noFill/>
              <a:ln w="38100" algn="ctr">
                <a:solidFill>
                  <a:srgbClr val="0000FF"/>
                </a:solidFill>
                <a:round/>
                <a:headEnd/>
                <a:tailEnd type="triangle" w="med" len="med"/>
              </a:ln>
              <a:extLst>
                <a:ext uri="{909E8E84-426E-40DD-AFC4-6F175D3DCCD1}">
                  <a14:hiddenFill xmlns:a14="http://schemas.microsoft.com/office/drawing/2010/main">
                    <a:noFill/>
                  </a14:hiddenFill>
                </a:ext>
              </a:extLst>
            </p:spPr>
          </p:cxnSp>
        </p:grpSp>
        <p:sp>
          <p:nvSpPr>
            <p:cNvPr id="30731" name="Text Box 207"/>
            <p:cNvSpPr txBox="1">
              <a:spLocks noChangeArrowheads="1"/>
            </p:cNvSpPr>
            <p:nvPr/>
          </p:nvSpPr>
          <p:spPr bwMode="auto">
            <a:xfrm>
              <a:off x="8373047" y="3623247"/>
              <a:ext cx="898969" cy="28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en-US" sz="1400" b="0">
                  <a:solidFill>
                    <a:schemeClr val="tx1"/>
                  </a:solidFill>
                </a:rPr>
                <a:t>Real(</a:t>
              </a:r>
              <a:r>
                <a:rPr lang="en-US" sz="1400" b="0">
                  <a:solidFill>
                    <a:schemeClr val="tx1"/>
                  </a:solidFill>
                  <a:latin typeface="Symbol" pitchFamily="18" charset="2"/>
                </a:rPr>
                <a:t>G</a:t>
              </a:r>
              <a:r>
                <a:rPr lang="en-US" sz="1400" b="0">
                  <a:solidFill>
                    <a:schemeClr val="tx1"/>
                  </a:solidFill>
                </a:rPr>
                <a:t>)</a:t>
              </a:r>
            </a:p>
          </p:txBody>
        </p:sp>
        <p:sp>
          <p:nvSpPr>
            <p:cNvPr id="30732" name="Text Box 208"/>
            <p:cNvSpPr txBox="1">
              <a:spLocks noChangeArrowheads="1"/>
            </p:cNvSpPr>
            <p:nvPr/>
          </p:nvSpPr>
          <p:spPr bwMode="auto">
            <a:xfrm>
              <a:off x="6684201" y="1489329"/>
              <a:ext cx="1670050" cy="28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en-US" sz="1400" b="0">
                  <a:solidFill>
                    <a:schemeClr val="tx1"/>
                  </a:solidFill>
                </a:rPr>
                <a:t>Imag(</a:t>
              </a:r>
              <a:r>
                <a:rPr lang="en-US" sz="1400" b="0">
                  <a:solidFill>
                    <a:schemeClr val="tx1"/>
                  </a:solidFill>
                  <a:latin typeface="Symbol" pitchFamily="18" charset="2"/>
                </a:rPr>
                <a:t>G</a:t>
              </a:r>
              <a:r>
                <a:rPr lang="en-US" sz="1400" b="0">
                  <a:solidFill>
                    <a:schemeClr val="tx1"/>
                  </a:solidFill>
                </a:rPr>
                <a:t>)</a:t>
              </a:r>
            </a:p>
          </p:txBody>
        </p:sp>
        <p:cxnSp>
          <p:nvCxnSpPr>
            <p:cNvPr id="30733" name="Straight Arrow Connector 83"/>
            <p:cNvCxnSpPr>
              <a:cxnSpLocks noChangeShapeType="1"/>
            </p:cNvCxnSpPr>
            <p:nvPr/>
          </p:nvCxnSpPr>
          <p:spPr bwMode="auto">
            <a:xfrm>
              <a:off x="4764024" y="3538728"/>
              <a:ext cx="3922776" cy="1588"/>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0734" name="Straight Arrow Connector 84"/>
            <p:cNvCxnSpPr>
              <a:cxnSpLocks noChangeShapeType="1"/>
            </p:cNvCxnSpPr>
            <p:nvPr/>
          </p:nvCxnSpPr>
          <p:spPr bwMode="auto">
            <a:xfrm rot="-5400000">
              <a:off x="4660392" y="3535680"/>
              <a:ext cx="3922776" cy="1588"/>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90588" y="1042988"/>
            <a:ext cx="8667750" cy="2085975"/>
          </a:xfrm>
          <a:prstGeom prst="rect">
            <a:avLst/>
          </a:prstGeom>
          <a:noFill/>
        </p:spPr>
        <p:txBody>
          <a:bodyPr>
            <a:spAutoFit/>
          </a:bodyPr>
          <a:lstStyle/>
          <a:p>
            <a:pPr>
              <a:spcBef>
                <a:spcPts val="0"/>
              </a:spcBef>
              <a:buFont typeface="Wingdings" pitchFamily="2" charset="2"/>
              <a:buNone/>
              <a:defRPr/>
            </a:pPr>
            <a:r>
              <a:rPr lang="en-US" sz="1800" b="0" dirty="0"/>
              <a:t>This is a “bilinear” transformation with the following properties:</a:t>
            </a:r>
            <a:endParaRPr lang="en-GB" sz="1800" b="0" dirty="0"/>
          </a:p>
          <a:p>
            <a:pPr marL="228600" indent="-228600">
              <a:spcBef>
                <a:spcPts val="0"/>
              </a:spcBef>
              <a:buFont typeface="Wingdings" pitchFamily="2" charset="2"/>
              <a:buChar char="§"/>
              <a:defRPr/>
            </a:pPr>
            <a:r>
              <a:rPr lang="en-US" sz="1800" b="0" dirty="0"/>
              <a:t>generalized circles are transformed into generalized circles</a:t>
            </a:r>
          </a:p>
          <a:p>
            <a:pPr marL="685800" lvl="1" indent="-228600">
              <a:spcBef>
                <a:spcPts val="0"/>
              </a:spcBef>
              <a:buFont typeface="Wingdings" pitchFamily="2" charset="2"/>
              <a:buChar char="§"/>
              <a:defRPr/>
            </a:pPr>
            <a:r>
              <a:rPr lang="en-US" sz="1800" b="0" dirty="0"/>
              <a:t>circle </a:t>
            </a:r>
            <a:r>
              <a:rPr lang="en-US" sz="1800" b="0" dirty="0">
                <a:sym typeface="Wingdings" pitchFamily="2" charset="2"/>
              </a:rPr>
              <a:t> circle</a:t>
            </a:r>
          </a:p>
          <a:p>
            <a:pPr marL="685800" lvl="1" indent="-228600">
              <a:spcBef>
                <a:spcPts val="0"/>
              </a:spcBef>
              <a:buFont typeface="Wingdings" pitchFamily="2" charset="2"/>
              <a:buChar char="§"/>
              <a:defRPr/>
            </a:pPr>
            <a:r>
              <a:rPr lang="en-US" sz="1800" b="0" dirty="0">
                <a:sym typeface="Wingdings" pitchFamily="2" charset="2"/>
              </a:rPr>
              <a:t>straight line  circle</a:t>
            </a:r>
          </a:p>
          <a:p>
            <a:pPr marL="685800" lvl="1" indent="-228600">
              <a:spcBef>
                <a:spcPts val="0"/>
              </a:spcBef>
              <a:buFont typeface="Wingdings" pitchFamily="2" charset="2"/>
              <a:buChar char="§"/>
              <a:defRPr/>
            </a:pPr>
            <a:r>
              <a:rPr lang="en-US" sz="1800" b="0" dirty="0">
                <a:sym typeface="Wingdings" pitchFamily="2" charset="2"/>
              </a:rPr>
              <a:t>circle  straight line</a:t>
            </a:r>
          </a:p>
          <a:p>
            <a:pPr marL="685800" lvl="1" indent="-228600">
              <a:spcBef>
                <a:spcPts val="0"/>
              </a:spcBef>
              <a:buFont typeface="Wingdings" pitchFamily="2" charset="2"/>
              <a:buChar char="§"/>
              <a:defRPr/>
            </a:pPr>
            <a:r>
              <a:rPr lang="en-US" sz="1800" b="0" dirty="0">
                <a:sym typeface="Wingdings" pitchFamily="2" charset="2"/>
              </a:rPr>
              <a:t>straight line  straight line</a:t>
            </a:r>
            <a:endParaRPr lang="en-US" sz="1800" b="0" dirty="0"/>
          </a:p>
          <a:p>
            <a:pPr marL="228600" indent="-228600">
              <a:spcBef>
                <a:spcPts val="0"/>
              </a:spcBef>
              <a:buFont typeface="Wingdings" pitchFamily="2" charset="2"/>
              <a:buChar char="§"/>
              <a:defRPr/>
            </a:pPr>
            <a:r>
              <a:rPr lang="en-US" sz="1800" b="0" dirty="0"/>
              <a:t>angles are preserved locally</a:t>
            </a:r>
          </a:p>
          <a:p>
            <a:pPr marL="228600" indent="-228600">
              <a:spcBef>
                <a:spcPts val="0"/>
              </a:spcBef>
              <a:buFont typeface="Wingdings" pitchFamily="2" charset="2"/>
              <a:buNone/>
              <a:defRPr/>
            </a:pPr>
            <a:endParaRPr lang="en-US" sz="1800" b="0" dirty="0"/>
          </a:p>
        </p:txBody>
      </p:sp>
      <p:sp>
        <p:nvSpPr>
          <p:cNvPr id="31747"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2CB7A96C-D5A4-4448-95A1-1DF538EBA509}" type="slidenum">
              <a:rPr lang="en-US" sz="1400" b="0">
                <a:solidFill>
                  <a:schemeClr val="tx1"/>
                </a:solidFill>
              </a:rPr>
              <a:pPr algn="r">
                <a:lnSpc>
                  <a:spcPct val="100000"/>
                </a:lnSpc>
                <a:spcBef>
                  <a:spcPct val="0"/>
                </a:spcBef>
                <a:buClrTx/>
                <a:buSzTx/>
                <a:buFontTx/>
                <a:buNone/>
              </a:pPr>
              <a:t>29</a:t>
            </a:fld>
            <a:endParaRPr lang="en-US" sz="1400" b="0">
              <a:solidFill>
                <a:schemeClr val="tx1"/>
              </a:solidFill>
            </a:endParaRPr>
          </a:p>
        </p:txBody>
      </p:sp>
      <p:sp>
        <p:nvSpPr>
          <p:cNvPr id="228354" name="Rectangle 2"/>
          <p:cNvSpPr>
            <a:spLocks noChangeArrowheads="1"/>
          </p:cNvSpPr>
          <p:nvPr/>
        </p:nvSpPr>
        <p:spPr bwMode="auto">
          <a:xfrm>
            <a:off x="1654175" y="0"/>
            <a:ext cx="6438900" cy="1066800"/>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en-US" sz="3200">
                <a:solidFill>
                  <a:srgbClr val="FF0000"/>
                </a:solidFill>
                <a:effectLst>
                  <a:outerShdw blurRad="38100" dist="38100" dir="2700000" algn="tl">
                    <a:srgbClr val="C0C0C0"/>
                  </a:outerShdw>
                </a:effectLst>
              </a:rPr>
              <a:t>The Smith Chart (2)</a:t>
            </a:r>
          </a:p>
        </p:txBody>
      </p:sp>
      <p:grpSp>
        <p:nvGrpSpPr>
          <p:cNvPr id="31749" name="Group 73"/>
          <p:cNvGrpSpPr>
            <a:grpSpLocks/>
          </p:cNvGrpSpPr>
          <p:nvPr/>
        </p:nvGrpSpPr>
        <p:grpSpPr bwMode="auto">
          <a:xfrm>
            <a:off x="1217613" y="3348038"/>
            <a:ext cx="2863850" cy="2779712"/>
            <a:chOff x="1188720" y="3265201"/>
            <a:chExt cx="2642616" cy="2779776"/>
          </a:xfrm>
        </p:grpSpPr>
        <p:sp>
          <p:nvSpPr>
            <p:cNvPr id="31773" name="Rectangle 66"/>
            <p:cNvSpPr>
              <a:spLocks noChangeArrowheads="1"/>
            </p:cNvSpPr>
            <p:nvPr/>
          </p:nvSpPr>
          <p:spPr bwMode="auto">
            <a:xfrm>
              <a:off x="1263650" y="4654550"/>
              <a:ext cx="285750" cy="285750"/>
            </a:xfrm>
            <a:prstGeom prst="rect">
              <a:avLst/>
            </a:prstGeom>
            <a:solidFill>
              <a:srgbClr val="7030A0">
                <a:alpha val="34117"/>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92075" tIns="46038" rIns="92075" bIns="46038"/>
            <a:lstStyle/>
            <a:p>
              <a:pPr marL="571500" indent="-571500"/>
              <a:endParaRPr lang="en-GB" b="0"/>
            </a:p>
          </p:txBody>
        </p:sp>
        <p:cxnSp>
          <p:nvCxnSpPr>
            <p:cNvPr id="31774" name="Straight Connector 36"/>
            <p:cNvCxnSpPr>
              <a:cxnSpLocks noChangeShapeType="1"/>
            </p:cNvCxnSpPr>
            <p:nvPr/>
          </p:nvCxnSpPr>
          <p:spPr bwMode="auto">
            <a:xfrm rot="5400000">
              <a:off x="335280" y="4693920"/>
              <a:ext cx="2407920" cy="1588"/>
            </a:xfrm>
            <a:prstGeom prst="line">
              <a:avLst/>
            </a:prstGeom>
            <a:noFill/>
            <a:ln w="15875" algn="ctr">
              <a:solidFill>
                <a:srgbClr val="00B0F0">
                  <a:alpha val="50195"/>
                </a:srgbClr>
              </a:solidFill>
              <a:round/>
              <a:headEnd/>
              <a:tailEnd/>
            </a:ln>
            <a:extLst>
              <a:ext uri="{909E8E84-426E-40DD-AFC4-6F175D3DCCD1}">
                <a14:hiddenFill xmlns:a14="http://schemas.microsoft.com/office/drawing/2010/main">
                  <a:noFill/>
                </a14:hiddenFill>
              </a:ext>
            </a:extLst>
          </p:spPr>
        </p:cxnSp>
        <p:cxnSp>
          <p:nvCxnSpPr>
            <p:cNvPr id="31775" name="Straight Connector 37"/>
            <p:cNvCxnSpPr>
              <a:cxnSpLocks noChangeShapeType="1"/>
            </p:cNvCxnSpPr>
            <p:nvPr/>
          </p:nvCxnSpPr>
          <p:spPr bwMode="auto">
            <a:xfrm rot="5400000">
              <a:off x="609600" y="4693920"/>
              <a:ext cx="2407920" cy="1588"/>
            </a:xfrm>
            <a:prstGeom prst="line">
              <a:avLst/>
            </a:prstGeom>
            <a:noFill/>
            <a:ln w="15875" algn="ctr">
              <a:solidFill>
                <a:srgbClr val="00B0F0">
                  <a:alpha val="50195"/>
                </a:srgbClr>
              </a:solidFill>
              <a:round/>
              <a:headEnd/>
              <a:tailEnd/>
            </a:ln>
            <a:extLst>
              <a:ext uri="{909E8E84-426E-40DD-AFC4-6F175D3DCCD1}">
                <a14:hiddenFill xmlns:a14="http://schemas.microsoft.com/office/drawing/2010/main">
                  <a:noFill/>
                </a14:hiddenFill>
              </a:ext>
            </a:extLst>
          </p:spPr>
        </p:cxnSp>
        <p:cxnSp>
          <p:nvCxnSpPr>
            <p:cNvPr id="31776" name="Straight Connector 38"/>
            <p:cNvCxnSpPr>
              <a:cxnSpLocks noChangeShapeType="1"/>
            </p:cNvCxnSpPr>
            <p:nvPr/>
          </p:nvCxnSpPr>
          <p:spPr bwMode="auto">
            <a:xfrm rot="5400000">
              <a:off x="1158240" y="4693920"/>
              <a:ext cx="2407920" cy="1588"/>
            </a:xfrm>
            <a:prstGeom prst="line">
              <a:avLst/>
            </a:prstGeom>
            <a:noFill/>
            <a:ln w="15875" algn="ctr">
              <a:solidFill>
                <a:srgbClr val="00B0F0">
                  <a:alpha val="50195"/>
                </a:srgbClr>
              </a:solidFill>
              <a:round/>
              <a:headEnd/>
              <a:tailEnd/>
            </a:ln>
            <a:extLst>
              <a:ext uri="{909E8E84-426E-40DD-AFC4-6F175D3DCCD1}">
                <a14:hiddenFill xmlns:a14="http://schemas.microsoft.com/office/drawing/2010/main">
                  <a:noFill/>
                </a14:hiddenFill>
              </a:ext>
            </a:extLst>
          </p:spPr>
        </p:cxnSp>
        <p:cxnSp>
          <p:nvCxnSpPr>
            <p:cNvPr id="31777" name="Straight Connector 39"/>
            <p:cNvCxnSpPr>
              <a:cxnSpLocks noChangeShapeType="1"/>
            </p:cNvCxnSpPr>
            <p:nvPr/>
          </p:nvCxnSpPr>
          <p:spPr bwMode="auto">
            <a:xfrm rot="5400000">
              <a:off x="1684020" y="4693920"/>
              <a:ext cx="2407920" cy="1588"/>
            </a:xfrm>
            <a:prstGeom prst="line">
              <a:avLst/>
            </a:prstGeom>
            <a:noFill/>
            <a:ln w="15875" algn="ctr">
              <a:solidFill>
                <a:srgbClr val="00B0F0">
                  <a:alpha val="50195"/>
                </a:srgbClr>
              </a:solidFill>
              <a:round/>
              <a:headEnd/>
              <a:tailEnd/>
            </a:ln>
            <a:extLst>
              <a:ext uri="{909E8E84-426E-40DD-AFC4-6F175D3DCCD1}">
                <a14:hiddenFill xmlns:a14="http://schemas.microsoft.com/office/drawing/2010/main">
                  <a:noFill/>
                </a14:hiddenFill>
              </a:ext>
            </a:extLst>
          </p:spPr>
        </p:cxnSp>
        <p:cxnSp>
          <p:nvCxnSpPr>
            <p:cNvPr id="31778" name="Straight Connector 40"/>
            <p:cNvCxnSpPr>
              <a:cxnSpLocks noChangeShapeType="1"/>
            </p:cNvCxnSpPr>
            <p:nvPr/>
          </p:nvCxnSpPr>
          <p:spPr bwMode="auto">
            <a:xfrm rot="5400000">
              <a:off x="2240280" y="4693920"/>
              <a:ext cx="2407920" cy="1588"/>
            </a:xfrm>
            <a:prstGeom prst="line">
              <a:avLst/>
            </a:prstGeom>
            <a:noFill/>
            <a:ln w="15875" algn="ctr">
              <a:solidFill>
                <a:srgbClr val="00B0F0">
                  <a:alpha val="50195"/>
                </a:srgbClr>
              </a:solidFill>
              <a:round/>
              <a:headEnd/>
              <a:tailEnd/>
            </a:ln>
            <a:extLst>
              <a:ext uri="{909E8E84-426E-40DD-AFC4-6F175D3DCCD1}">
                <a14:hiddenFill xmlns:a14="http://schemas.microsoft.com/office/drawing/2010/main">
                  <a:noFill/>
                </a14:hiddenFill>
              </a:ext>
            </a:extLst>
          </p:spPr>
        </p:cxnSp>
        <p:grpSp>
          <p:nvGrpSpPr>
            <p:cNvPr id="31779" name="Group 47"/>
            <p:cNvGrpSpPr>
              <a:grpSpLocks/>
            </p:cNvGrpSpPr>
            <p:nvPr/>
          </p:nvGrpSpPr>
          <p:grpSpPr bwMode="auto">
            <a:xfrm rot="-5400000">
              <a:off x="1980406" y="2789714"/>
              <a:ext cx="824548" cy="2407920"/>
              <a:chOff x="3900646" y="3521234"/>
              <a:chExt cx="824548" cy="2407920"/>
            </a:xfrm>
          </p:grpSpPr>
          <p:cxnSp>
            <p:nvCxnSpPr>
              <p:cNvPr id="45" name="Straight Connector 44"/>
              <p:cNvCxnSpPr/>
              <p:nvPr/>
            </p:nvCxnSpPr>
            <p:spPr bwMode="auto">
              <a:xfrm rot="5400000">
                <a:off x="2731555" y="4724560"/>
                <a:ext cx="2408237" cy="1587"/>
              </a:xfrm>
              <a:prstGeom prst="line">
                <a:avLst/>
              </a:prstGeom>
              <a:solidFill>
                <a:schemeClr val="bg1"/>
              </a:solidFill>
              <a:ln w="15875" cap="flat" cmpd="sng" algn="ctr">
                <a:solidFill>
                  <a:schemeClr val="accent6">
                    <a:lumMod val="60000"/>
                    <a:lumOff val="40000"/>
                  </a:schemeClr>
                </a:solidFill>
                <a:prstDash val="solid"/>
                <a:round/>
                <a:headEnd type="none" w="med" len="med"/>
                <a:tailEnd type="none" w="med" len="med"/>
              </a:ln>
              <a:effectLst/>
            </p:spPr>
          </p:cxnSp>
          <p:cxnSp>
            <p:nvCxnSpPr>
              <p:cNvPr id="46" name="Straight Connector 45"/>
              <p:cNvCxnSpPr/>
              <p:nvPr/>
            </p:nvCxnSpPr>
            <p:spPr bwMode="auto">
              <a:xfrm rot="5400000">
                <a:off x="3006199" y="4724559"/>
                <a:ext cx="2408237" cy="1588"/>
              </a:xfrm>
              <a:prstGeom prst="line">
                <a:avLst/>
              </a:prstGeom>
              <a:solidFill>
                <a:schemeClr val="bg1"/>
              </a:solidFill>
              <a:ln w="15875" cap="flat" cmpd="sng" algn="ctr">
                <a:solidFill>
                  <a:schemeClr val="accent6">
                    <a:lumMod val="60000"/>
                    <a:lumOff val="40000"/>
                  </a:schemeClr>
                </a:solidFill>
                <a:prstDash val="solid"/>
                <a:round/>
                <a:headEnd type="none" w="med" len="med"/>
                <a:tailEnd type="none" w="med" len="med"/>
              </a:ln>
              <a:effectLst/>
            </p:spPr>
          </p:cxnSp>
          <p:cxnSp>
            <p:nvCxnSpPr>
              <p:cNvPr id="47" name="Straight Connector 46"/>
              <p:cNvCxnSpPr/>
              <p:nvPr/>
            </p:nvCxnSpPr>
            <p:spPr bwMode="auto">
              <a:xfrm rot="5400000">
                <a:off x="3555487" y="4724559"/>
                <a:ext cx="2408237" cy="1588"/>
              </a:xfrm>
              <a:prstGeom prst="line">
                <a:avLst/>
              </a:prstGeom>
              <a:solidFill>
                <a:schemeClr val="bg1"/>
              </a:solidFill>
              <a:ln w="15875" cap="flat" cmpd="sng" algn="ctr">
                <a:solidFill>
                  <a:schemeClr val="accent6">
                    <a:lumMod val="60000"/>
                    <a:lumOff val="40000"/>
                  </a:schemeClr>
                </a:solidFill>
                <a:prstDash val="solid"/>
                <a:round/>
                <a:headEnd type="none" w="med" len="med"/>
                <a:tailEnd type="none" w="med" len="med"/>
              </a:ln>
              <a:effectLst/>
            </p:spPr>
          </p:cxnSp>
        </p:grpSp>
        <p:grpSp>
          <p:nvGrpSpPr>
            <p:cNvPr id="31780" name="Group 53"/>
            <p:cNvGrpSpPr>
              <a:grpSpLocks/>
            </p:cNvGrpSpPr>
            <p:nvPr/>
          </p:nvGrpSpPr>
          <p:grpSpPr bwMode="auto">
            <a:xfrm rot="5400000" flipV="1">
              <a:off x="1980406" y="4153694"/>
              <a:ext cx="824548" cy="2407920"/>
              <a:chOff x="3900646" y="3521234"/>
              <a:chExt cx="824548" cy="2407920"/>
            </a:xfrm>
          </p:grpSpPr>
          <p:cxnSp>
            <p:nvCxnSpPr>
              <p:cNvPr id="31787" name="Straight Connector 54"/>
              <p:cNvCxnSpPr>
                <a:cxnSpLocks noChangeShapeType="1"/>
              </p:cNvCxnSpPr>
              <p:nvPr/>
            </p:nvCxnSpPr>
            <p:spPr bwMode="auto">
              <a:xfrm rot="5400000">
                <a:off x="2697480" y="4724400"/>
                <a:ext cx="2407920" cy="1588"/>
              </a:xfrm>
              <a:prstGeom prst="line">
                <a:avLst/>
              </a:prstGeom>
              <a:noFill/>
              <a:ln w="15875" algn="ctr">
                <a:solidFill>
                  <a:srgbClr val="FFC000"/>
                </a:solidFill>
                <a:round/>
                <a:headEnd/>
                <a:tailEnd/>
              </a:ln>
              <a:extLst>
                <a:ext uri="{909E8E84-426E-40DD-AFC4-6F175D3DCCD1}">
                  <a14:hiddenFill xmlns:a14="http://schemas.microsoft.com/office/drawing/2010/main">
                    <a:noFill/>
                  </a14:hiddenFill>
                </a:ext>
              </a:extLst>
            </p:spPr>
          </p:cxnSp>
          <p:cxnSp>
            <p:nvCxnSpPr>
              <p:cNvPr id="31788" name="Straight Connector 55"/>
              <p:cNvCxnSpPr>
                <a:cxnSpLocks noChangeShapeType="1"/>
              </p:cNvCxnSpPr>
              <p:nvPr/>
            </p:nvCxnSpPr>
            <p:spPr bwMode="auto">
              <a:xfrm rot="5400000">
                <a:off x="2971800" y="4724400"/>
                <a:ext cx="2407920" cy="1588"/>
              </a:xfrm>
              <a:prstGeom prst="line">
                <a:avLst/>
              </a:prstGeom>
              <a:noFill/>
              <a:ln w="15875" algn="ctr">
                <a:solidFill>
                  <a:srgbClr val="FFC000"/>
                </a:solidFill>
                <a:round/>
                <a:headEnd/>
                <a:tailEnd/>
              </a:ln>
              <a:extLst>
                <a:ext uri="{909E8E84-426E-40DD-AFC4-6F175D3DCCD1}">
                  <a14:hiddenFill xmlns:a14="http://schemas.microsoft.com/office/drawing/2010/main">
                    <a:noFill/>
                  </a14:hiddenFill>
                </a:ext>
              </a:extLst>
            </p:spPr>
          </p:cxnSp>
          <p:cxnSp>
            <p:nvCxnSpPr>
              <p:cNvPr id="31789" name="Straight Connector 56"/>
              <p:cNvCxnSpPr>
                <a:cxnSpLocks noChangeShapeType="1"/>
              </p:cNvCxnSpPr>
              <p:nvPr/>
            </p:nvCxnSpPr>
            <p:spPr bwMode="auto">
              <a:xfrm rot="5400000">
                <a:off x="3520440" y="4724400"/>
                <a:ext cx="2407920" cy="1588"/>
              </a:xfrm>
              <a:prstGeom prst="line">
                <a:avLst/>
              </a:prstGeom>
              <a:noFill/>
              <a:ln w="15875" algn="ctr">
                <a:solidFill>
                  <a:srgbClr val="FFC000"/>
                </a:solidFill>
                <a:round/>
                <a:headEnd/>
                <a:tailEnd/>
              </a:ln>
              <a:extLst>
                <a:ext uri="{909E8E84-426E-40DD-AFC4-6F175D3DCCD1}">
                  <a14:hiddenFill xmlns:a14="http://schemas.microsoft.com/office/drawing/2010/main">
                    <a:noFill/>
                  </a14:hiddenFill>
                </a:ext>
              </a:extLst>
            </p:spPr>
          </p:cxnSp>
        </p:grpSp>
        <p:cxnSp>
          <p:nvCxnSpPr>
            <p:cNvPr id="31781" name="Straight Arrow Connector 62"/>
            <p:cNvCxnSpPr>
              <a:cxnSpLocks noChangeShapeType="1"/>
            </p:cNvCxnSpPr>
            <p:nvPr/>
          </p:nvCxnSpPr>
          <p:spPr bwMode="auto">
            <a:xfrm rot="16200000" flipH="1">
              <a:off x="1257300" y="4145280"/>
              <a:ext cx="1866900" cy="1821180"/>
            </a:xfrm>
            <a:prstGeom prst="straightConnector1">
              <a:avLst/>
            </a:prstGeom>
            <a:noFill/>
            <a:ln w="25400" algn="ctr">
              <a:solidFill>
                <a:schemeClr val="tx1"/>
              </a:solidFill>
              <a:prstDash val="sysDash"/>
              <a:round/>
              <a:headEnd/>
              <a:tailEnd type="arrow" w="med" len="med"/>
            </a:ln>
            <a:extLst>
              <a:ext uri="{909E8E84-426E-40DD-AFC4-6F175D3DCCD1}">
                <a14:hiddenFill xmlns:a14="http://schemas.microsoft.com/office/drawing/2010/main">
                  <a:noFill/>
                </a14:hiddenFill>
              </a:ext>
            </a:extLst>
          </p:spPr>
        </p:cxnSp>
        <p:cxnSp>
          <p:nvCxnSpPr>
            <p:cNvPr id="31782" name="Straight Arrow Connector 27"/>
            <p:cNvCxnSpPr>
              <a:cxnSpLocks noChangeShapeType="1"/>
            </p:cNvCxnSpPr>
            <p:nvPr/>
          </p:nvCxnSpPr>
          <p:spPr bwMode="auto">
            <a:xfrm rot="5400000">
              <a:off x="576072" y="5349239"/>
              <a:ext cx="1389888" cy="1588"/>
            </a:xfrm>
            <a:prstGeom prst="straightConnector1">
              <a:avLst/>
            </a:prstGeom>
            <a:noFill/>
            <a:ln w="38100"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31783" name="Straight Arrow Connector 30"/>
            <p:cNvCxnSpPr>
              <a:cxnSpLocks noChangeShapeType="1"/>
            </p:cNvCxnSpPr>
            <p:nvPr/>
          </p:nvCxnSpPr>
          <p:spPr bwMode="auto">
            <a:xfrm rot="16200000" flipV="1">
              <a:off x="576072" y="3959351"/>
              <a:ext cx="1389888" cy="1588"/>
            </a:xfrm>
            <a:prstGeom prst="straightConnector1">
              <a:avLst/>
            </a:prstGeom>
            <a:noFill/>
            <a:ln w="38100" algn="ctr">
              <a:solidFill>
                <a:srgbClr val="008000"/>
              </a:solidFill>
              <a:round/>
              <a:headEnd/>
              <a:tailEnd type="triangle" w="med" len="med"/>
            </a:ln>
            <a:extLst>
              <a:ext uri="{909E8E84-426E-40DD-AFC4-6F175D3DCCD1}">
                <a14:hiddenFill xmlns:a14="http://schemas.microsoft.com/office/drawing/2010/main">
                  <a:noFill/>
                </a14:hiddenFill>
              </a:ext>
            </a:extLst>
          </p:spPr>
        </p:cxnSp>
        <p:cxnSp>
          <p:nvCxnSpPr>
            <p:cNvPr id="31784" name="Straight Arrow Connector 22"/>
            <p:cNvCxnSpPr>
              <a:cxnSpLocks noChangeShapeType="1"/>
            </p:cNvCxnSpPr>
            <p:nvPr/>
          </p:nvCxnSpPr>
          <p:spPr bwMode="auto">
            <a:xfrm>
              <a:off x="1197864" y="4663439"/>
              <a:ext cx="2633472" cy="1588"/>
            </a:xfrm>
            <a:prstGeom prst="straightConnector1">
              <a:avLst/>
            </a:prstGeom>
            <a:noFill/>
            <a:ln w="38100" algn="ctr">
              <a:solidFill>
                <a:srgbClr val="0000FF"/>
              </a:solidFill>
              <a:round/>
              <a:headEnd/>
              <a:tailEnd type="triangle" w="med" len="med"/>
            </a:ln>
            <a:extLst>
              <a:ext uri="{909E8E84-426E-40DD-AFC4-6F175D3DCCD1}">
                <a14:hiddenFill xmlns:a14="http://schemas.microsoft.com/office/drawing/2010/main">
                  <a:noFill/>
                </a14:hiddenFill>
              </a:ext>
            </a:extLst>
          </p:spPr>
        </p:cxnSp>
        <p:sp>
          <p:nvSpPr>
            <p:cNvPr id="31785" name="Oval 33"/>
            <p:cNvSpPr>
              <a:spLocks noChangeArrowheads="1"/>
            </p:cNvSpPr>
            <p:nvPr/>
          </p:nvSpPr>
          <p:spPr bwMode="auto">
            <a:xfrm>
              <a:off x="1269492" y="5222748"/>
              <a:ext cx="539496" cy="539496"/>
            </a:xfrm>
            <a:prstGeom prst="ellipse">
              <a:avLst/>
            </a:prstGeom>
            <a:solidFill>
              <a:srgbClr val="00B0F0"/>
            </a:solidFill>
            <a:ln w="19050" algn="ctr">
              <a:solidFill>
                <a:schemeClr val="tx1"/>
              </a:solidFill>
              <a:round/>
              <a:headEnd/>
              <a:tailEnd/>
            </a:ln>
          </p:spPr>
          <p:txBody>
            <a:bodyPr lIns="92075" tIns="46038" rIns="92075" bIns="46038"/>
            <a:lstStyle/>
            <a:p>
              <a:pPr marL="571500" indent="-571500"/>
              <a:endParaRPr lang="en-GB" b="0"/>
            </a:p>
          </p:txBody>
        </p:sp>
        <p:sp>
          <p:nvSpPr>
            <p:cNvPr id="31786" name="Oval 31"/>
            <p:cNvSpPr>
              <a:spLocks noChangeArrowheads="1"/>
            </p:cNvSpPr>
            <p:nvPr/>
          </p:nvSpPr>
          <p:spPr bwMode="auto">
            <a:xfrm>
              <a:off x="1810512" y="3584448"/>
              <a:ext cx="539496" cy="539496"/>
            </a:xfrm>
            <a:prstGeom prst="ellipse">
              <a:avLst/>
            </a:prstGeom>
            <a:solidFill>
              <a:srgbClr val="FFFF00"/>
            </a:solidFill>
            <a:ln w="19050" algn="ctr">
              <a:solidFill>
                <a:schemeClr val="tx1"/>
              </a:solidFill>
              <a:round/>
              <a:headEnd/>
              <a:tailEnd/>
            </a:ln>
          </p:spPr>
          <p:txBody>
            <a:bodyPr lIns="92075" tIns="46038" rIns="92075" bIns="46038"/>
            <a:lstStyle/>
            <a:p>
              <a:pPr marL="571500" indent="-571500"/>
              <a:endParaRPr lang="en-GB" b="0"/>
            </a:p>
          </p:txBody>
        </p:sp>
      </p:grpSp>
      <p:grpSp>
        <p:nvGrpSpPr>
          <p:cNvPr id="31750" name="Group 52"/>
          <p:cNvGrpSpPr>
            <a:grpSpLocks/>
          </p:cNvGrpSpPr>
          <p:nvPr/>
        </p:nvGrpSpPr>
        <p:grpSpPr bwMode="auto">
          <a:xfrm>
            <a:off x="5637213" y="-3001963"/>
            <a:ext cx="7324725" cy="15125701"/>
            <a:chOff x="3457" y="-1737"/>
            <a:chExt cx="4940" cy="9528"/>
          </a:xfrm>
        </p:grpSpPr>
        <p:sp>
          <p:nvSpPr>
            <p:cNvPr id="31753" name="Oval 41"/>
            <p:cNvSpPr>
              <a:spLocks noChangeArrowheads="1"/>
            </p:cNvSpPr>
            <p:nvPr/>
          </p:nvSpPr>
          <p:spPr bwMode="auto">
            <a:xfrm>
              <a:off x="4367" y="2314"/>
              <a:ext cx="1550" cy="1431"/>
            </a:xfrm>
            <a:prstGeom prst="ellipse">
              <a:avLst/>
            </a:prstGeom>
            <a:noFill/>
            <a:ln w="15875" algn="ctr">
              <a:solidFill>
                <a:srgbClr val="00B0F0">
                  <a:alpha val="50195"/>
                </a:srgbClr>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marL="571500" indent="-571500"/>
              <a:endParaRPr lang="en-GB" b="0"/>
            </a:p>
          </p:txBody>
        </p:sp>
        <p:sp>
          <p:nvSpPr>
            <p:cNvPr id="31754" name="Oval 42"/>
            <p:cNvSpPr>
              <a:spLocks noChangeArrowheads="1"/>
            </p:cNvSpPr>
            <p:nvPr/>
          </p:nvSpPr>
          <p:spPr bwMode="auto">
            <a:xfrm flipH="1">
              <a:off x="4752" y="2487"/>
              <a:ext cx="1159" cy="1070"/>
            </a:xfrm>
            <a:prstGeom prst="ellipse">
              <a:avLst/>
            </a:prstGeom>
            <a:noFill/>
            <a:ln w="15875" algn="ctr">
              <a:solidFill>
                <a:srgbClr val="00B0F0">
                  <a:alpha val="50195"/>
                </a:srgbClr>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marL="571500" indent="-571500"/>
              <a:endParaRPr lang="en-GB" b="0"/>
            </a:p>
          </p:txBody>
        </p:sp>
        <p:sp>
          <p:nvSpPr>
            <p:cNvPr id="31755" name="Oval 43"/>
            <p:cNvSpPr>
              <a:spLocks noChangeArrowheads="1"/>
            </p:cNvSpPr>
            <p:nvPr/>
          </p:nvSpPr>
          <p:spPr bwMode="auto">
            <a:xfrm flipH="1">
              <a:off x="5142" y="2665"/>
              <a:ext cx="764" cy="715"/>
            </a:xfrm>
            <a:prstGeom prst="ellipse">
              <a:avLst/>
            </a:prstGeom>
            <a:noFill/>
            <a:ln w="15875" algn="ctr">
              <a:solidFill>
                <a:srgbClr val="00B0F0">
                  <a:alpha val="50195"/>
                </a:srgbClr>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marL="571500" indent="-571500"/>
              <a:endParaRPr lang="en-GB" b="0"/>
            </a:p>
          </p:txBody>
        </p:sp>
        <p:grpSp>
          <p:nvGrpSpPr>
            <p:cNvPr id="31756" name="Group 52"/>
            <p:cNvGrpSpPr>
              <a:grpSpLocks/>
            </p:cNvGrpSpPr>
            <p:nvPr/>
          </p:nvGrpSpPr>
          <p:grpSpPr bwMode="auto">
            <a:xfrm>
              <a:off x="3457" y="-1737"/>
              <a:ext cx="4930" cy="4762"/>
              <a:chOff x="4838700" y="-3147060"/>
              <a:chExt cx="7223760" cy="7559040"/>
            </a:xfrm>
          </p:grpSpPr>
          <p:sp>
            <p:nvSpPr>
              <p:cNvPr id="50" name="Arc 49"/>
              <p:cNvSpPr/>
              <p:nvPr/>
            </p:nvSpPr>
            <p:spPr bwMode="auto">
              <a:xfrm rot="16200000" flipH="1">
                <a:off x="7567044" y="2705348"/>
                <a:ext cx="1706420" cy="1706847"/>
              </a:xfrm>
              <a:prstGeom prst="arc">
                <a:avLst>
                  <a:gd name="adj1" fmla="val 14045420"/>
                  <a:gd name="adj2" fmla="val 0"/>
                </a:avLst>
              </a:prstGeom>
              <a:noFill/>
              <a:ln w="15875" cap="flat" cmpd="sng" algn="ctr">
                <a:solidFill>
                  <a:schemeClr val="accent6">
                    <a:lumMod val="60000"/>
                    <a:lumOff val="40000"/>
                  </a:schemeClr>
                </a:solidFill>
                <a:prstDash val="solid"/>
                <a:round/>
                <a:headEnd type="none" w="med" len="med"/>
                <a:tailEnd type="none" w="med" len="med"/>
              </a:ln>
              <a:effectLst/>
            </p:spPr>
            <p:txBody>
              <a:bodyPr anchor="ctr"/>
              <a:lstStyle/>
              <a:p>
                <a:pPr algn="ctr">
                  <a:defRPr/>
                </a:pPr>
                <a:endParaRPr lang="en-GB" b="0" dirty="0"/>
              </a:p>
            </p:txBody>
          </p:sp>
          <p:sp>
            <p:nvSpPr>
              <p:cNvPr id="51" name="Arc 50"/>
              <p:cNvSpPr/>
              <p:nvPr/>
            </p:nvSpPr>
            <p:spPr bwMode="auto">
              <a:xfrm rot="16200000" flipH="1">
                <a:off x="6727863" y="974996"/>
                <a:ext cx="3428712" cy="3429382"/>
              </a:xfrm>
              <a:prstGeom prst="arc">
                <a:avLst>
                  <a:gd name="adj1" fmla="val 16298828"/>
                  <a:gd name="adj2" fmla="val 0"/>
                </a:avLst>
              </a:prstGeom>
              <a:noFill/>
              <a:ln w="15875" cap="flat" cmpd="sng" algn="ctr">
                <a:solidFill>
                  <a:schemeClr val="accent6">
                    <a:lumMod val="60000"/>
                    <a:lumOff val="40000"/>
                  </a:schemeClr>
                </a:solidFill>
                <a:prstDash val="solid"/>
                <a:round/>
                <a:headEnd type="none" w="med" len="med"/>
                <a:tailEnd type="none" w="med" len="med"/>
              </a:ln>
              <a:effectLst/>
            </p:spPr>
            <p:txBody>
              <a:bodyPr anchor="ctr"/>
              <a:lstStyle/>
              <a:p>
                <a:pPr algn="ctr">
                  <a:defRPr/>
                </a:pPr>
                <a:endParaRPr lang="en-GB" b="0" dirty="0"/>
              </a:p>
            </p:txBody>
          </p:sp>
          <p:sp>
            <p:nvSpPr>
              <p:cNvPr id="52" name="Arc 51"/>
              <p:cNvSpPr/>
              <p:nvPr/>
            </p:nvSpPr>
            <p:spPr bwMode="auto">
              <a:xfrm rot="16200000" flipH="1">
                <a:off x="4671326" y="-2979686"/>
                <a:ext cx="7559041" cy="7224293"/>
              </a:xfrm>
              <a:prstGeom prst="arc">
                <a:avLst>
                  <a:gd name="adj1" fmla="val 18710837"/>
                  <a:gd name="adj2" fmla="val 0"/>
                </a:avLst>
              </a:prstGeom>
              <a:noFill/>
              <a:ln w="15875" cap="flat" cmpd="sng" algn="ctr">
                <a:solidFill>
                  <a:schemeClr val="accent6">
                    <a:lumMod val="60000"/>
                    <a:lumOff val="40000"/>
                  </a:schemeClr>
                </a:solidFill>
                <a:prstDash val="solid"/>
                <a:round/>
                <a:headEnd type="none" w="med" len="med"/>
                <a:tailEnd type="none" w="med" len="med"/>
              </a:ln>
              <a:effectLst/>
            </p:spPr>
            <p:txBody>
              <a:bodyPr anchor="ctr"/>
              <a:lstStyle/>
              <a:p>
                <a:pPr algn="ctr">
                  <a:defRPr/>
                </a:pPr>
                <a:endParaRPr lang="en-GB" b="0" dirty="0"/>
              </a:p>
            </p:txBody>
          </p:sp>
        </p:grpSp>
        <p:grpSp>
          <p:nvGrpSpPr>
            <p:cNvPr id="31757" name="Group 57"/>
            <p:cNvGrpSpPr>
              <a:grpSpLocks/>
            </p:cNvGrpSpPr>
            <p:nvPr/>
          </p:nvGrpSpPr>
          <p:grpSpPr bwMode="auto">
            <a:xfrm flipV="1">
              <a:off x="3467" y="3029"/>
              <a:ext cx="4930" cy="4762"/>
              <a:chOff x="4838700" y="-3147060"/>
              <a:chExt cx="7223760" cy="7559040"/>
            </a:xfrm>
          </p:grpSpPr>
          <p:sp>
            <p:nvSpPr>
              <p:cNvPr id="59" name="Arc 58"/>
              <p:cNvSpPr/>
              <p:nvPr/>
            </p:nvSpPr>
            <p:spPr bwMode="auto">
              <a:xfrm rot="16200000" flipH="1">
                <a:off x="7566513" y="2705347"/>
                <a:ext cx="1706419" cy="1706847"/>
              </a:xfrm>
              <a:prstGeom prst="arc">
                <a:avLst>
                  <a:gd name="adj1" fmla="val 14045420"/>
                  <a:gd name="adj2" fmla="val 0"/>
                </a:avLst>
              </a:prstGeom>
              <a:noFill/>
              <a:ln w="15875" cap="flat" cmpd="sng" algn="ctr">
                <a:solidFill>
                  <a:srgbClr val="FFC000"/>
                </a:solidFill>
                <a:prstDash val="solid"/>
                <a:round/>
                <a:headEnd type="none" w="med" len="med"/>
                <a:tailEnd type="none" w="med" len="med"/>
              </a:ln>
              <a:effectLst/>
            </p:spPr>
            <p:txBody>
              <a:bodyPr anchor="ctr"/>
              <a:lstStyle/>
              <a:p>
                <a:pPr algn="ctr">
                  <a:defRPr/>
                </a:pPr>
                <a:endParaRPr lang="en-GB" b="0" dirty="0"/>
              </a:p>
            </p:txBody>
          </p:sp>
          <p:sp>
            <p:nvSpPr>
              <p:cNvPr id="60" name="Arc 59"/>
              <p:cNvSpPr/>
              <p:nvPr/>
            </p:nvSpPr>
            <p:spPr bwMode="auto">
              <a:xfrm rot="16200000" flipH="1">
                <a:off x="6710857" y="975781"/>
                <a:ext cx="3428712" cy="3427814"/>
              </a:xfrm>
              <a:prstGeom prst="arc">
                <a:avLst>
                  <a:gd name="adj1" fmla="val 16298828"/>
                  <a:gd name="adj2" fmla="val 0"/>
                </a:avLst>
              </a:prstGeom>
              <a:noFill/>
              <a:ln w="15875" cap="flat" cmpd="sng" algn="ctr">
                <a:solidFill>
                  <a:srgbClr val="FFC000"/>
                </a:solidFill>
                <a:prstDash val="solid"/>
                <a:round/>
                <a:headEnd type="none" w="med" len="med"/>
                <a:tailEnd type="none" w="med" len="med"/>
              </a:ln>
              <a:effectLst/>
            </p:spPr>
            <p:txBody>
              <a:bodyPr anchor="ctr"/>
              <a:lstStyle/>
              <a:p>
                <a:pPr algn="ctr">
                  <a:defRPr/>
                </a:pPr>
                <a:endParaRPr lang="en-GB" b="0" dirty="0"/>
              </a:p>
            </p:txBody>
          </p:sp>
          <p:sp>
            <p:nvSpPr>
              <p:cNvPr id="61" name="Arc 60"/>
              <p:cNvSpPr/>
              <p:nvPr/>
            </p:nvSpPr>
            <p:spPr bwMode="auto">
              <a:xfrm rot="16200000" flipH="1">
                <a:off x="4670793" y="-2979687"/>
                <a:ext cx="7559040" cy="7224294"/>
              </a:xfrm>
              <a:prstGeom prst="arc">
                <a:avLst>
                  <a:gd name="adj1" fmla="val 18710837"/>
                  <a:gd name="adj2" fmla="val 0"/>
                </a:avLst>
              </a:prstGeom>
              <a:noFill/>
              <a:ln w="15875" cap="flat" cmpd="sng" algn="ctr">
                <a:solidFill>
                  <a:srgbClr val="FFC000"/>
                </a:solidFill>
                <a:prstDash val="solid"/>
                <a:round/>
                <a:headEnd type="none" w="med" len="med"/>
                <a:tailEnd type="none" w="med" len="med"/>
              </a:ln>
              <a:effectLst/>
            </p:spPr>
            <p:txBody>
              <a:bodyPr anchor="ctr"/>
              <a:lstStyle/>
              <a:p>
                <a:pPr algn="ctr">
                  <a:defRPr/>
                </a:pPr>
                <a:endParaRPr lang="en-GB" b="0" dirty="0"/>
              </a:p>
            </p:txBody>
          </p:sp>
        </p:grpSp>
        <p:sp>
          <p:nvSpPr>
            <p:cNvPr id="31758" name="Freeform 65"/>
            <p:cNvSpPr>
              <a:spLocks noChangeArrowheads="1"/>
            </p:cNvSpPr>
            <p:nvPr/>
          </p:nvSpPr>
          <p:spPr bwMode="auto">
            <a:xfrm>
              <a:off x="3600" y="3026"/>
              <a:ext cx="923" cy="848"/>
            </a:xfrm>
            <a:custGeom>
              <a:avLst/>
              <a:gdLst>
                <a:gd name="T0" fmla="*/ 0 w 1352550"/>
                <a:gd name="T1" fmla="*/ 0 h 1345406"/>
                <a:gd name="T2" fmla="*/ 1 w 1352550"/>
                <a:gd name="T3" fmla="*/ 0 h 1345406"/>
                <a:gd name="T4" fmla="*/ 1 w 1352550"/>
                <a:gd name="T5" fmla="*/ 0 h 1345406"/>
                <a:gd name="T6" fmla="*/ 1 w 1352550"/>
                <a:gd name="T7" fmla="*/ 0 h 1345406"/>
                <a:gd name="T8" fmla="*/ 1 w 1352550"/>
                <a:gd name="T9" fmla="*/ 0 h 1345406"/>
                <a:gd name="T10" fmla="*/ 1 w 1352550"/>
                <a:gd name="T11" fmla="*/ 0 h 1345406"/>
                <a:gd name="T12" fmla="*/ 1 w 1352550"/>
                <a:gd name="T13" fmla="*/ 0 h 1345406"/>
                <a:gd name="T14" fmla="*/ 1 w 1352550"/>
                <a:gd name="T15" fmla="*/ 0 h 1345406"/>
                <a:gd name="T16" fmla="*/ 0 w 1352550"/>
                <a:gd name="T17" fmla="*/ 0 h 1345406"/>
                <a:gd name="T18" fmla="*/ 0 w 1352550"/>
                <a:gd name="T19" fmla="*/ 0 h 1345406"/>
                <a:gd name="T20" fmla="*/ 0 w 1352550"/>
                <a:gd name="T21" fmla="*/ 1 h 1345406"/>
                <a:gd name="T22" fmla="*/ 0 w 1352550"/>
                <a:gd name="T23" fmla="*/ 1 h 1345406"/>
                <a:gd name="T24" fmla="*/ 0 w 1352550"/>
                <a:gd name="T25" fmla="*/ 0 h 1345406"/>
                <a:gd name="T26" fmla="*/ 0 w 1352550"/>
                <a:gd name="T27" fmla="*/ 0 h 1345406"/>
                <a:gd name="T28" fmla="*/ 0 w 1352550"/>
                <a:gd name="T29" fmla="*/ 0 h 1345406"/>
                <a:gd name="T30" fmla="*/ 0 w 1352550"/>
                <a:gd name="T31" fmla="*/ 0 h 1345406"/>
                <a:gd name="T32" fmla="*/ 0 w 1352550"/>
                <a:gd name="T33" fmla="*/ 0 h 13454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52550"/>
                <a:gd name="T52" fmla="*/ 0 h 1345406"/>
                <a:gd name="T53" fmla="*/ 1352550 w 1352550"/>
                <a:gd name="T54" fmla="*/ 1345406 h 13454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52550" h="1345406">
                  <a:moveTo>
                    <a:pt x="0" y="0"/>
                  </a:moveTo>
                  <a:lnTo>
                    <a:pt x="1123950" y="0"/>
                  </a:lnTo>
                  <a:lnTo>
                    <a:pt x="1128713" y="111918"/>
                  </a:lnTo>
                  <a:lnTo>
                    <a:pt x="1159669" y="292893"/>
                  </a:lnTo>
                  <a:lnTo>
                    <a:pt x="1219200" y="461962"/>
                  </a:lnTo>
                  <a:lnTo>
                    <a:pt x="1297781" y="614362"/>
                  </a:lnTo>
                  <a:lnTo>
                    <a:pt x="1352550" y="692943"/>
                  </a:lnTo>
                  <a:lnTo>
                    <a:pt x="1173956" y="823912"/>
                  </a:lnTo>
                  <a:lnTo>
                    <a:pt x="1014413" y="969168"/>
                  </a:lnTo>
                  <a:lnTo>
                    <a:pt x="876300" y="1102518"/>
                  </a:lnTo>
                  <a:lnTo>
                    <a:pt x="704850" y="1295400"/>
                  </a:lnTo>
                  <a:lnTo>
                    <a:pt x="659606" y="1345406"/>
                  </a:lnTo>
                  <a:lnTo>
                    <a:pt x="452438" y="1162050"/>
                  </a:lnTo>
                  <a:lnTo>
                    <a:pt x="226219" y="862012"/>
                  </a:lnTo>
                  <a:lnTo>
                    <a:pt x="69056" y="497681"/>
                  </a:lnTo>
                  <a:lnTo>
                    <a:pt x="7144" y="195262"/>
                  </a:lnTo>
                  <a:lnTo>
                    <a:pt x="0" y="0"/>
                  </a:lnTo>
                  <a:close/>
                </a:path>
              </a:pathLst>
            </a:custGeom>
            <a:solidFill>
              <a:srgbClr val="7030A0">
                <a:alpha val="34117"/>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92075" tIns="46038" rIns="92075" bIns="46038"/>
            <a:lstStyle/>
            <a:p>
              <a:endParaRPr lang="en-US"/>
            </a:p>
          </p:txBody>
        </p:sp>
        <p:sp>
          <p:nvSpPr>
            <p:cNvPr id="70" name="Arc 69"/>
            <p:cNvSpPr/>
            <p:nvPr/>
          </p:nvSpPr>
          <p:spPr bwMode="auto">
            <a:xfrm>
              <a:off x="5333" y="2749"/>
              <a:ext cx="564" cy="520"/>
            </a:xfrm>
            <a:prstGeom prst="arc">
              <a:avLst>
                <a:gd name="adj1" fmla="val 21567194"/>
                <a:gd name="adj2" fmla="val 21317464"/>
              </a:avLst>
            </a:prstGeom>
            <a:noFill/>
            <a:ln w="15875" cap="flat" cmpd="sng" algn="ctr">
              <a:solidFill>
                <a:srgbClr val="00B0F0">
                  <a:alpha val="50000"/>
                </a:srgbClr>
              </a:solidFill>
              <a:prstDash val="solid"/>
              <a:round/>
              <a:headEnd type="none" w="med" len="med"/>
              <a:tailEnd type="none" w="med" len="med"/>
            </a:ln>
            <a:effectLst/>
          </p:spPr>
          <p:txBody>
            <a:bodyPr anchor="ctr"/>
            <a:lstStyle/>
            <a:p>
              <a:pPr algn="ctr">
                <a:defRPr/>
              </a:pPr>
              <a:endParaRPr lang="en-GB" b="0"/>
            </a:p>
          </p:txBody>
        </p:sp>
        <p:sp>
          <p:nvSpPr>
            <p:cNvPr id="71" name="Arc 70"/>
            <p:cNvSpPr/>
            <p:nvPr/>
          </p:nvSpPr>
          <p:spPr bwMode="auto">
            <a:xfrm>
              <a:off x="5511" y="2845"/>
              <a:ext cx="393" cy="360"/>
            </a:xfrm>
            <a:prstGeom prst="arc">
              <a:avLst>
                <a:gd name="adj1" fmla="val 487705"/>
                <a:gd name="adj2" fmla="val 71914"/>
              </a:avLst>
            </a:prstGeom>
            <a:noFill/>
            <a:ln w="15875" cap="flat" cmpd="sng" algn="ctr">
              <a:solidFill>
                <a:srgbClr val="00B0F0">
                  <a:alpha val="50000"/>
                </a:srgbClr>
              </a:solidFill>
              <a:prstDash val="solid"/>
              <a:round/>
              <a:headEnd type="none" w="med" len="med"/>
              <a:tailEnd type="none" w="med" len="med"/>
            </a:ln>
            <a:effectLst/>
          </p:spPr>
          <p:txBody>
            <a:bodyPr anchor="ctr"/>
            <a:lstStyle/>
            <a:p>
              <a:pPr algn="ctr">
                <a:defRPr/>
              </a:pPr>
              <a:endParaRPr lang="en-GB" b="0"/>
            </a:p>
          </p:txBody>
        </p:sp>
        <p:sp>
          <p:nvSpPr>
            <p:cNvPr id="29" name="Arc 28"/>
            <p:cNvSpPr/>
            <p:nvPr/>
          </p:nvSpPr>
          <p:spPr bwMode="auto">
            <a:xfrm>
              <a:off x="3594" y="1962"/>
              <a:ext cx="2308" cy="2131"/>
            </a:xfrm>
            <a:prstGeom prst="arc">
              <a:avLst>
                <a:gd name="adj1" fmla="val 10827283"/>
                <a:gd name="adj2" fmla="val 0"/>
              </a:avLst>
            </a:prstGeom>
            <a:noFill/>
            <a:ln w="38100" cap="flat" cmpd="sng" algn="ctr">
              <a:solidFill>
                <a:srgbClr val="008000"/>
              </a:solidFill>
              <a:prstDash val="solid"/>
              <a:round/>
              <a:headEnd type="none" w="med" len="med"/>
              <a:tailEnd type="triangle" w="med" len="med"/>
            </a:ln>
            <a:effectLst/>
          </p:spPr>
          <p:txBody>
            <a:bodyPr anchor="ctr"/>
            <a:lstStyle/>
            <a:p>
              <a:pPr algn="ctr">
                <a:defRPr/>
              </a:pPr>
              <a:endParaRPr lang="en-GB" b="0"/>
            </a:p>
          </p:txBody>
        </p:sp>
        <p:sp>
          <p:nvSpPr>
            <p:cNvPr id="30" name="Arc 29"/>
            <p:cNvSpPr/>
            <p:nvPr/>
          </p:nvSpPr>
          <p:spPr bwMode="auto">
            <a:xfrm flipV="1">
              <a:off x="3598" y="1960"/>
              <a:ext cx="2306" cy="2131"/>
            </a:xfrm>
            <a:prstGeom prst="arc">
              <a:avLst>
                <a:gd name="adj1" fmla="val 10827283"/>
                <a:gd name="adj2" fmla="val 21596626"/>
              </a:avLst>
            </a:prstGeom>
            <a:noFill/>
            <a:ln w="38100" cap="flat" cmpd="sng" algn="ctr">
              <a:solidFill>
                <a:srgbClr val="FF0000"/>
              </a:solidFill>
              <a:prstDash val="solid"/>
              <a:round/>
              <a:headEnd type="none" w="med" len="med"/>
              <a:tailEnd type="triangle" w="med" len="med"/>
            </a:ln>
            <a:effectLst/>
          </p:spPr>
          <p:txBody>
            <a:bodyPr anchor="ctr"/>
            <a:lstStyle/>
            <a:p>
              <a:pPr algn="ctr">
                <a:defRPr/>
              </a:pPr>
              <a:endParaRPr lang="en-GB" b="0"/>
            </a:p>
          </p:txBody>
        </p:sp>
        <p:cxnSp>
          <p:nvCxnSpPr>
            <p:cNvPr id="31763" name="Straight Arrow Connector 23"/>
            <p:cNvCxnSpPr>
              <a:cxnSpLocks noChangeShapeType="1"/>
            </p:cNvCxnSpPr>
            <p:nvPr/>
          </p:nvCxnSpPr>
          <p:spPr bwMode="auto">
            <a:xfrm>
              <a:off x="3583" y="3025"/>
              <a:ext cx="2323" cy="4"/>
            </a:xfrm>
            <a:prstGeom prst="straightConnector1">
              <a:avLst/>
            </a:prstGeom>
            <a:noFill/>
            <a:ln w="38100" algn="ctr">
              <a:solidFill>
                <a:srgbClr val="0000FF"/>
              </a:solidFill>
              <a:round/>
              <a:headEnd/>
              <a:tailEnd type="triangle" w="med" len="med"/>
            </a:ln>
            <a:extLst>
              <a:ext uri="{909E8E84-426E-40DD-AFC4-6F175D3DCCD1}">
                <a14:hiddenFill xmlns:a14="http://schemas.microsoft.com/office/drawing/2010/main">
                  <a:noFill/>
                </a14:hiddenFill>
              </a:ext>
            </a:extLst>
          </p:spPr>
        </p:cxnSp>
        <p:sp>
          <p:nvSpPr>
            <p:cNvPr id="31764" name="Oval 32"/>
            <p:cNvSpPr>
              <a:spLocks noChangeArrowheads="1"/>
            </p:cNvSpPr>
            <p:nvPr/>
          </p:nvSpPr>
          <p:spPr bwMode="auto">
            <a:xfrm>
              <a:off x="5069" y="2506"/>
              <a:ext cx="275" cy="254"/>
            </a:xfrm>
            <a:prstGeom prst="ellipse">
              <a:avLst/>
            </a:prstGeom>
            <a:solidFill>
              <a:srgbClr val="FFFF00"/>
            </a:solidFill>
            <a:ln w="19050" algn="ctr">
              <a:solidFill>
                <a:schemeClr val="tx1"/>
              </a:solidFill>
              <a:round/>
              <a:headEnd/>
              <a:tailEnd/>
            </a:ln>
          </p:spPr>
          <p:txBody>
            <a:bodyPr lIns="92075" tIns="46038" rIns="92075" bIns="46038"/>
            <a:lstStyle/>
            <a:p>
              <a:pPr marL="571500" indent="-571500"/>
              <a:endParaRPr lang="en-GB" b="0"/>
            </a:p>
          </p:txBody>
        </p:sp>
        <p:sp>
          <p:nvSpPr>
            <p:cNvPr id="31765" name="Oval 34"/>
            <p:cNvSpPr>
              <a:spLocks noChangeArrowheads="1"/>
            </p:cNvSpPr>
            <p:nvPr/>
          </p:nvSpPr>
          <p:spPr bwMode="auto">
            <a:xfrm>
              <a:off x="4830" y="3532"/>
              <a:ext cx="530" cy="490"/>
            </a:xfrm>
            <a:prstGeom prst="ellipse">
              <a:avLst/>
            </a:prstGeom>
            <a:solidFill>
              <a:srgbClr val="00B0F0"/>
            </a:solidFill>
            <a:ln w="19050" algn="ctr">
              <a:solidFill>
                <a:schemeClr val="tx1"/>
              </a:solidFill>
              <a:round/>
              <a:headEnd/>
              <a:tailEnd/>
            </a:ln>
          </p:spPr>
          <p:txBody>
            <a:bodyPr lIns="92075" tIns="46038" rIns="92075" bIns="46038"/>
            <a:lstStyle/>
            <a:p>
              <a:pPr marL="571500" indent="-571500"/>
              <a:endParaRPr lang="en-GB" b="0"/>
            </a:p>
          </p:txBody>
        </p:sp>
        <p:sp>
          <p:nvSpPr>
            <p:cNvPr id="65" name="Arc 64"/>
            <p:cNvSpPr/>
            <p:nvPr/>
          </p:nvSpPr>
          <p:spPr bwMode="auto">
            <a:xfrm>
              <a:off x="4512" y="1738"/>
              <a:ext cx="1628" cy="1503"/>
            </a:xfrm>
            <a:prstGeom prst="arc">
              <a:avLst>
                <a:gd name="adj1" fmla="val 2733100"/>
                <a:gd name="adj2" fmla="val 13501025"/>
              </a:avLst>
            </a:prstGeom>
            <a:noFill/>
            <a:ln w="25400" cap="flat" cmpd="sng" algn="ctr">
              <a:solidFill>
                <a:schemeClr val="tx1"/>
              </a:solidFill>
              <a:prstDash val="sysDash"/>
              <a:round/>
              <a:headEnd type="arrow" w="med" len="med"/>
              <a:tailEnd type="none" w="med" len="med"/>
            </a:ln>
            <a:effectLst/>
          </p:spPr>
          <p:txBody>
            <a:bodyPr anchor="ctr"/>
            <a:lstStyle/>
            <a:p>
              <a:pPr algn="ctr">
                <a:defRPr/>
              </a:pPr>
              <a:endParaRPr lang="en-GB" b="0"/>
            </a:p>
          </p:txBody>
        </p:sp>
      </p:grpSp>
      <p:sp>
        <p:nvSpPr>
          <p:cNvPr id="31751" name="Left-Right Arrow 74"/>
          <p:cNvSpPr>
            <a:spLocks noChangeArrowheads="1"/>
          </p:cNvSpPr>
          <p:nvPr/>
        </p:nvSpPr>
        <p:spPr bwMode="auto">
          <a:xfrm>
            <a:off x="4408488" y="4564063"/>
            <a:ext cx="969962" cy="273050"/>
          </a:xfrm>
          <a:prstGeom prst="leftRightArrow">
            <a:avLst>
              <a:gd name="adj1" fmla="val 50000"/>
              <a:gd name="adj2" fmla="val 54370"/>
            </a:avLst>
          </a:prstGeom>
          <a:solidFill>
            <a:schemeClr val="bg1"/>
          </a:solidFill>
          <a:ln w="15875" algn="ctr">
            <a:solidFill>
              <a:schemeClr val="tx1"/>
            </a:solidFill>
            <a:round/>
            <a:headEnd/>
            <a:tailEnd/>
          </a:ln>
        </p:spPr>
        <p:txBody>
          <a:bodyPr lIns="92075" tIns="46038" rIns="92075" bIns="46038"/>
          <a:lstStyle/>
          <a:p>
            <a:pPr marL="571500" indent="-571500"/>
            <a:endParaRPr lang="en-GB" b="0"/>
          </a:p>
        </p:txBody>
      </p:sp>
      <p:sp>
        <p:nvSpPr>
          <p:cNvPr id="31752" name="TextBox 52"/>
          <p:cNvSpPr txBox="1">
            <a:spLocks noChangeArrowheads="1"/>
          </p:cNvSpPr>
          <p:nvPr/>
        </p:nvSpPr>
        <p:spPr bwMode="auto">
          <a:xfrm>
            <a:off x="4538663" y="1644650"/>
            <a:ext cx="327025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600" b="0">
                <a:solidFill>
                  <a:srgbClr val="FF0000"/>
                </a:solidFill>
              </a:rPr>
              <a:t>a straight line is nothing else than a circle with infinite radius</a:t>
            </a:r>
          </a:p>
          <a:p>
            <a:pPr>
              <a:buFont typeface="Wingdings" pitchFamily="2" charset="2"/>
              <a:buNone/>
            </a:pPr>
            <a:r>
              <a:rPr lang="en-US" sz="1600" b="0">
                <a:solidFill>
                  <a:srgbClr val="FF0000"/>
                </a:solidFill>
              </a:rPr>
              <a:t>a circle is defined by 3 points</a:t>
            </a:r>
          </a:p>
          <a:p>
            <a:pPr>
              <a:buFont typeface="Wingdings" pitchFamily="2" charset="2"/>
              <a:buNone/>
            </a:pPr>
            <a:r>
              <a:rPr lang="en-US" sz="1600" b="0">
                <a:solidFill>
                  <a:srgbClr val="FF0000"/>
                </a:solidFill>
              </a:rPr>
              <a:t>a straight line is defined by 2 points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746DE52E-171C-4A62-8C1A-5099EC30450B}" type="slidenum">
              <a:rPr lang="en-US" sz="1400" b="0">
                <a:solidFill>
                  <a:schemeClr val="tx1"/>
                </a:solidFill>
              </a:rPr>
              <a:pPr algn="r">
                <a:lnSpc>
                  <a:spcPct val="100000"/>
                </a:lnSpc>
                <a:spcBef>
                  <a:spcPct val="0"/>
                </a:spcBef>
                <a:buClrTx/>
                <a:buSzTx/>
                <a:buFontTx/>
                <a:buNone/>
              </a:pPr>
              <a:t>3</a:t>
            </a:fld>
            <a:endParaRPr lang="en-US" sz="1400" b="0">
              <a:solidFill>
                <a:schemeClr val="tx1"/>
              </a:solidFill>
            </a:endParaRPr>
          </a:p>
        </p:txBody>
      </p:sp>
      <p:sp>
        <p:nvSpPr>
          <p:cNvPr id="252930" name="Rectangle 2"/>
          <p:cNvSpPr>
            <a:spLocks noGrp="1" noChangeArrowheads="1"/>
          </p:cNvSpPr>
          <p:nvPr>
            <p:ph type="title" idx="4294967295"/>
          </p:nvPr>
        </p:nvSpPr>
        <p:spPr>
          <a:xfrm>
            <a:off x="1019175" y="136525"/>
            <a:ext cx="8013700" cy="1066800"/>
          </a:xfrm>
        </p:spPr>
        <p:txBody>
          <a:bodyPr/>
          <a:lstStyle/>
          <a:p>
            <a:pPr>
              <a:defRPr/>
            </a:pPr>
            <a:r>
              <a:rPr lang="en-US" sz="3200" smtClean="0">
                <a:solidFill>
                  <a:schemeClr val="hlink"/>
                </a:solidFill>
              </a:rPr>
              <a:t>Measurement methods - overview (1)</a:t>
            </a:r>
          </a:p>
        </p:txBody>
      </p:sp>
      <p:sp>
        <p:nvSpPr>
          <p:cNvPr id="5124" name="Rectangle 3"/>
          <p:cNvSpPr>
            <a:spLocks noGrp="1" noChangeArrowheads="1"/>
          </p:cNvSpPr>
          <p:nvPr>
            <p:ph type="body" idx="4294967295"/>
          </p:nvPr>
        </p:nvSpPr>
        <p:spPr>
          <a:xfrm>
            <a:off x="949325" y="1441450"/>
            <a:ext cx="77597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Wingdings" pitchFamily="2" charset="2"/>
              <a:buNone/>
            </a:pPr>
            <a:r>
              <a:rPr lang="en-US" sz="2000" b="0" smtClean="0">
                <a:effectLst/>
              </a:rPr>
              <a:t>There are many ways to observe RF signals. Here we give a brief overview of the five main tools we have at hand</a:t>
            </a:r>
          </a:p>
          <a:p>
            <a:endParaRPr lang="pl-PL" sz="2000" b="0" smtClean="0">
              <a:effectLst/>
            </a:endParaRPr>
          </a:p>
          <a:p>
            <a:r>
              <a:rPr lang="en-US" sz="2000" b="0" smtClean="0">
                <a:effectLst/>
              </a:rPr>
              <a:t>Oscilloscope: to observe signals in </a:t>
            </a:r>
            <a:r>
              <a:rPr lang="en-US" sz="2000" b="0" smtClean="0">
                <a:solidFill>
                  <a:srgbClr val="008000"/>
                </a:solidFill>
                <a:effectLst/>
              </a:rPr>
              <a:t>time domain</a:t>
            </a:r>
          </a:p>
          <a:p>
            <a:pPr lvl="1"/>
            <a:r>
              <a:rPr lang="en-US" sz="1600" b="0" smtClean="0"/>
              <a:t>periodic signals</a:t>
            </a:r>
          </a:p>
          <a:p>
            <a:pPr lvl="1"/>
            <a:r>
              <a:rPr lang="en-US" sz="1600" b="0" smtClean="0"/>
              <a:t>burst signal</a:t>
            </a:r>
          </a:p>
          <a:p>
            <a:pPr lvl="1"/>
            <a:r>
              <a:rPr lang="en-US" sz="1600" b="0" smtClean="0"/>
              <a:t>application: direct observation of signal from a pick-up, shape of common 230 V mains supply voltage, etc.</a:t>
            </a:r>
            <a:endParaRPr lang="pl-PL" sz="1600" b="0" smtClean="0"/>
          </a:p>
          <a:p>
            <a:pPr lvl="1"/>
            <a:endParaRPr lang="pl-PL" sz="1600" b="0" smtClean="0"/>
          </a:p>
          <a:p>
            <a:r>
              <a:rPr lang="en-US" sz="2000" b="0" smtClean="0">
                <a:effectLst/>
              </a:rPr>
              <a:t>Spectrum analyzer: to observe signals in </a:t>
            </a:r>
            <a:r>
              <a:rPr lang="en-US" sz="2000" b="0" smtClean="0">
                <a:solidFill>
                  <a:srgbClr val="008000"/>
                </a:solidFill>
                <a:effectLst/>
              </a:rPr>
              <a:t>frequency domain</a:t>
            </a:r>
          </a:p>
          <a:p>
            <a:pPr lvl="1"/>
            <a:r>
              <a:rPr lang="en-US" sz="1600" b="0" smtClean="0"/>
              <a:t>sweeps through a given frequency range point by point</a:t>
            </a:r>
          </a:p>
          <a:p>
            <a:pPr lvl="1"/>
            <a:r>
              <a:rPr lang="en-US" sz="1600" b="0" smtClean="0"/>
              <a:t>application: observation of spectrum from the beam or of the spectrum emitted from an antenna, etc.</a:t>
            </a:r>
            <a:endParaRPr lang="pl-PL" sz="1600" b="0" smtClean="0"/>
          </a:p>
          <a:p>
            <a:pPr lvl="1"/>
            <a:endParaRPr lang="pl-PL" sz="1600" b="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C89F348A-84FC-4B66-B7E0-01304859640A}" type="slidenum">
              <a:rPr lang="en-US" sz="1400" b="0">
                <a:solidFill>
                  <a:schemeClr val="tx1"/>
                </a:solidFill>
              </a:rPr>
              <a:pPr algn="r">
                <a:lnSpc>
                  <a:spcPct val="100000"/>
                </a:lnSpc>
                <a:spcBef>
                  <a:spcPct val="0"/>
                </a:spcBef>
                <a:buClrTx/>
                <a:buSzTx/>
                <a:buFontTx/>
                <a:buNone/>
              </a:pPr>
              <a:t>30</a:t>
            </a:fld>
            <a:endParaRPr lang="en-US" sz="1400" b="0">
              <a:solidFill>
                <a:schemeClr val="tx1"/>
              </a:solidFill>
            </a:endParaRPr>
          </a:p>
        </p:txBody>
      </p:sp>
      <p:sp>
        <p:nvSpPr>
          <p:cNvPr id="229378" name="Rectangle 2"/>
          <p:cNvSpPr>
            <a:spLocks noChangeArrowheads="1"/>
          </p:cNvSpPr>
          <p:nvPr/>
        </p:nvSpPr>
        <p:spPr bwMode="auto">
          <a:xfrm>
            <a:off x="1517650" y="176213"/>
            <a:ext cx="6438900" cy="1066800"/>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en-US" sz="3200">
                <a:solidFill>
                  <a:srgbClr val="FF0000"/>
                </a:solidFill>
                <a:effectLst>
                  <a:outerShdw blurRad="38100" dist="38100" dir="2700000" algn="tl">
                    <a:srgbClr val="C0C0C0"/>
                  </a:outerShdw>
                </a:effectLst>
              </a:rPr>
              <a:t>The Smith Chart (3)</a:t>
            </a:r>
          </a:p>
        </p:txBody>
      </p:sp>
      <p:sp>
        <p:nvSpPr>
          <p:cNvPr id="32772" name="TextBox 7"/>
          <p:cNvSpPr txBox="1">
            <a:spLocks noChangeArrowheads="1"/>
          </p:cNvSpPr>
          <p:nvPr/>
        </p:nvSpPr>
        <p:spPr bwMode="auto">
          <a:xfrm>
            <a:off x="439738" y="1490663"/>
            <a:ext cx="9263062"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700" b="0"/>
              <a:t>Impedances Z are usually first normalized by</a:t>
            </a:r>
          </a:p>
          <a:p>
            <a:pPr>
              <a:buFont typeface="Wingdings" pitchFamily="2" charset="2"/>
              <a:buNone/>
            </a:pPr>
            <a:endParaRPr lang="en-US" sz="1700" b="0"/>
          </a:p>
          <a:p>
            <a:pPr>
              <a:buFont typeface="Wingdings" pitchFamily="2" charset="2"/>
              <a:buNone/>
            </a:pPr>
            <a:r>
              <a:rPr lang="en-US" sz="1700" b="0"/>
              <a:t>where Z</a:t>
            </a:r>
            <a:r>
              <a:rPr lang="en-US" sz="1700" b="0" baseline="-25000"/>
              <a:t>0</a:t>
            </a:r>
            <a:r>
              <a:rPr lang="en-US" sz="1700" b="0"/>
              <a:t> is some characteristic impedance (e.g. 50 Ohm). The general form of the transformation can then be written as</a:t>
            </a:r>
          </a:p>
          <a:p>
            <a:pPr>
              <a:buFont typeface="Wingdings" pitchFamily="2" charset="2"/>
              <a:buNone/>
            </a:pPr>
            <a:endParaRPr lang="en-US" sz="1700" b="0"/>
          </a:p>
          <a:p>
            <a:pPr>
              <a:buFont typeface="Wingdings" pitchFamily="2" charset="2"/>
              <a:buNone/>
            </a:pPr>
            <a:endParaRPr lang="en-US" sz="1700" b="0"/>
          </a:p>
          <a:p>
            <a:pPr>
              <a:buFont typeface="Wingdings" pitchFamily="2" charset="2"/>
              <a:buNone/>
            </a:pPr>
            <a:r>
              <a:rPr lang="en-US" sz="1700" b="0" u="sng"/>
              <a:t>This mapping offers several practical advantages:</a:t>
            </a:r>
          </a:p>
          <a:p>
            <a:pPr>
              <a:buFont typeface="Wingdings" pitchFamily="2" charset="2"/>
              <a:buNone/>
            </a:pPr>
            <a:endParaRPr lang="en-US" sz="1000" b="0"/>
          </a:p>
          <a:p>
            <a:pPr>
              <a:buFont typeface="Wingdings" pitchFamily="2" charset="2"/>
              <a:buNone/>
            </a:pPr>
            <a:r>
              <a:rPr lang="en-US" sz="1700">
                <a:solidFill>
                  <a:srgbClr val="FF0000"/>
                </a:solidFill>
              </a:rPr>
              <a:t>1.</a:t>
            </a:r>
            <a:r>
              <a:rPr lang="en-US" sz="1700" b="0"/>
              <a:t>   The diagram includes all “passive” impedances, i.e. those with positive real part, </a:t>
            </a:r>
            <a:r>
              <a:rPr lang="en-US" sz="1700" b="0">
                <a:solidFill>
                  <a:srgbClr val="008000"/>
                </a:solidFill>
              </a:rPr>
              <a:t>from zero to infinity </a:t>
            </a:r>
            <a:r>
              <a:rPr lang="en-US" sz="1700" b="0"/>
              <a:t>in a handy format. Impedances with negative real part (“active device”, e.g. reflection amplifiers) would be outside the (normal) Smith chart.</a:t>
            </a:r>
          </a:p>
          <a:p>
            <a:pPr>
              <a:buFont typeface="Wingdings" pitchFamily="2" charset="2"/>
              <a:buNone/>
            </a:pPr>
            <a:r>
              <a:rPr lang="en-US" sz="1700">
                <a:solidFill>
                  <a:srgbClr val="FF0000"/>
                </a:solidFill>
              </a:rPr>
              <a:t>2.</a:t>
            </a:r>
            <a:r>
              <a:rPr lang="en-US" sz="1700" b="0"/>
              <a:t>   The mapping converts impedances or admittances into reflection factors and vice-versa. This is particularly interesting for studies in the radiofrequency and microwave domain where electrical quantities are usually expressed in terms of </a:t>
            </a:r>
            <a:r>
              <a:rPr lang="en-US" sz="1700" b="0">
                <a:solidFill>
                  <a:srgbClr val="008000"/>
                </a:solidFill>
              </a:rPr>
              <a:t>“direct” </a:t>
            </a:r>
            <a:r>
              <a:rPr lang="en-US" sz="1700" b="0"/>
              <a:t>or </a:t>
            </a:r>
            <a:r>
              <a:rPr lang="en-US" sz="1700" b="0">
                <a:solidFill>
                  <a:srgbClr val="008000"/>
                </a:solidFill>
              </a:rPr>
              <a:t>“forward”</a:t>
            </a:r>
            <a:r>
              <a:rPr lang="en-US" sz="1700" b="0"/>
              <a:t> waves and </a:t>
            </a:r>
            <a:r>
              <a:rPr lang="en-US" sz="1700" b="0">
                <a:solidFill>
                  <a:srgbClr val="008000"/>
                </a:solidFill>
              </a:rPr>
              <a:t>“reflected” </a:t>
            </a:r>
            <a:r>
              <a:rPr lang="en-US" sz="1700" b="0"/>
              <a:t>or </a:t>
            </a:r>
            <a:r>
              <a:rPr lang="en-US" sz="1700" b="0">
                <a:solidFill>
                  <a:srgbClr val="008000"/>
                </a:solidFill>
              </a:rPr>
              <a:t>“backward” </a:t>
            </a:r>
            <a:r>
              <a:rPr lang="en-US" sz="1700" b="0"/>
              <a:t>waves. This replaces the notation in terms of currents and voltages used at lower frequencies. Also the reference plane can be moved very easily using the Smith chart.</a:t>
            </a:r>
          </a:p>
        </p:txBody>
      </p:sp>
      <p:graphicFrame>
        <p:nvGraphicFramePr>
          <p:cNvPr id="32773" name="Object 9"/>
          <p:cNvGraphicFramePr>
            <a:graphicFrameLocks noChangeAspect="1"/>
          </p:cNvGraphicFramePr>
          <p:nvPr/>
        </p:nvGraphicFramePr>
        <p:xfrm>
          <a:off x="5497513" y="1312863"/>
          <a:ext cx="720725" cy="647700"/>
        </p:xfrm>
        <a:graphic>
          <a:graphicData uri="http://schemas.openxmlformats.org/presentationml/2006/ole">
            <mc:AlternateContent xmlns:mc="http://schemas.openxmlformats.org/markup-compatibility/2006">
              <mc:Choice xmlns:v="urn:schemas-microsoft-com:vml" Requires="v">
                <p:oleObj spid="_x0000_s32797" name="Equation" r:id="rId4" imgW="444307" imgH="431613" progId="Equation.3">
                  <p:embed/>
                </p:oleObj>
              </mc:Choice>
              <mc:Fallback>
                <p:oleObj name="Equation" r:id="rId4" imgW="444307" imgH="431613"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7513" y="1312863"/>
                        <a:ext cx="7207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2774" name="Object 8"/>
          <p:cNvGraphicFramePr>
            <a:graphicFrameLocks noChangeAspect="1"/>
          </p:cNvGraphicFramePr>
          <p:nvPr/>
        </p:nvGraphicFramePr>
        <p:xfrm>
          <a:off x="4778375" y="2516188"/>
          <a:ext cx="2716213" cy="590550"/>
        </p:xfrm>
        <a:graphic>
          <a:graphicData uri="http://schemas.openxmlformats.org/presentationml/2006/ole">
            <mc:AlternateContent xmlns:mc="http://schemas.openxmlformats.org/markup-compatibility/2006">
              <mc:Choice xmlns:v="urn:schemas-microsoft-com:vml" Requires="v">
                <p:oleObj spid="_x0000_s32798" name="Equation" r:id="rId6" imgW="1675673" imgH="393529" progId="Equation.3">
                  <p:embed/>
                </p:oleObj>
              </mc:Choice>
              <mc:Fallback>
                <p:oleObj name="Equation" r:id="rId6" imgW="1675673" imgH="393529"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8375" y="2516188"/>
                        <a:ext cx="271621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preferRelativeResize="0">
            <a:picLocks noGrp="1" noChangeAspect="1" noChangeArrowheads="1"/>
          </p:cNvPicPr>
          <p:nvPr>
            <p:ph sz="half" idx="4294967295"/>
          </p:nvPr>
        </p:nvPicPr>
        <p:blipFill>
          <a:blip r:embed="rId4" cstate="print">
            <a:duotone>
              <a:schemeClr val="bg2">
                <a:shade val="45000"/>
                <a:satMod val="135000"/>
              </a:schemeClr>
              <a:prstClr val="white"/>
            </a:duotone>
          </a:blip>
          <a:srcRect/>
          <a:stretch>
            <a:fillRect/>
          </a:stretch>
        </p:blipFill>
        <p:spPr>
          <a:xfrm>
            <a:off x="535726" y="1564635"/>
            <a:ext cx="4367870" cy="4311759"/>
          </a:xfrm>
        </p:spPr>
      </p:pic>
      <p:sp>
        <p:nvSpPr>
          <p:cNvPr id="33795"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40920780-B823-464E-A131-E2FCC3ED7C8C}" type="slidenum">
              <a:rPr lang="en-US" sz="1400" b="0">
                <a:solidFill>
                  <a:schemeClr val="tx1"/>
                </a:solidFill>
              </a:rPr>
              <a:pPr algn="r">
                <a:lnSpc>
                  <a:spcPct val="100000"/>
                </a:lnSpc>
                <a:spcBef>
                  <a:spcPct val="0"/>
                </a:spcBef>
                <a:buClrTx/>
                <a:buSzTx/>
                <a:buFontTx/>
                <a:buNone/>
              </a:pPr>
              <a:t>31</a:t>
            </a:fld>
            <a:endParaRPr lang="en-US" sz="1400" b="0">
              <a:solidFill>
                <a:schemeClr val="tx1"/>
              </a:solidFill>
            </a:endParaRPr>
          </a:p>
        </p:txBody>
      </p:sp>
      <p:sp>
        <p:nvSpPr>
          <p:cNvPr id="227330" name="Rectangle 2"/>
          <p:cNvSpPr>
            <a:spLocks noChangeArrowheads="1"/>
          </p:cNvSpPr>
          <p:nvPr/>
        </p:nvSpPr>
        <p:spPr bwMode="auto">
          <a:xfrm>
            <a:off x="1608138" y="134938"/>
            <a:ext cx="6438900" cy="1066800"/>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en-US" sz="3200">
                <a:solidFill>
                  <a:srgbClr val="FF0000"/>
                </a:solidFill>
                <a:effectLst>
                  <a:outerShdw blurRad="38100" dist="38100" dir="2700000" algn="tl">
                    <a:srgbClr val="C0C0C0"/>
                  </a:outerShdw>
                </a:effectLst>
              </a:rPr>
              <a:t>The Smith Chart (4)</a:t>
            </a:r>
          </a:p>
        </p:txBody>
      </p:sp>
      <p:sp>
        <p:nvSpPr>
          <p:cNvPr id="33797" name="TextBox 6"/>
          <p:cNvSpPr txBox="1">
            <a:spLocks noChangeArrowheads="1"/>
          </p:cNvSpPr>
          <p:nvPr/>
        </p:nvSpPr>
        <p:spPr bwMode="auto">
          <a:xfrm>
            <a:off x="5154613" y="2020888"/>
            <a:ext cx="45148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The Smith Chart (</a:t>
            </a:r>
            <a:r>
              <a:rPr lang="en-US" sz="1800" b="0" i="1"/>
              <a:t>Abaque Smith </a:t>
            </a:r>
            <a:r>
              <a:rPr lang="en-US" sz="1800" b="0"/>
              <a:t>in French)</a:t>
            </a:r>
          </a:p>
          <a:p>
            <a:pPr>
              <a:buFont typeface="Wingdings" pitchFamily="2" charset="2"/>
              <a:buNone/>
            </a:pPr>
            <a:r>
              <a:rPr lang="en-US" sz="1800" b="0"/>
              <a:t>is the </a:t>
            </a:r>
            <a:r>
              <a:rPr lang="en-US" sz="1800" b="0" u="sng"/>
              <a:t>linear</a:t>
            </a:r>
            <a:r>
              <a:rPr lang="en-US" sz="1800" b="0"/>
              <a:t> representation of the </a:t>
            </a:r>
          </a:p>
          <a:p>
            <a:pPr>
              <a:buFont typeface="Wingdings" pitchFamily="2" charset="2"/>
              <a:buNone/>
            </a:pPr>
            <a:r>
              <a:rPr lang="en-US" sz="1800" b="0"/>
              <a:t>complex reflection factor</a:t>
            </a:r>
            <a:endParaRPr lang="en-GB" sz="1800" b="0"/>
          </a:p>
        </p:txBody>
      </p:sp>
      <p:sp>
        <p:nvSpPr>
          <p:cNvPr id="33798" name="TextBox 7"/>
          <p:cNvSpPr txBox="1">
            <a:spLocks noChangeArrowheads="1"/>
          </p:cNvSpPr>
          <p:nvPr/>
        </p:nvSpPr>
        <p:spPr bwMode="auto">
          <a:xfrm>
            <a:off x="4930775" y="4425950"/>
            <a:ext cx="5037138"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600" b="0"/>
              <a:t>i.e. the ratio backward/forward wave. </a:t>
            </a:r>
          </a:p>
          <a:p>
            <a:pPr>
              <a:buFont typeface="Wingdings" pitchFamily="2" charset="2"/>
              <a:buNone/>
            </a:pPr>
            <a:endParaRPr lang="en-US" sz="1600" b="0"/>
          </a:p>
          <a:p>
            <a:pPr>
              <a:buFont typeface="Wingdings" pitchFamily="2" charset="2"/>
              <a:buNone/>
            </a:pPr>
            <a:r>
              <a:rPr lang="en-US" sz="1600" b="0"/>
              <a:t>The upper half of the Smith-Chart is “inductive”</a:t>
            </a:r>
          </a:p>
          <a:p>
            <a:pPr>
              <a:buFont typeface="Wingdings" pitchFamily="2" charset="2"/>
              <a:buNone/>
            </a:pPr>
            <a:r>
              <a:rPr lang="en-US" sz="1600" b="0"/>
              <a:t>= positive imaginary part of impedance, the lower</a:t>
            </a:r>
          </a:p>
          <a:p>
            <a:pPr>
              <a:buFont typeface="Wingdings" pitchFamily="2" charset="2"/>
              <a:buNone/>
            </a:pPr>
            <a:r>
              <a:rPr lang="en-US" sz="1600" b="0"/>
              <a:t>half is “capacitive” = negative imaginary part.</a:t>
            </a:r>
            <a:endParaRPr lang="en-GB" sz="1600" b="0"/>
          </a:p>
        </p:txBody>
      </p:sp>
      <p:cxnSp>
        <p:nvCxnSpPr>
          <p:cNvPr id="33799" name="Straight Arrow Connector 15"/>
          <p:cNvCxnSpPr>
            <a:cxnSpLocks noChangeShapeType="1"/>
          </p:cNvCxnSpPr>
          <p:nvPr/>
        </p:nvCxnSpPr>
        <p:spPr bwMode="auto">
          <a:xfrm flipV="1">
            <a:off x="2771775" y="3051175"/>
            <a:ext cx="1144588" cy="695325"/>
          </a:xfrm>
          <a:prstGeom prst="straightConnector1">
            <a:avLst/>
          </a:prstGeom>
          <a:noFill/>
          <a:ln w="25400" algn="ctr">
            <a:solidFill>
              <a:srgbClr val="0000FF"/>
            </a:solidFill>
            <a:round/>
            <a:headEnd/>
            <a:tailEnd type="triangle" w="lg" len="lg"/>
          </a:ln>
          <a:extLst>
            <a:ext uri="{909E8E84-426E-40DD-AFC4-6F175D3DCCD1}">
              <a14:hiddenFill xmlns:a14="http://schemas.microsoft.com/office/drawing/2010/main">
                <a:noFill/>
              </a14:hiddenFill>
            </a:ext>
          </a:extLst>
        </p:spPr>
      </p:cxnSp>
      <p:sp>
        <p:nvSpPr>
          <p:cNvPr id="17" name="Arc 16"/>
          <p:cNvSpPr/>
          <p:nvPr/>
        </p:nvSpPr>
        <p:spPr bwMode="auto">
          <a:xfrm>
            <a:off x="1908175" y="3013075"/>
            <a:ext cx="1584325" cy="1463675"/>
          </a:xfrm>
          <a:prstGeom prst="arc">
            <a:avLst>
              <a:gd name="adj1" fmla="val 19806946"/>
              <a:gd name="adj2" fmla="val 0"/>
            </a:avLst>
          </a:prstGeom>
          <a:noFill/>
          <a:ln w="25400" cap="flat" cmpd="sng" algn="ctr">
            <a:solidFill>
              <a:srgbClr val="008000"/>
            </a:solidFill>
            <a:prstDash val="solid"/>
            <a:round/>
            <a:headEnd type="triangle" w="lg" len="lg"/>
            <a:tailEnd type="none" w="med" len="med"/>
          </a:ln>
          <a:effectLst/>
        </p:spPr>
        <p:txBody>
          <a:bodyPr lIns="92075" tIns="46038" rIns="92075" bIns="46038"/>
          <a:lstStyle/>
          <a:p>
            <a:pPr marL="571500" indent="-571500">
              <a:defRPr/>
            </a:pPr>
            <a:endParaRPr lang="en-GB" b="0"/>
          </a:p>
        </p:txBody>
      </p:sp>
      <p:graphicFrame>
        <p:nvGraphicFramePr>
          <p:cNvPr id="33801" name="Object 9"/>
          <p:cNvGraphicFramePr>
            <a:graphicFrameLocks noChangeAspect="1"/>
          </p:cNvGraphicFramePr>
          <p:nvPr/>
        </p:nvGraphicFramePr>
        <p:xfrm>
          <a:off x="6767513" y="3395663"/>
          <a:ext cx="638175" cy="590550"/>
        </p:xfrm>
        <a:graphic>
          <a:graphicData uri="http://schemas.openxmlformats.org/presentationml/2006/ole">
            <mc:AlternateContent xmlns:mc="http://schemas.openxmlformats.org/markup-compatibility/2006">
              <mc:Choice xmlns:v="urn:schemas-microsoft-com:vml" Requires="v">
                <p:oleObj spid="_x0000_s33826" name="Equation" r:id="rId5" imgW="393529" imgH="393529" progId="Equation.3">
                  <p:embed/>
                </p:oleObj>
              </mc:Choice>
              <mc:Fallback>
                <p:oleObj name="Equation" r:id="rId5" imgW="393529" imgH="393529"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7513" y="3395663"/>
                        <a:ext cx="638175" cy="590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802" name="TextBox 7"/>
          <p:cNvSpPr txBox="1">
            <a:spLocks noChangeArrowheads="1"/>
          </p:cNvSpPr>
          <p:nvPr/>
        </p:nvSpPr>
        <p:spPr bwMode="auto">
          <a:xfrm>
            <a:off x="1397000" y="3981450"/>
            <a:ext cx="3148013" cy="842963"/>
          </a:xfrm>
          <a:prstGeom prst="rect">
            <a:avLst/>
          </a:prstGeom>
          <a:solidFill>
            <a:schemeClr val="bg1"/>
          </a:solidFill>
          <a:ln w="15875">
            <a:solidFill>
              <a:schemeClr val="tx1"/>
            </a:solidFill>
            <a:miter lim="800000"/>
            <a:headEnd/>
            <a:tailEnd/>
          </a:ln>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600" b="0"/>
              <a:t>This is the ratio between backward and forward wave </a:t>
            </a:r>
          </a:p>
          <a:p>
            <a:pPr>
              <a:buFont typeface="Wingdings" pitchFamily="2" charset="2"/>
              <a:buNone/>
            </a:pPr>
            <a:r>
              <a:rPr lang="en-US" sz="1600" b="0"/>
              <a:t>(</a:t>
            </a:r>
            <a:r>
              <a:rPr lang="en-US" sz="1600" b="0" u="sng"/>
              <a:t>implied</a:t>
            </a:r>
            <a:r>
              <a:rPr lang="en-US" sz="1600" b="0"/>
              <a:t> forward wave a=1) </a:t>
            </a:r>
            <a:endParaRPr lang="en-GB" sz="1600" b="0"/>
          </a:p>
        </p:txBody>
      </p:sp>
      <p:graphicFrame>
        <p:nvGraphicFramePr>
          <p:cNvPr id="33803" name="Object 13"/>
          <p:cNvGraphicFramePr>
            <a:graphicFrameLocks noChangeAspect="1"/>
          </p:cNvGraphicFramePr>
          <p:nvPr/>
        </p:nvGraphicFramePr>
        <p:xfrm>
          <a:off x="4022725" y="2794000"/>
          <a:ext cx="234950" cy="312738"/>
        </p:xfrm>
        <a:graphic>
          <a:graphicData uri="http://schemas.openxmlformats.org/presentationml/2006/ole">
            <mc:AlternateContent xmlns:mc="http://schemas.openxmlformats.org/markup-compatibility/2006">
              <mc:Choice xmlns:v="urn:schemas-microsoft-com:vml" Requires="v">
                <p:oleObj spid="_x0000_s33827" name="Equation" r:id="rId7" imgW="177569" imgH="253670" progId="Equation.3">
                  <p:embed/>
                </p:oleObj>
              </mc:Choice>
              <mc:Fallback>
                <p:oleObj name="Equation" r:id="rId7" imgW="177569" imgH="253670" progId="Equation.3">
                  <p:embed/>
                  <p:pic>
                    <p:nvPicPr>
                      <p:cNvPr id="0"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22725" y="2794000"/>
                        <a:ext cx="234950" cy="312738"/>
                      </a:xfrm>
                      <a:prstGeom prst="rect">
                        <a:avLst/>
                      </a:prstGeom>
                      <a:solidFill>
                        <a:schemeClr val="bg1"/>
                      </a:solidFill>
                      <a:ln w="15875">
                        <a:solidFill>
                          <a:srgbClr val="0000FF"/>
                        </a:solidFill>
                        <a:miter lim="800000"/>
                        <a:headEnd/>
                        <a:tailEnd/>
                      </a:ln>
                    </p:spPr>
                  </p:pic>
                </p:oleObj>
              </mc:Fallback>
            </mc:AlternateContent>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p:cNvPicPr preferRelativeResize="0">
            <a:picLocks noGrp="1" noChangeAspect="1" noChangeArrowheads="1"/>
          </p:cNvPicPr>
          <p:nvPr>
            <p:ph sz="half" idx="4294967295"/>
          </p:nvPr>
        </p:nvPicPr>
        <p:blipFill>
          <a:blip r:embed="rId4" cstate="print">
            <a:duotone>
              <a:schemeClr val="bg2">
                <a:shade val="45000"/>
                <a:satMod val="135000"/>
              </a:schemeClr>
              <a:prstClr val="white"/>
            </a:duotone>
          </a:blip>
          <a:srcRect/>
          <a:stretch>
            <a:fillRect/>
          </a:stretch>
        </p:blipFill>
        <p:spPr>
          <a:xfrm>
            <a:off x="4759971" y="2074456"/>
            <a:ext cx="4640929" cy="4550387"/>
          </a:xfrm>
        </p:spPr>
      </p:pic>
      <p:sp>
        <p:nvSpPr>
          <p:cNvPr id="34819"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2956E664-9340-413E-BC36-F15F1F0604B8}" type="slidenum">
              <a:rPr lang="en-US" sz="1400" b="0">
                <a:solidFill>
                  <a:schemeClr val="tx1"/>
                </a:solidFill>
              </a:rPr>
              <a:pPr algn="r">
                <a:lnSpc>
                  <a:spcPct val="100000"/>
                </a:lnSpc>
                <a:spcBef>
                  <a:spcPct val="0"/>
                </a:spcBef>
                <a:buClrTx/>
                <a:buSzTx/>
                <a:buFontTx/>
                <a:buNone/>
              </a:pPr>
              <a:t>32</a:t>
            </a:fld>
            <a:endParaRPr lang="en-US" sz="1400" b="0">
              <a:solidFill>
                <a:schemeClr val="tx1"/>
              </a:solidFill>
            </a:endParaRPr>
          </a:p>
        </p:txBody>
      </p:sp>
      <p:sp>
        <p:nvSpPr>
          <p:cNvPr id="231426" name="Rectangle 2"/>
          <p:cNvSpPr>
            <a:spLocks noChangeArrowheads="1"/>
          </p:cNvSpPr>
          <p:nvPr/>
        </p:nvSpPr>
        <p:spPr bwMode="auto">
          <a:xfrm>
            <a:off x="1566863" y="0"/>
            <a:ext cx="6438900" cy="1066800"/>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en-US" sz="3200">
                <a:solidFill>
                  <a:srgbClr val="FF0000"/>
                </a:solidFill>
                <a:effectLst>
                  <a:outerShdw blurRad="38100" dist="38100" dir="2700000" algn="tl">
                    <a:srgbClr val="C0C0C0"/>
                  </a:outerShdw>
                </a:effectLst>
              </a:rPr>
              <a:t>The Smith Chart (5)</a:t>
            </a:r>
          </a:p>
        </p:txBody>
      </p:sp>
      <p:sp>
        <p:nvSpPr>
          <p:cNvPr id="34821" name="TextBox 6"/>
          <p:cNvSpPr txBox="1">
            <a:spLocks noChangeArrowheads="1"/>
          </p:cNvSpPr>
          <p:nvPr/>
        </p:nvSpPr>
        <p:spPr bwMode="auto">
          <a:xfrm>
            <a:off x="319088" y="954088"/>
            <a:ext cx="9043987"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a:solidFill>
                  <a:srgbClr val="FF0000"/>
                </a:solidFill>
              </a:rPr>
              <a:t>3.</a:t>
            </a:r>
            <a:r>
              <a:rPr lang="en-US" sz="1800" b="0"/>
              <a:t>   The distance from the center of the diagram is directly proportional to the magnitude of the reflection factor. In particular, the perimeter of the diagram represents total reflection, |</a:t>
            </a:r>
            <a:r>
              <a:rPr lang="en-US" sz="1800" b="0">
                <a:sym typeface="Symbol" pitchFamily="18" charset="2"/>
              </a:rPr>
              <a:t></a:t>
            </a:r>
            <a:r>
              <a:rPr lang="en-US" sz="1800" b="0"/>
              <a:t>|=1. This permits easy visualization matching performance.</a:t>
            </a:r>
          </a:p>
          <a:p>
            <a:pPr>
              <a:buFont typeface="Wingdings" pitchFamily="2" charset="2"/>
              <a:buNone/>
            </a:pPr>
            <a:r>
              <a:rPr lang="en-US" sz="1800" b="0"/>
              <a:t>(Power dissipated in the load) = (forward power) – (reflected power) </a:t>
            </a:r>
            <a:endParaRPr lang="en-GB" sz="1800" b="0"/>
          </a:p>
        </p:txBody>
      </p:sp>
      <p:graphicFrame>
        <p:nvGraphicFramePr>
          <p:cNvPr id="34822" name="Object 9"/>
          <p:cNvGraphicFramePr>
            <a:graphicFrameLocks noChangeAspect="1"/>
          </p:cNvGraphicFramePr>
          <p:nvPr/>
        </p:nvGraphicFramePr>
        <p:xfrm>
          <a:off x="1044575" y="2312988"/>
          <a:ext cx="1741488" cy="950912"/>
        </p:xfrm>
        <a:graphic>
          <a:graphicData uri="http://schemas.openxmlformats.org/presentationml/2006/ole">
            <mc:AlternateContent xmlns:mc="http://schemas.openxmlformats.org/markup-compatibility/2006">
              <mc:Choice xmlns:v="urn:schemas-microsoft-com:vml" Requires="v">
                <p:oleObj spid="_x0000_s34904" name="Equation" r:id="rId5" imgW="952087" imgH="558558" progId="Equation.3">
                  <p:embed/>
                </p:oleObj>
              </mc:Choice>
              <mc:Fallback>
                <p:oleObj name="Equation" r:id="rId5" imgW="952087" imgH="558558"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4575" y="2312988"/>
                        <a:ext cx="1741488"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4823" name="TextBox 33"/>
          <p:cNvSpPr txBox="1">
            <a:spLocks noChangeArrowheads="1"/>
          </p:cNvSpPr>
          <p:nvPr/>
        </p:nvSpPr>
        <p:spPr bwMode="auto">
          <a:xfrm>
            <a:off x="2357438" y="3662363"/>
            <a:ext cx="161607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“(mismatch)” loss</a:t>
            </a:r>
            <a:endParaRPr lang="en-GB" sz="1800" b="0"/>
          </a:p>
        </p:txBody>
      </p:sp>
      <p:sp>
        <p:nvSpPr>
          <p:cNvPr id="34824" name="TextBox 34"/>
          <p:cNvSpPr txBox="1">
            <a:spLocks noChangeArrowheads="1"/>
          </p:cNvSpPr>
          <p:nvPr/>
        </p:nvSpPr>
        <p:spPr bwMode="auto">
          <a:xfrm>
            <a:off x="635000" y="3643313"/>
            <a:ext cx="161448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available source power</a:t>
            </a:r>
            <a:endParaRPr lang="en-GB" sz="1800" b="0"/>
          </a:p>
        </p:txBody>
      </p:sp>
      <p:cxnSp>
        <p:nvCxnSpPr>
          <p:cNvPr id="34825" name="Straight Connector 36"/>
          <p:cNvCxnSpPr>
            <a:cxnSpLocks noChangeShapeType="1"/>
            <a:stCxn id="34824" idx="0"/>
          </p:cNvCxnSpPr>
          <p:nvPr/>
        </p:nvCxnSpPr>
        <p:spPr bwMode="auto">
          <a:xfrm rot="5400000" flipH="1" flipV="1">
            <a:off x="1326356" y="3348832"/>
            <a:ext cx="411163" cy="177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4826" name="Straight Connector 38"/>
          <p:cNvCxnSpPr>
            <a:cxnSpLocks noChangeShapeType="1"/>
          </p:cNvCxnSpPr>
          <p:nvPr/>
        </p:nvCxnSpPr>
        <p:spPr bwMode="auto">
          <a:xfrm rot="16200000" flipV="1">
            <a:off x="2482056" y="3175794"/>
            <a:ext cx="430213" cy="5429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34827" name="Group 42"/>
          <p:cNvGrpSpPr>
            <a:grpSpLocks/>
          </p:cNvGrpSpPr>
          <p:nvPr/>
        </p:nvGrpSpPr>
        <p:grpSpPr bwMode="auto">
          <a:xfrm>
            <a:off x="5249863" y="2208213"/>
            <a:ext cx="3810000" cy="4078287"/>
            <a:chOff x="4206240" y="2335213"/>
            <a:chExt cx="3590544" cy="3846131"/>
          </a:xfrm>
        </p:grpSpPr>
        <p:sp>
          <p:nvSpPr>
            <p:cNvPr id="34828" name="Oval 14"/>
            <p:cNvSpPr>
              <a:spLocks noChangeArrowheads="1"/>
            </p:cNvSpPr>
            <p:nvPr/>
          </p:nvSpPr>
          <p:spPr bwMode="auto">
            <a:xfrm>
              <a:off x="5576316" y="3941064"/>
              <a:ext cx="896112" cy="896112"/>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marL="571500" indent="-571500"/>
              <a:endParaRPr lang="en-GB" b="0"/>
            </a:p>
          </p:txBody>
        </p:sp>
        <p:sp>
          <p:nvSpPr>
            <p:cNvPr id="34829" name="Oval 15"/>
            <p:cNvSpPr>
              <a:spLocks noChangeArrowheads="1"/>
            </p:cNvSpPr>
            <p:nvPr/>
          </p:nvSpPr>
          <p:spPr bwMode="auto">
            <a:xfrm>
              <a:off x="5105400" y="3477768"/>
              <a:ext cx="1816608" cy="1816608"/>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marL="571500" indent="-571500"/>
              <a:endParaRPr lang="en-GB" b="0"/>
            </a:p>
          </p:txBody>
        </p:sp>
        <p:sp>
          <p:nvSpPr>
            <p:cNvPr id="34830" name="Oval 16"/>
            <p:cNvSpPr>
              <a:spLocks noChangeArrowheads="1"/>
            </p:cNvSpPr>
            <p:nvPr/>
          </p:nvSpPr>
          <p:spPr bwMode="auto">
            <a:xfrm>
              <a:off x="4651248" y="3023616"/>
              <a:ext cx="2718816" cy="2718816"/>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marL="571500" indent="-571500"/>
              <a:endParaRPr lang="en-GB" b="0"/>
            </a:p>
          </p:txBody>
        </p:sp>
        <p:sp>
          <p:nvSpPr>
            <p:cNvPr id="34831" name="Oval 17"/>
            <p:cNvSpPr>
              <a:spLocks noChangeArrowheads="1"/>
            </p:cNvSpPr>
            <p:nvPr/>
          </p:nvSpPr>
          <p:spPr bwMode="auto">
            <a:xfrm>
              <a:off x="4206240" y="2599944"/>
              <a:ext cx="3590544" cy="3581400"/>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marL="571500" indent="-571500"/>
              <a:endParaRPr lang="en-GB" b="0"/>
            </a:p>
          </p:txBody>
        </p:sp>
        <p:graphicFrame>
          <p:nvGraphicFramePr>
            <p:cNvPr id="34832" name="Object 19"/>
            <p:cNvGraphicFramePr>
              <a:graphicFrameLocks noChangeAspect="1"/>
            </p:cNvGraphicFramePr>
            <p:nvPr/>
          </p:nvGraphicFramePr>
          <p:xfrm>
            <a:off x="5804662" y="4090734"/>
            <a:ext cx="447675" cy="282575"/>
          </p:xfrm>
          <a:graphic>
            <a:graphicData uri="http://schemas.openxmlformats.org/presentationml/2006/ole">
              <mc:AlternateContent xmlns:mc="http://schemas.openxmlformats.org/markup-compatibility/2006">
                <mc:Choice xmlns:v="urn:schemas-microsoft-com:vml" Requires="v">
                  <p:oleObj spid="_x0000_s34905" name="Equation" r:id="rId7" imgW="406048" imgH="253780" progId="Equation.3">
                    <p:embed/>
                  </p:oleObj>
                </mc:Choice>
                <mc:Fallback>
                  <p:oleObj name="Equation" r:id="rId7" imgW="406048" imgH="253780" progId="Equation.3">
                    <p:embed/>
                    <p:pic>
                      <p:nvPicPr>
                        <p:cNvPr id="0" name="Object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04662" y="4090734"/>
                          <a:ext cx="44767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4833" name="Object 20"/>
            <p:cNvGraphicFramePr>
              <a:graphicFrameLocks noChangeAspect="1"/>
            </p:cNvGraphicFramePr>
            <p:nvPr/>
          </p:nvGraphicFramePr>
          <p:xfrm>
            <a:off x="5773611" y="3643313"/>
            <a:ext cx="658812" cy="282575"/>
          </p:xfrm>
          <a:graphic>
            <a:graphicData uri="http://schemas.openxmlformats.org/presentationml/2006/ole">
              <mc:AlternateContent xmlns:mc="http://schemas.openxmlformats.org/markup-compatibility/2006">
                <mc:Choice xmlns:v="urn:schemas-microsoft-com:vml" Requires="v">
                  <p:oleObj spid="_x0000_s34906" name="Equation" r:id="rId9" imgW="596641" imgH="253890" progId="Equation.3">
                    <p:embed/>
                  </p:oleObj>
                </mc:Choice>
                <mc:Fallback>
                  <p:oleObj name="Equation" r:id="rId9" imgW="596641" imgH="253890" progId="Equation.3">
                    <p:embed/>
                    <p:pic>
                      <p:nvPicPr>
                        <p:cNvPr id="0" name="Object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73611" y="3643313"/>
                          <a:ext cx="658812"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4834" name="Object 21"/>
            <p:cNvGraphicFramePr>
              <a:graphicFrameLocks noChangeAspect="1"/>
            </p:cNvGraphicFramePr>
            <p:nvPr/>
          </p:nvGraphicFramePr>
          <p:xfrm>
            <a:off x="5897817" y="3167825"/>
            <a:ext cx="574675" cy="282575"/>
          </p:xfrm>
          <a:graphic>
            <a:graphicData uri="http://schemas.openxmlformats.org/presentationml/2006/ole">
              <mc:AlternateContent xmlns:mc="http://schemas.openxmlformats.org/markup-compatibility/2006">
                <mc:Choice xmlns:v="urn:schemas-microsoft-com:vml" Requires="v">
                  <p:oleObj spid="_x0000_s34907" name="Equation" r:id="rId11" imgW="520474" imgH="253890" progId="Equation.3">
                    <p:embed/>
                  </p:oleObj>
                </mc:Choice>
                <mc:Fallback>
                  <p:oleObj name="Equation" r:id="rId11" imgW="520474" imgH="253890" progId="Equation.3">
                    <p:embed/>
                    <p:pic>
                      <p:nvPicPr>
                        <p:cNvPr id="0" name="Object 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97817" y="3167825"/>
                          <a:ext cx="57467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4835" name="Object 22"/>
            <p:cNvGraphicFramePr>
              <a:graphicFrameLocks noChangeAspect="1"/>
            </p:cNvGraphicFramePr>
            <p:nvPr/>
          </p:nvGraphicFramePr>
          <p:xfrm>
            <a:off x="6103938" y="2755900"/>
            <a:ext cx="658812" cy="282575"/>
          </p:xfrm>
          <a:graphic>
            <a:graphicData uri="http://schemas.openxmlformats.org/presentationml/2006/ole">
              <mc:AlternateContent xmlns:mc="http://schemas.openxmlformats.org/markup-compatibility/2006">
                <mc:Choice xmlns:v="urn:schemas-microsoft-com:vml" Requires="v">
                  <p:oleObj spid="_x0000_s34908" name="Equation" r:id="rId13" imgW="596641" imgH="253890" progId="Equation.3">
                    <p:embed/>
                  </p:oleObj>
                </mc:Choice>
                <mc:Fallback>
                  <p:oleObj name="Equation" r:id="rId13" imgW="596641" imgH="253890" progId="Equation.3">
                    <p:embed/>
                    <p:pic>
                      <p:nvPicPr>
                        <p:cNvPr id="0" name="Object 2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03938" y="2755900"/>
                          <a:ext cx="658812"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4836" name="Object 23"/>
            <p:cNvGraphicFramePr>
              <a:graphicFrameLocks noChangeAspect="1"/>
            </p:cNvGraphicFramePr>
            <p:nvPr/>
          </p:nvGraphicFramePr>
          <p:xfrm>
            <a:off x="6405563" y="2335213"/>
            <a:ext cx="420687" cy="282575"/>
          </p:xfrm>
          <a:graphic>
            <a:graphicData uri="http://schemas.openxmlformats.org/presentationml/2006/ole">
              <mc:AlternateContent xmlns:mc="http://schemas.openxmlformats.org/markup-compatibility/2006">
                <mc:Choice xmlns:v="urn:schemas-microsoft-com:vml" Requires="v">
                  <p:oleObj spid="_x0000_s34909" name="Equation" r:id="rId15" imgW="380835" imgH="253890" progId="Equation.3">
                    <p:embed/>
                  </p:oleObj>
                </mc:Choice>
                <mc:Fallback>
                  <p:oleObj name="Equation" r:id="rId15" imgW="380835" imgH="253890" progId="Equation.3">
                    <p:embed/>
                    <p:pic>
                      <p:nvPicPr>
                        <p:cNvPr id="0" name="Object 2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05563" y="2335213"/>
                          <a:ext cx="4206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4837" name="Oval 28"/>
            <p:cNvSpPr>
              <a:spLocks noChangeArrowheads="1"/>
            </p:cNvSpPr>
            <p:nvPr/>
          </p:nvSpPr>
          <p:spPr bwMode="auto">
            <a:xfrm flipV="1">
              <a:off x="5955792" y="4346448"/>
              <a:ext cx="79248" cy="79248"/>
            </a:xfrm>
            <a:prstGeom prst="ellipse">
              <a:avLst/>
            </a:prstGeom>
            <a:solidFill>
              <a:schemeClr val="tx1"/>
            </a:solidFill>
            <a:ln w="25400" algn="ctr">
              <a:solidFill>
                <a:srgbClr val="FF0000"/>
              </a:solidFill>
              <a:round/>
              <a:headEnd/>
              <a:tailEnd/>
            </a:ln>
          </p:spPr>
          <p:txBody>
            <a:bodyPr rot="10800000" lIns="92075" tIns="46038" rIns="92075" bIns="46038"/>
            <a:lstStyle/>
            <a:p>
              <a:pPr marL="571500" indent="-571500"/>
              <a:endParaRPr lang="en-GB" b="0"/>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6"/>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D09B0880-8073-4517-9B82-4DC988D232A7}" type="slidenum">
              <a:rPr lang="en-US" sz="1400" b="0">
                <a:solidFill>
                  <a:schemeClr val="tx1"/>
                </a:solidFill>
              </a:rPr>
              <a:pPr algn="r">
                <a:lnSpc>
                  <a:spcPct val="100000"/>
                </a:lnSpc>
                <a:spcBef>
                  <a:spcPct val="0"/>
                </a:spcBef>
                <a:buClrTx/>
                <a:buSzTx/>
                <a:buFontTx/>
                <a:buNone/>
              </a:pPr>
              <a:t>33</a:t>
            </a:fld>
            <a:endParaRPr lang="en-US" sz="1400" b="0">
              <a:solidFill>
                <a:schemeClr val="tx1"/>
              </a:solidFill>
            </a:endParaRPr>
          </a:p>
        </p:txBody>
      </p:sp>
      <p:sp>
        <p:nvSpPr>
          <p:cNvPr id="175106" name="Rectangle 2"/>
          <p:cNvSpPr>
            <a:spLocks noGrp="1" noChangeArrowheads="1"/>
          </p:cNvSpPr>
          <p:nvPr>
            <p:ph type="title" idx="4294967295"/>
          </p:nvPr>
        </p:nvSpPr>
        <p:spPr>
          <a:xfrm>
            <a:off x="1427163" y="198438"/>
            <a:ext cx="7204075" cy="1066800"/>
          </a:xfrm>
        </p:spPr>
        <p:txBody>
          <a:bodyPr/>
          <a:lstStyle/>
          <a:p>
            <a:pPr>
              <a:defRPr/>
            </a:pPr>
            <a:r>
              <a:rPr lang="en-US" sz="3200" smtClean="0">
                <a:solidFill>
                  <a:schemeClr val="hlink"/>
                </a:solidFill>
              </a:rPr>
              <a:t>Important points</a:t>
            </a:r>
          </a:p>
        </p:txBody>
      </p:sp>
      <p:sp>
        <p:nvSpPr>
          <p:cNvPr id="35844" name="Oval 170"/>
          <p:cNvSpPr>
            <a:spLocks noChangeArrowheads="1"/>
          </p:cNvSpPr>
          <p:nvPr/>
        </p:nvSpPr>
        <p:spPr bwMode="auto">
          <a:xfrm>
            <a:off x="2043113" y="5694363"/>
            <a:ext cx="1141412" cy="83343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lIns="92075" tIns="46038" rIns="92075" bIns="46038" anchor="ctr"/>
          <a:lstStyle/>
          <a:p>
            <a:endParaRPr lang="en-GB" b="0"/>
          </a:p>
        </p:txBody>
      </p:sp>
      <p:sp>
        <p:nvSpPr>
          <p:cNvPr id="35845" name="Oval 171"/>
          <p:cNvSpPr>
            <a:spLocks noChangeArrowheads="1"/>
          </p:cNvSpPr>
          <p:nvPr/>
        </p:nvSpPr>
        <p:spPr bwMode="auto">
          <a:xfrm>
            <a:off x="865188" y="844550"/>
            <a:ext cx="1317625" cy="9953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lIns="92075" tIns="46038" rIns="92075" bIns="46038" anchor="ctr"/>
          <a:lstStyle/>
          <a:p>
            <a:endParaRPr lang="en-GB" b="0"/>
          </a:p>
        </p:txBody>
      </p:sp>
      <p:pic>
        <p:nvPicPr>
          <p:cNvPr id="31751" name="Picture 5"/>
          <p:cNvPicPr preferRelativeResize="0">
            <a:picLocks noGrp="1" noChangeAspect="1" noChangeArrowheads="1"/>
          </p:cNvPicPr>
          <p:nvPr>
            <p:ph sz="half" idx="4294967295"/>
          </p:nvPr>
        </p:nvPicPr>
        <p:blipFill>
          <a:blip r:embed="rId4" cstate="print">
            <a:duotone>
              <a:schemeClr val="bg2">
                <a:shade val="45000"/>
                <a:satMod val="135000"/>
              </a:schemeClr>
              <a:prstClr val="white"/>
            </a:duotone>
          </a:blip>
          <a:srcRect/>
          <a:stretch>
            <a:fillRect/>
          </a:stretch>
        </p:blipFill>
        <p:spPr>
          <a:xfrm>
            <a:off x="4023254" y="1472340"/>
            <a:ext cx="4366286" cy="4278446"/>
          </a:xfrm>
        </p:spPr>
      </p:pic>
      <p:sp>
        <p:nvSpPr>
          <p:cNvPr id="35847" name="Text Box 191"/>
          <p:cNvSpPr txBox="1">
            <a:spLocks noChangeArrowheads="1"/>
          </p:cNvSpPr>
          <p:nvPr/>
        </p:nvSpPr>
        <p:spPr bwMode="auto">
          <a:xfrm>
            <a:off x="3067050" y="1712913"/>
            <a:ext cx="2022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en-US" sz="2000" b="0">
                <a:solidFill>
                  <a:schemeClr val="hlink"/>
                </a:solidFill>
              </a:rPr>
              <a:t>Short Circuit</a:t>
            </a:r>
          </a:p>
        </p:txBody>
      </p:sp>
      <p:sp>
        <p:nvSpPr>
          <p:cNvPr id="35848" name="Text Box 195"/>
          <p:cNvSpPr txBox="1">
            <a:spLocks noChangeArrowheads="1"/>
          </p:cNvSpPr>
          <p:nvPr/>
        </p:nvSpPr>
        <p:spPr bwMode="auto">
          <a:xfrm>
            <a:off x="7112000" y="5724525"/>
            <a:ext cx="215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en-US" sz="2000" b="0">
                <a:solidFill>
                  <a:schemeClr val="accent2"/>
                </a:solidFill>
              </a:rPr>
              <a:t>Matched</a:t>
            </a:r>
            <a:r>
              <a:rPr lang="en-US" sz="2000" b="0"/>
              <a:t> </a:t>
            </a:r>
            <a:r>
              <a:rPr lang="en-US" sz="2000" b="0">
                <a:solidFill>
                  <a:schemeClr val="accent2"/>
                </a:solidFill>
              </a:rPr>
              <a:t>Load</a:t>
            </a:r>
          </a:p>
        </p:txBody>
      </p:sp>
      <p:sp>
        <p:nvSpPr>
          <p:cNvPr id="35849" name="Text Box 196"/>
          <p:cNvSpPr txBox="1">
            <a:spLocks noChangeArrowheads="1"/>
          </p:cNvSpPr>
          <p:nvPr/>
        </p:nvSpPr>
        <p:spPr bwMode="auto">
          <a:xfrm>
            <a:off x="8096250" y="2163763"/>
            <a:ext cx="1809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en-US" sz="2000" b="0"/>
              <a:t>Open Circuit</a:t>
            </a:r>
          </a:p>
        </p:txBody>
      </p:sp>
      <p:sp>
        <p:nvSpPr>
          <p:cNvPr id="35850" name="Oval 187"/>
          <p:cNvSpPr>
            <a:spLocks noChangeArrowheads="1"/>
          </p:cNvSpPr>
          <p:nvPr/>
        </p:nvSpPr>
        <p:spPr bwMode="auto">
          <a:xfrm>
            <a:off x="4424363" y="3613150"/>
            <a:ext cx="76200" cy="68263"/>
          </a:xfrm>
          <a:prstGeom prst="ellipse">
            <a:avLst/>
          </a:prstGeom>
          <a:solidFill>
            <a:schemeClr val="tx1"/>
          </a:solidFill>
          <a:ln w="19050" algn="ctr">
            <a:solidFill>
              <a:schemeClr val="tx1"/>
            </a:solidFill>
            <a:round/>
            <a:headEnd/>
            <a:tailEnd/>
          </a:ln>
        </p:spPr>
        <p:txBody>
          <a:bodyPr wrap="none" lIns="92075" tIns="46038" rIns="92075" bIns="46038" anchor="ctr"/>
          <a:lstStyle/>
          <a:p>
            <a:endParaRPr lang="en-GB" b="0"/>
          </a:p>
        </p:txBody>
      </p:sp>
      <p:sp>
        <p:nvSpPr>
          <p:cNvPr id="35851" name="Oval 189"/>
          <p:cNvSpPr>
            <a:spLocks noChangeArrowheads="1"/>
          </p:cNvSpPr>
          <p:nvPr/>
        </p:nvSpPr>
        <p:spPr bwMode="auto">
          <a:xfrm>
            <a:off x="6224588" y="3595688"/>
            <a:ext cx="74612" cy="68262"/>
          </a:xfrm>
          <a:prstGeom prst="ellipse">
            <a:avLst/>
          </a:prstGeom>
          <a:solidFill>
            <a:schemeClr val="tx1"/>
          </a:solidFill>
          <a:ln w="19050" algn="ctr">
            <a:solidFill>
              <a:schemeClr val="tx1"/>
            </a:solidFill>
            <a:round/>
            <a:headEnd/>
            <a:tailEnd/>
          </a:ln>
        </p:spPr>
        <p:txBody>
          <a:bodyPr wrap="none" lIns="92075" tIns="46038" rIns="92075" bIns="46038" anchor="ctr"/>
          <a:lstStyle/>
          <a:p>
            <a:endParaRPr lang="en-GB" b="0"/>
          </a:p>
        </p:txBody>
      </p:sp>
      <p:sp>
        <p:nvSpPr>
          <p:cNvPr id="35852" name="Oval 190"/>
          <p:cNvSpPr>
            <a:spLocks noChangeArrowheads="1"/>
          </p:cNvSpPr>
          <p:nvPr/>
        </p:nvSpPr>
        <p:spPr bwMode="auto">
          <a:xfrm>
            <a:off x="8024813" y="3600450"/>
            <a:ext cx="76200" cy="68263"/>
          </a:xfrm>
          <a:prstGeom prst="ellipse">
            <a:avLst/>
          </a:prstGeom>
          <a:solidFill>
            <a:schemeClr val="tx1"/>
          </a:solidFill>
          <a:ln w="19050" algn="ctr">
            <a:solidFill>
              <a:schemeClr val="tx1"/>
            </a:solidFill>
            <a:round/>
            <a:headEnd/>
            <a:tailEnd/>
          </a:ln>
        </p:spPr>
        <p:txBody>
          <a:bodyPr wrap="none" lIns="92075" tIns="46038" rIns="92075" bIns="46038" anchor="ctr"/>
          <a:lstStyle/>
          <a:p>
            <a:endParaRPr lang="en-GB" b="0"/>
          </a:p>
        </p:txBody>
      </p:sp>
      <p:sp>
        <p:nvSpPr>
          <p:cNvPr id="35853" name="Text Box 200"/>
          <p:cNvSpPr txBox="1">
            <a:spLocks noChangeArrowheads="1"/>
          </p:cNvSpPr>
          <p:nvPr/>
        </p:nvSpPr>
        <p:spPr bwMode="auto">
          <a:xfrm>
            <a:off x="688975" y="2041525"/>
            <a:ext cx="3086100"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Important Points:</a:t>
            </a:r>
          </a:p>
          <a:p>
            <a:r>
              <a:rPr lang="en-US" sz="1800" b="0">
                <a:solidFill>
                  <a:schemeClr val="hlink"/>
                </a:solidFill>
              </a:rPr>
              <a:t>Short Circuit          </a:t>
            </a:r>
            <a:br>
              <a:rPr lang="en-US" sz="1800" b="0">
                <a:solidFill>
                  <a:schemeClr val="hlink"/>
                </a:solidFill>
              </a:rPr>
            </a:br>
            <a:r>
              <a:rPr lang="en-US" sz="1800" b="0">
                <a:solidFill>
                  <a:schemeClr val="hlink"/>
                </a:solidFill>
              </a:rPr>
              <a:t> </a:t>
            </a:r>
            <a:r>
              <a:rPr lang="en-US" sz="1800" b="0">
                <a:solidFill>
                  <a:schemeClr val="hlink"/>
                </a:solidFill>
                <a:latin typeface="Symbol" pitchFamily="18" charset="2"/>
              </a:rPr>
              <a:t>G</a:t>
            </a:r>
            <a:r>
              <a:rPr lang="en-US" sz="1800" b="0">
                <a:solidFill>
                  <a:schemeClr val="hlink"/>
                </a:solidFill>
              </a:rPr>
              <a:t> = -1, z </a:t>
            </a:r>
            <a:r>
              <a:rPr lang="en-US" sz="1800" b="0">
                <a:solidFill>
                  <a:schemeClr val="hlink"/>
                </a:solidFill>
                <a:latin typeface="Symbol" pitchFamily="18" charset="2"/>
              </a:rPr>
              <a:t>= 0</a:t>
            </a:r>
          </a:p>
          <a:p>
            <a:r>
              <a:rPr lang="en-US" sz="1800" b="0"/>
              <a:t>Open Circuit           </a:t>
            </a:r>
            <a:br>
              <a:rPr lang="en-US" sz="1800" b="0"/>
            </a:br>
            <a:r>
              <a:rPr lang="en-US" sz="1800" b="0">
                <a:latin typeface="Symbol" pitchFamily="18" charset="2"/>
              </a:rPr>
              <a:t>G</a:t>
            </a:r>
            <a:r>
              <a:rPr lang="en-US" sz="1800" b="0"/>
              <a:t> = 1, z </a:t>
            </a:r>
            <a:r>
              <a:rPr lang="en-US" sz="1800" b="0">
                <a:latin typeface="Symbol" pitchFamily="18" charset="2"/>
              </a:rPr>
              <a:t>® ¥</a:t>
            </a:r>
          </a:p>
          <a:p>
            <a:r>
              <a:rPr lang="en-US" sz="1800" b="0">
                <a:solidFill>
                  <a:schemeClr val="accent2"/>
                </a:solidFill>
              </a:rPr>
              <a:t>Matched Load        </a:t>
            </a:r>
            <a:br>
              <a:rPr lang="en-US" sz="1800" b="0">
                <a:solidFill>
                  <a:schemeClr val="accent2"/>
                </a:solidFill>
              </a:rPr>
            </a:br>
            <a:r>
              <a:rPr lang="en-US" sz="1800" b="0">
                <a:solidFill>
                  <a:schemeClr val="accent2"/>
                </a:solidFill>
                <a:latin typeface="Symbol" pitchFamily="18" charset="2"/>
              </a:rPr>
              <a:t>G</a:t>
            </a:r>
            <a:r>
              <a:rPr lang="en-US" sz="1800" b="0">
                <a:solidFill>
                  <a:schemeClr val="accent2"/>
                </a:solidFill>
              </a:rPr>
              <a:t> = 0, z = 1</a:t>
            </a:r>
            <a:endParaRPr lang="en-US" sz="1800" b="0" baseline="-25000">
              <a:solidFill>
                <a:schemeClr val="accent2"/>
              </a:solidFill>
            </a:endParaRPr>
          </a:p>
          <a:p>
            <a:endParaRPr lang="en-US" sz="1800" b="0">
              <a:solidFill>
                <a:schemeClr val="accent2"/>
              </a:solidFill>
              <a:latin typeface="Symbol" pitchFamily="18" charset="2"/>
            </a:endParaRPr>
          </a:p>
          <a:p>
            <a:r>
              <a:rPr lang="en-US" sz="1800" b="0"/>
              <a:t>On circle </a:t>
            </a:r>
            <a:r>
              <a:rPr lang="en-US" sz="1800" b="0">
                <a:latin typeface="Symbol" pitchFamily="18" charset="2"/>
              </a:rPr>
              <a:t>G </a:t>
            </a:r>
            <a:r>
              <a:rPr lang="en-US" sz="1800" b="0"/>
              <a:t>= 1</a:t>
            </a:r>
          </a:p>
          <a:p>
            <a:pPr>
              <a:buFont typeface="Wingdings" pitchFamily="2" charset="2"/>
              <a:buNone/>
            </a:pPr>
            <a:r>
              <a:rPr lang="en-US" sz="1800" b="0"/>
              <a:t>	</a:t>
            </a:r>
            <a:r>
              <a:rPr lang="en-US" sz="1800"/>
              <a:t>lossless element</a:t>
            </a:r>
          </a:p>
          <a:p>
            <a:r>
              <a:rPr lang="en-US" sz="1800" b="0"/>
              <a:t>Outside circle </a:t>
            </a:r>
            <a:r>
              <a:rPr lang="en-US" sz="1800" b="0">
                <a:latin typeface="Symbol" pitchFamily="18" charset="2"/>
              </a:rPr>
              <a:t>G </a:t>
            </a:r>
            <a:r>
              <a:rPr lang="en-US" sz="1800" b="0"/>
              <a:t>= 1 </a:t>
            </a:r>
            <a:r>
              <a:rPr lang="en-US" sz="1800"/>
              <a:t>active element</a:t>
            </a:r>
            <a:r>
              <a:rPr lang="en-US" sz="1800" b="0"/>
              <a:t>, for instance tunnel diode reflection amplifier</a:t>
            </a:r>
          </a:p>
        </p:txBody>
      </p:sp>
      <p:sp>
        <p:nvSpPr>
          <p:cNvPr id="35854" name="Line 203"/>
          <p:cNvSpPr>
            <a:spLocks noChangeShapeType="1"/>
          </p:cNvSpPr>
          <p:nvPr/>
        </p:nvSpPr>
        <p:spPr bwMode="auto">
          <a:xfrm flipV="1">
            <a:off x="3594100" y="3624263"/>
            <a:ext cx="5670550" cy="23812"/>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35855" name="Line 204"/>
          <p:cNvSpPr>
            <a:spLocks noChangeShapeType="1"/>
          </p:cNvSpPr>
          <p:nvPr/>
        </p:nvSpPr>
        <p:spPr bwMode="auto">
          <a:xfrm flipH="1" flipV="1">
            <a:off x="6249988" y="1219200"/>
            <a:ext cx="7937" cy="4529138"/>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175309" name="Text Box 205"/>
          <p:cNvSpPr txBox="1">
            <a:spLocks noChangeArrowheads="1"/>
          </p:cNvSpPr>
          <p:nvPr/>
        </p:nvSpPr>
        <p:spPr bwMode="auto">
          <a:xfrm>
            <a:off x="2997200" y="1423988"/>
            <a:ext cx="3197225" cy="4510087"/>
          </a:xfrm>
          <a:prstGeom prst="rect">
            <a:avLst/>
          </a:prstGeom>
          <a:noFill/>
          <a:ln w="9525" algn="ctr">
            <a:noFill/>
            <a:miter lim="800000"/>
            <a:headEnd/>
            <a:tailEnd/>
          </a:ln>
          <a:effectLst/>
        </p:spPr>
        <p:txBody>
          <a:bodyPr lIns="92075" tIns="46038" rIns="92075" bIns="46038">
            <a:spAutoFit/>
          </a:bodyPr>
          <a:lstStyle/>
          <a:p>
            <a:pPr marL="571500" indent="-571500">
              <a:spcBef>
                <a:spcPct val="50000"/>
              </a:spcBef>
              <a:defRPr/>
            </a:pPr>
            <a:endParaRPr lang="en-US">
              <a:effectLst>
                <a:outerShdw blurRad="38100" dist="38100" dir="2700000" algn="tl">
                  <a:srgbClr val="C0C0C0"/>
                </a:outerShdw>
              </a:effectLst>
            </a:endParaRPr>
          </a:p>
          <a:p>
            <a:pPr marL="571500" indent="-571500">
              <a:spcBef>
                <a:spcPct val="50000"/>
              </a:spcBef>
              <a:defRPr/>
            </a:pPr>
            <a:endParaRPr lang="en-US">
              <a:effectLst>
                <a:outerShdw blurRad="38100" dist="38100" dir="2700000" algn="tl">
                  <a:srgbClr val="C0C0C0"/>
                </a:outerShdw>
              </a:effectLst>
            </a:endParaRPr>
          </a:p>
          <a:p>
            <a:pPr marL="571500" indent="-571500">
              <a:spcBef>
                <a:spcPct val="50000"/>
              </a:spcBef>
              <a:defRPr/>
            </a:pPr>
            <a:endParaRPr lang="en-US">
              <a:effectLst>
                <a:outerShdw blurRad="38100" dist="38100" dir="2700000" algn="tl">
                  <a:srgbClr val="C0C0C0"/>
                </a:outerShdw>
              </a:effectLst>
            </a:endParaRPr>
          </a:p>
          <a:p>
            <a:pPr marL="571500" indent="-571500">
              <a:spcBef>
                <a:spcPct val="50000"/>
              </a:spcBef>
              <a:defRPr/>
            </a:pPr>
            <a:endParaRPr lang="en-US">
              <a:effectLst>
                <a:outerShdw blurRad="38100" dist="38100" dir="2700000" algn="tl">
                  <a:srgbClr val="C0C0C0"/>
                </a:outerShdw>
              </a:effectLst>
            </a:endParaRPr>
          </a:p>
          <a:p>
            <a:pPr marL="571500" indent="-571500">
              <a:spcBef>
                <a:spcPct val="50000"/>
              </a:spcBef>
              <a:defRPr/>
            </a:pPr>
            <a:endParaRPr lang="en-US">
              <a:effectLst>
                <a:outerShdw blurRad="38100" dist="38100" dir="2700000" algn="tl">
                  <a:srgbClr val="C0C0C0"/>
                </a:outerShdw>
              </a:effectLst>
            </a:endParaRPr>
          </a:p>
          <a:p>
            <a:pPr marL="571500" indent="-571500">
              <a:spcBef>
                <a:spcPct val="50000"/>
              </a:spcBef>
              <a:defRPr/>
            </a:pPr>
            <a:endParaRPr lang="en-US">
              <a:effectLst>
                <a:outerShdw blurRad="38100" dist="38100" dir="2700000" algn="tl">
                  <a:srgbClr val="C0C0C0"/>
                </a:outerShdw>
              </a:effectLst>
            </a:endParaRPr>
          </a:p>
          <a:p>
            <a:pPr marL="571500" indent="-571500">
              <a:spcBef>
                <a:spcPct val="50000"/>
              </a:spcBef>
              <a:defRPr/>
            </a:pPr>
            <a:endParaRPr lang="en-US">
              <a:effectLst>
                <a:outerShdw blurRad="38100" dist="38100" dir="2700000" algn="tl">
                  <a:srgbClr val="C0C0C0"/>
                </a:outerShdw>
              </a:effectLst>
            </a:endParaRPr>
          </a:p>
          <a:p>
            <a:pPr marL="571500" indent="-571500">
              <a:spcBef>
                <a:spcPct val="50000"/>
              </a:spcBef>
              <a:defRPr/>
            </a:pPr>
            <a:endParaRPr lang="en-US">
              <a:effectLst>
                <a:outerShdw blurRad="38100" dist="38100" dir="2700000" algn="tl">
                  <a:srgbClr val="C0C0C0"/>
                </a:outerShdw>
              </a:effectLst>
            </a:endParaRPr>
          </a:p>
          <a:p>
            <a:pPr marL="571500" indent="-571500">
              <a:spcBef>
                <a:spcPct val="50000"/>
              </a:spcBef>
              <a:defRPr/>
            </a:pPr>
            <a:endParaRPr lang="en-US">
              <a:effectLst>
                <a:outerShdw blurRad="38100" dist="38100" dir="2700000" algn="tl">
                  <a:srgbClr val="C0C0C0"/>
                </a:outerShdw>
              </a:effectLst>
            </a:endParaRPr>
          </a:p>
        </p:txBody>
      </p:sp>
      <p:sp>
        <p:nvSpPr>
          <p:cNvPr id="175310" name="Text Box 206"/>
          <p:cNvSpPr txBox="1">
            <a:spLocks noChangeArrowheads="1"/>
          </p:cNvSpPr>
          <p:nvPr/>
        </p:nvSpPr>
        <p:spPr bwMode="auto">
          <a:xfrm>
            <a:off x="4300538" y="2106613"/>
            <a:ext cx="1917700" cy="420687"/>
          </a:xfrm>
          <a:prstGeom prst="rect">
            <a:avLst/>
          </a:prstGeom>
          <a:noFill/>
          <a:ln w="9525" algn="ctr">
            <a:noFill/>
            <a:miter lim="800000"/>
            <a:headEnd/>
            <a:tailEnd/>
          </a:ln>
          <a:effectLst/>
        </p:spPr>
        <p:txBody>
          <a:bodyPr lIns="92075" tIns="46038" rIns="92075" bIns="46038">
            <a:spAutoFit/>
          </a:bodyPr>
          <a:lstStyle/>
          <a:p>
            <a:pPr marL="571500" indent="-571500">
              <a:spcBef>
                <a:spcPct val="50000"/>
              </a:spcBef>
              <a:defRPr/>
            </a:pPr>
            <a:endParaRPr lang="en-GB">
              <a:effectLst>
                <a:outerShdw blurRad="38100" dist="38100" dir="2700000" algn="tl">
                  <a:srgbClr val="C0C0C0"/>
                </a:outerShdw>
              </a:effectLst>
            </a:endParaRPr>
          </a:p>
        </p:txBody>
      </p:sp>
      <p:sp>
        <p:nvSpPr>
          <p:cNvPr id="35858" name="Text Box 207"/>
          <p:cNvSpPr txBox="1">
            <a:spLocks noChangeArrowheads="1"/>
          </p:cNvSpPr>
          <p:nvPr/>
        </p:nvSpPr>
        <p:spPr bwMode="auto">
          <a:xfrm>
            <a:off x="8466138" y="3294063"/>
            <a:ext cx="1809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en-US" sz="2000" b="0">
                <a:solidFill>
                  <a:schemeClr val="tx1"/>
                </a:solidFill>
              </a:rPr>
              <a:t>Re(</a:t>
            </a:r>
            <a:r>
              <a:rPr lang="en-US" sz="2000" b="0">
                <a:solidFill>
                  <a:schemeClr val="tx1"/>
                </a:solidFill>
                <a:latin typeface="Symbol" pitchFamily="18" charset="2"/>
              </a:rPr>
              <a:t>G</a:t>
            </a:r>
            <a:r>
              <a:rPr lang="en-US" sz="2000" b="0">
                <a:solidFill>
                  <a:schemeClr val="tx1"/>
                </a:solidFill>
              </a:rPr>
              <a:t>)</a:t>
            </a:r>
          </a:p>
        </p:txBody>
      </p:sp>
      <p:sp>
        <p:nvSpPr>
          <p:cNvPr id="35859" name="Text Box 208"/>
          <p:cNvSpPr txBox="1">
            <a:spLocks noChangeArrowheads="1"/>
          </p:cNvSpPr>
          <p:nvPr/>
        </p:nvSpPr>
        <p:spPr bwMode="auto">
          <a:xfrm>
            <a:off x="6230938" y="1196975"/>
            <a:ext cx="1809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en-US" sz="2000" b="0">
                <a:solidFill>
                  <a:schemeClr val="tx1"/>
                </a:solidFill>
              </a:rPr>
              <a:t>Im (</a:t>
            </a:r>
            <a:r>
              <a:rPr lang="en-US" sz="2000" b="0">
                <a:solidFill>
                  <a:schemeClr val="tx1"/>
                </a:solidFill>
                <a:latin typeface="Symbol" pitchFamily="18" charset="2"/>
              </a:rPr>
              <a:t>G</a:t>
            </a:r>
            <a:r>
              <a:rPr lang="en-US" sz="2000" b="0">
                <a:solidFill>
                  <a:schemeClr val="tx1"/>
                </a:solidFill>
              </a:rPr>
              <a:t>)</a:t>
            </a:r>
          </a:p>
        </p:txBody>
      </p:sp>
      <p:graphicFrame>
        <p:nvGraphicFramePr>
          <p:cNvPr id="35860" name="Object 9"/>
          <p:cNvGraphicFramePr>
            <a:graphicFrameLocks noChangeAspect="1"/>
          </p:cNvGraphicFramePr>
          <p:nvPr/>
        </p:nvGraphicFramePr>
        <p:xfrm>
          <a:off x="8907463" y="2562225"/>
          <a:ext cx="588962" cy="434975"/>
        </p:xfrm>
        <a:graphic>
          <a:graphicData uri="http://schemas.openxmlformats.org/presentationml/2006/ole">
            <mc:AlternateContent xmlns:mc="http://schemas.openxmlformats.org/markup-compatibility/2006">
              <mc:Choice xmlns:v="urn:schemas-microsoft-com:vml" Requires="v">
                <p:oleObj spid="_x0000_s35899" name="Equation" r:id="rId5" imgW="444114" imgH="355292" progId="Equation.3">
                  <p:embed/>
                </p:oleObj>
              </mc:Choice>
              <mc:Fallback>
                <p:oleObj name="Equation" r:id="rId5" imgW="444114" imgH="355292"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07463" y="2562225"/>
                        <a:ext cx="588962" cy="434975"/>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861" name="Object 26"/>
          <p:cNvGraphicFramePr>
            <a:graphicFrameLocks noChangeAspect="1"/>
          </p:cNvGraphicFramePr>
          <p:nvPr/>
        </p:nvGraphicFramePr>
        <p:xfrm>
          <a:off x="3216275" y="2101850"/>
          <a:ext cx="590550" cy="500063"/>
        </p:xfrm>
        <a:graphic>
          <a:graphicData uri="http://schemas.openxmlformats.org/presentationml/2006/ole">
            <mc:AlternateContent xmlns:mc="http://schemas.openxmlformats.org/markup-compatibility/2006">
              <mc:Choice xmlns:v="urn:schemas-microsoft-com:vml" Requires="v">
                <p:oleObj spid="_x0000_s35900" name="Equation" r:id="rId7" imgW="444114" imgH="406048" progId="Equation.3">
                  <p:embed/>
                </p:oleObj>
              </mc:Choice>
              <mc:Fallback>
                <p:oleObj name="Equation" r:id="rId7" imgW="444114" imgH="406048" progId="Equation.3">
                  <p:embed/>
                  <p:pic>
                    <p:nvPicPr>
                      <p:cNvPr id="0" name="Object 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16275" y="2101850"/>
                        <a:ext cx="590550" cy="500063"/>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35862" name="Object 27"/>
          <p:cNvGraphicFramePr>
            <a:graphicFrameLocks noChangeAspect="1"/>
          </p:cNvGraphicFramePr>
          <p:nvPr/>
        </p:nvGraphicFramePr>
        <p:xfrm>
          <a:off x="7947025" y="5256213"/>
          <a:ext cx="488950" cy="496887"/>
        </p:xfrm>
        <a:graphic>
          <a:graphicData uri="http://schemas.openxmlformats.org/presentationml/2006/ole">
            <mc:AlternateContent xmlns:mc="http://schemas.openxmlformats.org/markup-compatibility/2006">
              <mc:Choice xmlns:v="urn:schemas-microsoft-com:vml" Requires="v">
                <p:oleObj spid="_x0000_s35901" name="Equation" r:id="rId9" imgW="368140" imgH="406224" progId="Equation.3">
                  <p:embed/>
                </p:oleObj>
              </mc:Choice>
              <mc:Fallback>
                <p:oleObj name="Equation" r:id="rId9" imgW="368140" imgH="406224" progId="Equation.3">
                  <p:embed/>
                  <p:pic>
                    <p:nvPicPr>
                      <p:cNvPr id="0" name="Object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47025" y="5256213"/>
                        <a:ext cx="488950" cy="496887"/>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863" name="Line 188"/>
          <p:cNvSpPr>
            <a:spLocks noChangeShapeType="1"/>
          </p:cNvSpPr>
          <p:nvPr/>
        </p:nvSpPr>
        <p:spPr bwMode="auto">
          <a:xfrm>
            <a:off x="3914775" y="2090738"/>
            <a:ext cx="514350" cy="1458912"/>
          </a:xfrm>
          <a:prstGeom prst="line">
            <a:avLst/>
          </a:prstGeom>
          <a:noFill/>
          <a:ln w="57150">
            <a:solidFill>
              <a:schemeClr val="hlink"/>
            </a:solidFill>
            <a:round/>
            <a:headEnd/>
            <a:tailEnd type="stealth" w="lg"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35864" name="Line 193"/>
          <p:cNvSpPr>
            <a:spLocks noChangeShapeType="1"/>
          </p:cNvSpPr>
          <p:nvPr/>
        </p:nvSpPr>
        <p:spPr bwMode="auto">
          <a:xfrm flipH="1" flipV="1">
            <a:off x="6369050" y="3763963"/>
            <a:ext cx="1350963" cy="1946275"/>
          </a:xfrm>
          <a:prstGeom prst="line">
            <a:avLst/>
          </a:prstGeom>
          <a:noFill/>
          <a:ln w="57150">
            <a:solidFill>
              <a:schemeClr val="accent2"/>
            </a:solidFill>
            <a:round/>
            <a:headEnd/>
            <a:tailEnd type="stealth" w="lg"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35865" name="Line 194"/>
          <p:cNvSpPr>
            <a:spLocks noChangeShapeType="1"/>
          </p:cNvSpPr>
          <p:nvPr/>
        </p:nvSpPr>
        <p:spPr bwMode="auto">
          <a:xfrm flipH="1">
            <a:off x="8104188" y="2589213"/>
            <a:ext cx="712787" cy="1003300"/>
          </a:xfrm>
          <a:prstGeom prst="line">
            <a:avLst/>
          </a:prstGeom>
          <a:noFill/>
          <a:ln w="57150">
            <a:solidFill>
              <a:srgbClr val="0000FF"/>
            </a:solidFill>
            <a:round/>
            <a:headEnd/>
            <a:tailEnd type="stealth" w="lg" len="lg"/>
          </a:ln>
          <a:extLst>
            <a:ext uri="{909E8E84-426E-40DD-AFC4-6F175D3DCCD1}">
              <a14:hiddenFill xmlns:a14="http://schemas.microsoft.com/office/drawing/2010/main">
                <a:noFill/>
              </a14:hiddenFill>
            </a:ext>
          </a:extLst>
        </p:spPr>
        <p:txBody>
          <a:bodyPr lIns="92075" tIns="46038" rIns="92075" bIns="46038"/>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3" descr="load_1Ghz"/>
          <p:cNvPicPr>
            <a:picLocks noGrp="1" noChangeAspect="1" noChangeArrowheads="1" noCrop="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1077913" y="3627438"/>
            <a:ext cx="3238500" cy="1922462"/>
          </a:xfrm>
        </p:spPr>
      </p:pic>
      <p:pic>
        <p:nvPicPr>
          <p:cNvPr id="36867" name="Picture 11" descr="load_0"/>
          <p:cNvPicPr>
            <a:picLocks noGrp="1" noChangeAspect="1" noChangeArrowheads="1" noCrop="1"/>
          </p:cNvPicPr>
          <p:nvPr>
            <p:ph sz="quarter" idx="1"/>
          </p:nvPr>
        </p:nvPicPr>
        <p:blipFill>
          <a:blip r:embed="rId4" cstate="print">
            <a:extLst>
              <a:ext uri="{28A0092B-C50C-407E-A947-70E740481C1C}">
                <a14:useLocalDpi xmlns:a14="http://schemas.microsoft.com/office/drawing/2010/main" val="0"/>
              </a:ext>
            </a:extLst>
          </a:blip>
          <a:srcRect/>
          <a:stretch>
            <a:fillRect/>
          </a:stretch>
        </p:blipFill>
        <p:spPr>
          <a:xfrm>
            <a:off x="1073150" y="1546225"/>
            <a:ext cx="3238500" cy="1922463"/>
          </a:xfrm>
        </p:spPr>
      </p:pic>
      <p:sp>
        <p:nvSpPr>
          <p:cNvPr id="36868" name="Rectangle 2"/>
          <p:cNvSpPr>
            <a:spLocks noGrp="1" noChangeArrowheads="1"/>
          </p:cNvSpPr>
          <p:nvPr>
            <p:ph type="title" sz="quarter"/>
          </p:nvPr>
        </p:nvSpPr>
        <p:spPr>
          <a:xfrm>
            <a:off x="0" y="66675"/>
            <a:ext cx="9906000" cy="703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smtClean="0">
                <a:solidFill>
                  <a:schemeClr val="hlink"/>
                </a:solidFill>
                <a:effectLst/>
              </a:rPr>
              <a:t>Coming back to our example </a:t>
            </a:r>
          </a:p>
        </p:txBody>
      </p:sp>
      <p:sp>
        <p:nvSpPr>
          <p:cNvPr id="36869" name="Text Box 5"/>
          <p:cNvSpPr txBox="1">
            <a:spLocks noChangeArrowheads="1"/>
          </p:cNvSpPr>
          <p:nvPr/>
        </p:nvSpPr>
        <p:spPr bwMode="auto">
          <a:xfrm>
            <a:off x="923925" y="735013"/>
            <a:ext cx="8756650" cy="58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pl-PL" sz="1800"/>
              <a:t>matched case:</a:t>
            </a:r>
            <a:br>
              <a:rPr lang="pl-PL" sz="1800"/>
            </a:br>
            <a:r>
              <a:rPr lang="pl-PL" sz="1800"/>
              <a:t>pure traveling wave=&gt; no reflection</a:t>
            </a:r>
            <a:endParaRPr lang="en-US" sz="1800"/>
          </a:p>
        </p:txBody>
      </p:sp>
      <p:sp>
        <p:nvSpPr>
          <p:cNvPr id="36870" name="Text Box 6"/>
          <p:cNvSpPr txBox="1">
            <a:spLocks noChangeArrowheads="1"/>
          </p:cNvSpPr>
          <p:nvPr/>
        </p:nvSpPr>
        <p:spPr bwMode="auto">
          <a:xfrm>
            <a:off x="2271713" y="2911475"/>
            <a:ext cx="178752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pl-PL" sz="1600"/>
              <a:t>f=0.25 GHz</a:t>
            </a:r>
            <a:br>
              <a:rPr lang="pl-PL" sz="1600"/>
            </a:br>
            <a:r>
              <a:rPr lang="el-GR" sz="1600">
                <a:cs typeface="Arial" charset="0"/>
              </a:rPr>
              <a:t>λ</a:t>
            </a:r>
            <a:r>
              <a:rPr lang="pl-PL" sz="1600">
                <a:cs typeface="Arial" charset="0"/>
              </a:rPr>
              <a:t>/4=30cm</a:t>
            </a:r>
            <a:endParaRPr lang="el-GR" sz="1600">
              <a:cs typeface="Arial" charset="0"/>
            </a:endParaRPr>
          </a:p>
        </p:txBody>
      </p:sp>
      <p:sp>
        <p:nvSpPr>
          <p:cNvPr id="36871" name="Text Box 7"/>
          <p:cNvSpPr txBox="1">
            <a:spLocks noChangeArrowheads="1"/>
          </p:cNvSpPr>
          <p:nvPr/>
        </p:nvSpPr>
        <p:spPr bwMode="auto">
          <a:xfrm>
            <a:off x="2271713" y="4926013"/>
            <a:ext cx="178752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pl-PL" sz="1600"/>
              <a:t>f=1 GHz</a:t>
            </a:r>
            <a:br>
              <a:rPr lang="pl-PL" sz="1600"/>
            </a:br>
            <a:r>
              <a:rPr lang="el-GR" sz="1600">
                <a:cs typeface="Arial" charset="0"/>
              </a:rPr>
              <a:t>λ</a:t>
            </a:r>
            <a:r>
              <a:rPr lang="pl-PL" sz="1600">
                <a:cs typeface="Arial" charset="0"/>
              </a:rPr>
              <a:t>/4=7.5cm</a:t>
            </a:r>
            <a:endParaRPr lang="el-GR" sz="1600">
              <a:cs typeface="Arial" charset="0"/>
            </a:endParaRPr>
          </a:p>
        </p:txBody>
      </p:sp>
      <p:pic>
        <p:nvPicPr>
          <p:cNvPr id="36872" name="Picture 8"/>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rcRect/>
          <a:stretch>
            <a:fillRect/>
          </a:stretch>
        </p:blipFill>
        <p:spPr>
          <a:xfrm>
            <a:off x="4618038" y="2400300"/>
            <a:ext cx="4721225" cy="2801938"/>
          </a:xfrm>
          <a:noFill/>
          <a:ln cap="flat" algn="ctr">
            <a:solidFill>
              <a:schemeClr val="tx1"/>
            </a:solid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
        <p:nvSpPr>
          <p:cNvPr id="36873"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913F9F90-C782-47F3-A62F-5BADF7DA59D1}" type="slidenum">
              <a:rPr lang="en-US" sz="1400" b="0">
                <a:solidFill>
                  <a:schemeClr val="tx1"/>
                </a:solidFill>
              </a:rPr>
              <a:pPr algn="r">
                <a:lnSpc>
                  <a:spcPct val="100000"/>
                </a:lnSpc>
                <a:spcBef>
                  <a:spcPct val="0"/>
                </a:spcBef>
                <a:buClrTx/>
                <a:buSzTx/>
                <a:buFontTx/>
                <a:buNone/>
              </a:pPr>
              <a:t>34</a:t>
            </a:fld>
            <a:endParaRPr lang="en-US" sz="1400" b="0">
              <a:solidFill>
                <a:schemeClr val="tx1"/>
              </a:solidFill>
            </a:endParaRPr>
          </a:p>
        </p:txBody>
      </p:sp>
      <p:sp>
        <p:nvSpPr>
          <p:cNvPr id="36874" name="Text Box 15"/>
          <p:cNvSpPr txBox="1">
            <a:spLocks noChangeArrowheads="1"/>
          </p:cNvSpPr>
          <p:nvPr/>
        </p:nvSpPr>
        <p:spPr bwMode="auto">
          <a:xfrm>
            <a:off x="5270500" y="1744663"/>
            <a:ext cx="3370263"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pl-PL" sz="1600"/>
              <a:t>Coax cable with vacuum </a:t>
            </a:r>
            <a:r>
              <a:rPr lang="en-US" sz="1600"/>
              <a:t>or air </a:t>
            </a:r>
            <a:r>
              <a:rPr lang="pl-PL" sz="1600"/>
              <a:t>with </a:t>
            </a:r>
            <a:r>
              <a:rPr lang="en-US" sz="1600"/>
              <a:t>a </a:t>
            </a:r>
            <a:r>
              <a:rPr lang="pl-PL" sz="1600"/>
              <a:t>lenght of 30 cm</a:t>
            </a:r>
            <a:endParaRPr lang="el-GR" sz="1600">
              <a:cs typeface="Arial" charset="0"/>
            </a:endParaRPr>
          </a:p>
        </p:txBody>
      </p:sp>
      <p:sp>
        <p:nvSpPr>
          <p:cNvPr id="36875" name="Rectangle 18"/>
          <p:cNvSpPr>
            <a:spLocks noChangeArrowheads="1"/>
          </p:cNvSpPr>
          <p:nvPr/>
        </p:nvSpPr>
        <p:spPr bwMode="auto">
          <a:xfrm>
            <a:off x="576263" y="5737225"/>
            <a:ext cx="8869362" cy="58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p>
            <a:pPr marL="571500" indent="-571500">
              <a:buFont typeface="Wingdings" pitchFamily="2" charset="2"/>
              <a:buNone/>
            </a:pPr>
            <a:r>
              <a:rPr lang="en-US" sz="1800">
                <a:solidFill>
                  <a:schemeClr val="hlink"/>
                </a:solidFill>
              </a:rPr>
              <a:t> Caution: on the printout this snap shot of the traveling wave appears as  </a:t>
            </a:r>
            <a:br>
              <a:rPr lang="en-US" sz="1800">
                <a:solidFill>
                  <a:schemeClr val="hlink"/>
                </a:solidFill>
              </a:rPr>
            </a:br>
            <a:r>
              <a:rPr lang="en-US" sz="1800">
                <a:solidFill>
                  <a:schemeClr val="hlink"/>
                </a:solidFill>
              </a:rPr>
              <a:t>a standing wave, however this is meant to be a traveling wave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363" y="787400"/>
            <a:ext cx="4367212"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6"/>
          <p:cNvSpPr txBox="1">
            <a:spLocks noChangeArrowheads="1"/>
          </p:cNvSpPr>
          <p:nvPr/>
        </p:nvSpPr>
        <p:spPr bwMode="auto">
          <a:xfrm>
            <a:off x="5399088" y="1271588"/>
            <a:ext cx="4367212" cy="491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The S-matrix for an ideal, lossless transmission line of length </a:t>
            </a:r>
            <a:r>
              <a:rPr lang="en-US" sz="1800" b="0" i="1">
                <a:latin typeface="Consolas" pitchFamily="49" charset="0"/>
              </a:rPr>
              <a:t>l</a:t>
            </a:r>
            <a:r>
              <a:rPr lang="en-US" sz="1800" b="0">
                <a:latin typeface="Tahoma" pitchFamily="34" charset="0"/>
              </a:rPr>
              <a:t> </a:t>
            </a:r>
            <a:r>
              <a:rPr lang="en-US" sz="1800" b="0"/>
              <a:t>is given by</a:t>
            </a:r>
          </a:p>
          <a:p>
            <a:pPr>
              <a:buFont typeface="Wingdings" pitchFamily="2" charset="2"/>
              <a:buNone/>
            </a:pPr>
            <a:endParaRPr lang="en-US" sz="1800" b="0"/>
          </a:p>
          <a:p>
            <a:pPr>
              <a:buFont typeface="Wingdings" pitchFamily="2" charset="2"/>
              <a:buNone/>
            </a:pPr>
            <a:endParaRPr lang="en-US" sz="1800" b="0"/>
          </a:p>
          <a:p>
            <a:pPr>
              <a:spcBef>
                <a:spcPts val="600"/>
              </a:spcBef>
              <a:buFont typeface="Wingdings" pitchFamily="2" charset="2"/>
              <a:buNone/>
            </a:pPr>
            <a:endParaRPr lang="pl-PL" sz="1800" b="0"/>
          </a:p>
          <a:p>
            <a:pPr>
              <a:spcBef>
                <a:spcPts val="600"/>
              </a:spcBef>
              <a:buFont typeface="Wingdings" pitchFamily="2" charset="2"/>
              <a:buNone/>
            </a:pPr>
            <a:r>
              <a:rPr lang="en-US" sz="1800" b="0"/>
              <a:t>where</a:t>
            </a:r>
          </a:p>
          <a:p>
            <a:pPr>
              <a:spcBef>
                <a:spcPts val="600"/>
              </a:spcBef>
              <a:buFont typeface="Wingdings" pitchFamily="2" charset="2"/>
              <a:buNone/>
            </a:pPr>
            <a:r>
              <a:rPr lang="en-US" sz="1800" b="0"/>
              <a:t>is the propagation coefficient with the wavelength </a:t>
            </a:r>
            <a:r>
              <a:rPr lang="el-GR" sz="1800" b="0">
                <a:cs typeface="Arial" charset="0"/>
              </a:rPr>
              <a:t>λ</a:t>
            </a:r>
            <a:r>
              <a:rPr lang="en-US" sz="1800" b="0">
                <a:cs typeface="Arial" charset="0"/>
              </a:rPr>
              <a:t> </a:t>
            </a:r>
            <a:r>
              <a:rPr lang="en-US" sz="1800" b="0"/>
              <a:t>(this refers to the wavelength on the line containing some dielectric).</a:t>
            </a:r>
          </a:p>
          <a:p>
            <a:pPr>
              <a:spcBef>
                <a:spcPts val="600"/>
              </a:spcBef>
              <a:buFont typeface="Wingdings" pitchFamily="2" charset="2"/>
              <a:buNone/>
            </a:pPr>
            <a:endParaRPr lang="en-US" sz="1800" b="0"/>
          </a:p>
          <a:p>
            <a:pPr>
              <a:spcBef>
                <a:spcPts val="600"/>
              </a:spcBef>
              <a:buFont typeface="Wingdings" pitchFamily="2" charset="2"/>
              <a:buNone/>
            </a:pPr>
            <a:endParaRPr lang="en-US" sz="1800" b="0"/>
          </a:p>
          <a:p>
            <a:pPr>
              <a:spcBef>
                <a:spcPts val="600"/>
              </a:spcBef>
              <a:buFont typeface="Wingdings" pitchFamily="2" charset="2"/>
              <a:buNone/>
            </a:pPr>
            <a:endParaRPr lang="en-US" sz="1800" b="0"/>
          </a:p>
          <a:p>
            <a:pPr>
              <a:spcBef>
                <a:spcPts val="600"/>
              </a:spcBef>
              <a:buFont typeface="Wingdings" pitchFamily="2" charset="2"/>
              <a:buNone/>
            </a:pPr>
            <a:endParaRPr lang="en-US" sz="1800" b="0"/>
          </a:p>
          <a:p>
            <a:pPr>
              <a:spcBef>
                <a:spcPts val="600"/>
              </a:spcBef>
              <a:buFont typeface="Wingdings" pitchFamily="2" charset="2"/>
              <a:buNone/>
            </a:pPr>
            <a:r>
              <a:rPr lang="en-US" sz="1400" b="0"/>
              <a:t>N.B.: It is supposed that the reflection factors are evaluated with respect to the characteristic impedance Z</a:t>
            </a:r>
            <a:r>
              <a:rPr lang="en-US" sz="1400" b="0" baseline="-25000"/>
              <a:t>c</a:t>
            </a:r>
            <a:r>
              <a:rPr lang="en-US" sz="1400" b="0"/>
              <a:t> of the line segment.</a:t>
            </a:r>
            <a:endParaRPr lang="en-US" sz="1400" b="0" baseline="-25000"/>
          </a:p>
        </p:txBody>
      </p:sp>
      <p:sp>
        <p:nvSpPr>
          <p:cNvPr id="37892" name="Slide Number Placeholder 3"/>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D40DA896-2D81-4AA1-B1A0-4764A901BD1A}" type="slidenum">
              <a:rPr lang="en-US" sz="1400" b="0">
                <a:solidFill>
                  <a:schemeClr val="tx1"/>
                </a:solidFill>
              </a:rPr>
              <a:pPr algn="r">
                <a:lnSpc>
                  <a:spcPct val="100000"/>
                </a:lnSpc>
                <a:spcBef>
                  <a:spcPct val="0"/>
                </a:spcBef>
                <a:buClrTx/>
                <a:buSzTx/>
                <a:buFontTx/>
                <a:buNone/>
              </a:pPr>
              <a:t>35</a:t>
            </a:fld>
            <a:endParaRPr lang="en-US" sz="1400" b="0">
              <a:solidFill>
                <a:schemeClr val="tx1"/>
              </a:solidFill>
            </a:endParaRPr>
          </a:p>
        </p:txBody>
      </p:sp>
      <p:sp>
        <p:nvSpPr>
          <p:cNvPr id="139309" name="Rectangle 45"/>
          <p:cNvSpPr>
            <a:spLocks noChangeArrowheads="1"/>
          </p:cNvSpPr>
          <p:nvPr/>
        </p:nvSpPr>
        <p:spPr bwMode="auto">
          <a:xfrm>
            <a:off x="1666875" y="0"/>
            <a:ext cx="7204075" cy="1066800"/>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en-US" sz="3200">
                <a:solidFill>
                  <a:srgbClr val="FF0000"/>
                </a:solidFill>
                <a:effectLst>
                  <a:outerShdw blurRad="38100" dist="38100" dir="2700000" algn="tl">
                    <a:srgbClr val="C0C0C0"/>
                  </a:outerShdw>
                </a:effectLst>
              </a:rPr>
              <a:t>Impedance transformation by transmission lines</a:t>
            </a:r>
          </a:p>
        </p:txBody>
      </p:sp>
      <p:graphicFrame>
        <p:nvGraphicFramePr>
          <p:cNvPr id="37894" name="Object 9"/>
          <p:cNvGraphicFramePr>
            <a:graphicFrameLocks noChangeAspect="1"/>
          </p:cNvGraphicFramePr>
          <p:nvPr/>
        </p:nvGraphicFramePr>
        <p:xfrm>
          <a:off x="6381750" y="1906588"/>
          <a:ext cx="2044700" cy="820737"/>
        </p:xfrm>
        <a:graphic>
          <a:graphicData uri="http://schemas.openxmlformats.org/presentationml/2006/ole">
            <mc:AlternateContent xmlns:mc="http://schemas.openxmlformats.org/markup-compatibility/2006">
              <mc:Choice xmlns:v="urn:schemas-microsoft-com:vml" Requires="v">
                <p:oleObj spid="_x0000_s37974" name="Equation" r:id="rId5" imgW="1117115" imgH="482391" progId="Equation.3">
                  <p:embed/>
                </p:oleObj>
              </mc:Choice>
              <mc:Fallback>
                <p:oleObj name="Equation" r:id="rId5" imgW="1117115" imgH="482391"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1750" y="1906588"/>
                        <a:ext cx="2044700"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7895" name="Object 6"/>
          <p:cNvGraphicFramePr>
            <a:graphicFrameLocks noChangeAspect="1"/>
          </p:cNvGraphicFramePr>
          <p:nvPr/>
        </p:nvGraphicFramePr>
        <p:xfrm>
          <a:off x="6162675" y="2840038"/>
          <a:ext cx="1208088" cy="346075"/>
        </p:xfrm>
        <a:graphic>
          <a:graphicData uri="http://schemas.openxmlformats.org/presentationml/2006/ole">
            <mc:AlternateContent xmlns:mc="http://schemas.openxmlformats.org/markup-compatibility/2006">
              <mc:Choice xmlns:v="urn:schemas-microsoft-com:vml" Requires="v">
                <p:oleObj spid="_x0000_s37975" name="Equation" r:id="rId7" imgW="660113" imgH="203112" progId="Equation.3">
                  <p:embed/>
                </p:oleObj>
              </mc:Choice>
              <mc:Fallback>
                <p:oleObj name="Equation" r:id="rId7" imgW="660113" imgH="203112"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2675" y="2840038"/>
                        <a:ext cx="120808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37896" name="Picture 22" descr="Fig_5_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8588" y="4206875"/>
            <a:ext cx="1671637"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TextBox 47"/>
          <p:cNvSpPr txBox="1">
            <a:spLocks noChangeArrowheads="1"/>
          </p:cNvSpPr>
          <p:nvPr/>
        </p:nvSpPr>
        <p:spPr bwMode="auto">
          <a:xfrm>
            <a:off x="4259263" y="6080125"/>
            <a:ext cx="2000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endParaRPr lang="en-GB" sz="1800" b="0"/>
          </a:p>
        </p:txBody>
      </p:sp>
      <p:sp>
        <p:nvSpPr>
          <p:cNvPr id="37898" name="TextBox 48"/>
          <p:cNvSpPr txBox="1">
            <a:spLocks noChangeArrowheads="1"/>
          </p:cNvSpPr>
          <p:nvPr/>
        </p:nvSpPr>
        <p:spPr bwMode="auto">
          <a:xfrm>
            <a:off x="0" y="5380038"/>
            <a:ext cx="4891088"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nSpc>
                <a:spcPct val="50000"/>
              </a:lnSpc>
              <a:spcBef>
                <a:spcPct val="0"/>
              </a:spcBef>
              <a:buFont typeface="Wingdings" pitchFamily="2" charset="2"/>
              <a:buNone/>
            </a:pPr>
            <a:r>
              <a:rPr lang="en-US" sz="1400" b="0"/>
              <a:t>How to remember that when adding a section of</a:t>
            </a:r>
          </a:p>
          <a:p>
            <a:pPr>
              <a:lnSpc>
                <a:spcPct val="50000"/>
              </a:lnSpc>
              <a:buFont typeface="Wingdings" pitchFamily="2" charset="2"/>
              <a:buNone/>
            </a:pPr>
            <a:r>
              <a:rPr lang="en-US" sz="1400" b="0"/>
              <a:t>line we have to turn clockwise: assume we are at </a:t>
            </a:r>
            <a:r>
              <a:rPr lang="en-US" sz="1400" b="0">
                <a:sym typeface="Symbol" pitchFamily="18" charset="2"/>
              </a:rPr>
              <a:t>= -1</a:t>
            </a:r>
          </a:p>
          <a:p>
            <a:pPr>
              <a:lnSpc>
                <a:spcPct val="50000"/>
              </a:lnSpc>
              <a:spcBef>
                <a:spcPts val="600"/>
              </a:spcBef>
              <a:buFont typeface="Wingdings" pitchFamily="2" charset="2"/>
              <a:buNone/>
            </a:pPr>
            <a:r>
              <a:rPr lang="en-US" sz="1400" b="0">
                <a:sym typeface="Symbol" pitchFamily="18" charset="2"/>
              </a:rPr>
              <a:t>(short circuit) and add a very short piece of coaxial cable</a:t>
            </a:r>
            <a:r>
              <a:rPr lang="en-GB" sz="1400" b="0">
                <a:sym typeface="Symbol" pitchFamily="18" charset="2"/>
              </a:rPr>
              <a:t>. </a:t>
            </a:r>
          </a:p>
          <a:p>
            <a:pPr>
              <a:lnSpc>
                <a:spcPct val="50000"/>
              </a:lnSpc>
              <a:spcBef>
                <a:spcPts val="600"/>
              </a:spcBef>
              <a:buFont typeface="Wingdings" pitchFamily="2" charset="2"/>
              <a:buNone/>
            </a:pPr>
            <a:r>
              <a:rPr lang="en-US" sz="1400" b="0">
                <a:sym typeface="Symbol" pitchFamily="18" charset="2"/>
              </a:rPr>
              <a:t>Then we have made an inductance thus we are in the upper</a:t>
            </a:r>
          </a:p>
          <a:p>
            <a:pPr>
              <a:lnSpc>
                <a:spcPct val="50000"/>
              </a:lnSpc>
              <a:spcBef>
                <a:spcPts val="600"/>
              </a:spcBef>
              <a:buFont typeface="Wingdings" pitchFamily="2" charset="2"/>
              <a:buNone/>
            </a:pPr>
            <a:r>
              <a:rPr lang="en-US" sz="1400" b="0">
                <a:sym typeface="Symbol" pitchFamily="18" charset="2"/>
              </a:rPr>
              <a:t> half of the Smith-Chart.</a:t>
            </a:r>
          </a:p>
          <a:p>
            <a:pPr>
              <a:buFont typeface="Wingdings" pitchFamily="2" charset="2"/>
              <a:buNone/>
            </a:pPr>
            <a:endParaRPr lang="en-GB" sz="1400" b="0"/>
          </a:p>
        </p:txBody>
      </p:sp>
      <p:grpSp>
        <p:nvGrpSpPr>
          <p:cNvPr id="37899" name="Group 8"/>
          <p:cNvGrpSpPr>
            <a:grpSpLocks/>
          </p:cNvGrpSpPr>
          <p:nvPr/>
        </p:nvGrpSpPr>
        <p:grpSpPr bwMode="auto">
          <a:xfrm>
            <a:off x="2851150" y="1335088"/>
            <a:ext cx="2439988" cy="3817937"/>
            <a:chOff x="4708532" y="842690"/>
            <a:chExt cx="2251389" cy="3815660"/>
          </a:xfrm>
        </p:grpSpPr>
        <p:cxnSp>
          <p:nvCxnSpPr>
            <p:cNvPr id="37904" name="Straight Arrow Connector 10"/>
            <p:cNvCxnSpPr>
              <a:cxnSpLocks noChangeShapeType="1"/>
            </p:cNvCxnSpPr>
            <p:nvPr/>
          </p:nvCxnSpPr>
          <p:spPr bwMode="auto">
            <a:xfrm rot="5400000" flipH="1" flipV="1">
              <a:off x="4205802" y="1665619"/>
              <a:ext cx="1307466" cy="302006"/>
            </a:xfrm>
            <a:prstGeom prst="straightConnector1">
              <a:avLst/>
            </a:prstGeom>
            <a:noFill/>
            <a:ln w="25400" algn="ctr">
              <a:solidFill>
                <a:srgbClr val="0000FF"/>
              </a:solidFill>
              <a:round/>
              <a:headEnd/>
              <a:tailEnd type="triangle" w="lg" len="lg"/>
            </a:ln>
            <a:extLst>
              <a:ext uri="{909E8E84-426E-40DD-AFC4-6F175D3DCCD1}">
                <a14:hiddenFill xmlns:a14="http://schemas.microsoft.com/office/drawing/2010/main">
                  <a:noFill/>
                </a14:hiddenFill>
              </a:ext>
            </a:extLst>
          </p:spPr>
        </p:cxnSp>
        <p:graphicFrame>
          <p:nvGraphicFramePr>
            <p:cNvPr id="37905" name="Object 15"/>
            <p:cNvGraphicFramePr>
              <a:graphicFrameLocks noChangeAspect="1"/>
            </p:cNvGraphicFramePr>
            <p:nvPr/>
          </p:nvGraphicFramePr>
          <p:xfrm>
            <a:off x="5912856" y="3085860"/>
            <a:ext cx="247650" cy="280988"/>
          </p:xfrm>
          <a:graphic>
            <a:graphicData uri="http://schemas.openxmlformats.org/presentationml/2006/ole">
              <mc:AlternateContent xmlns:mc="http://schemas.openxmlformats.org/markup-compatibility/2006">
                <mc:Choice xmlns:v="urn:schemas-microsoft-com:vml" Requires="v">
                  <p:oleObj spid="_x0000_s37976" name="Equation" r:id="rId10" imgW="203112" imgH="228501" progId="Equation.3">
                    <p:embed/>
                  </p:oleObj>
                </mc:Choice>
                <mc:Fallback>
                  <p:oleObj name="Equation" r:id="rId10" imgW="203112" imgH="228501" progId="Equation.3">
                    <p:embed/>
                    <p:pic>
                      <p:nvPicPr>
                        <p:cNvPr id="0"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12856" y="3085860"/>
                          <a:ext cx="247650" cy="280988"/>
                        </a:xfrm>
                        <a:prstGeom prst="rect">
                          <a:avLst/>
                        </a:prstGeom>
                        <a:solidFill>
                          <a:schemeClr val="bg1"/>
                        </a:solidFill>
                        <a:ln w="15875">
                          <a:solidFill>
                            <a:schemeClr val="tx1"/>
                          </a:solidFill>
                          <a:miter lim="800000"/>
                          <a:headEnd/>
                          <a:tailEnd/>
                        </a:ln>
                      </p:spPr>
                    </p:pic>
                  </p:oleObj>
                </mc:Fallback>
              </mc:AlternateContent>
            </a:graphicData>
          </a:graphic>
        </p:graphicFrame>
        <p:graphicFrame>
          <p:nvGraphicFramePr>
            <p:cNvPr id="37906" name="Object 16"/>
            <p:cNvGraphicFramePr>
              <a:graphicFrameLocks noChangeAspect="1"/>
            </p:cNvGraphicFramePr>
            <p:nvPr/>
          </p:nvGraphicFramePr>
          <p:xfrm>
            <a:off x="5493070" y="4291638"/>
            <a:ext cx="1466851" cy="366712"/>
          </p:xfrm>
          <a:graphic>
            <a:graphicData uri="http://schemas.openxmlformats.org/presentationml/2006/ole">
              <mc:AlternateContent xmlns:mc="http://schemas.openxmlformats.org/markup-compatibility/2006">
                <mc:Choice xmlns:v="urn:schemas-microsoft-com:vml" Requires="v">
                  <p:oleObj spid="_x0000_s37977" name="Equation" r:id="rId12" imgW="977900" imgH="241300" progId="Equation.3">
                    <p:embed/>
                  </p:oleObj>
                </mc:Choice>
                <mc:Fallback>
                  <p:oleObj name="Equation" r:id="rId12" imgW="977900" imgH="241300" progId="Equation.3">
                    <p:embed/>
                    <p:pic>
                      <p:nvPicPr>
                        <p:cNvPr id="0" name="Object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93070" y="4291638"/>
                          <a:ext cx="1466851" cy="36671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907" name="Object 17"/>
            <p:cNvGraphicFramePr>
              <a:graphicFrameLocks noChangeAspect="1"/>
            </p:cNvGraphicFramePr>
            <p:nvPr/>
          </p:nvGraphicFramePr>
          <p:xfrm>
            <a:off x="4962483" y="842690"/>
            <a:ext cx="355600" cy="280988"/>
          </p:xfrm>
          <a:graphic>
            <a:graphicData uri="http://schemas.openxmlformats.org/presentationml/2006/ole">
              <mc:AlternateContent xmlns:mc="http://schemas.openxmlformats.org/markup-compatibility/2006">
                <mc:Choice xmlns:v="urn:schemas-microsoft-com:vml" Requires="v">
                  <p:oleObj spid="_x0000_s37978" name="Equation" r:id="rId14" imgW="291973" imgH="228501" progId="Equation.3">
                    <p:embed/>
                  </p:oleObj>
                </mc:Choice>
                <mc:Fallback>
                  <p:oleObj name="Equation" r:id="rId14" imgW="291973" imgH="228501" progId="Equation.3">
                    <p:embed/>
                    <p:pic>
                      <p:nvPicPr>
                        <p:cNvPr id="0" name="Object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62483" y="842690"/>
                          <a:ext cx="355600" cy="280988"/>
                        </a:xfrm>
                        <a:prstGeom prst="rect">
                          <a:avLst/>
                        </a:prstGeom>
                        <a:solidFill>
                          <a:schemeClr val="bg1"/>
                        </a:solidFill>
                        <a:ln w="15875">
                          <a:solidFill>
                            <a:schemeClr val="tx1"/>
                          </a:solidFill>
                          <a:miter lim="800000"/>
                          <a:headEnd/>
                          <a:tailEnd/>
                        </a:ln>
                      </p:spPr>
                    </p:pic>
                  </p:oleObj>
                </mc:Fallback>
              </mc:AlternateContent>
            </a:graphicData>
          </a:graphic>
        </p:graphicFrame>
      </p:grpSp>
      <p:cxnSp>
        <p:nvCxnSpPr>
          <p:cNvPr id="37900" name="Straight Arrow Connector 10"/>
          <p:cNvCxnSpPr>
            <a:cxnSpLocks noChangeShapeType="1"/>
          </p:cNvCxnSpPr>
          <p:nvPr/>
        </p:nvCxnSpPr>
        <p:spPr bwMode="auto">
          <a:xfrm>
            <a:off x="2854325" y="2970213"/>
            <a:ext cx="1238250" cy="690562"/>
          </a:xfrm>
          <a:prstGeom prst="straightConnector1">
            <a:avLst/>
          </a:prstGeom>
          <a:noFill/>
          <a:ln w="25400" algn="ctr">
            <a:solidFill>
              <a:srgbClr val="0000FF"/>
            </a:solidFill>
            <a:round/>
            <a:headEnd/>
            <a:tailEnd type="triangle" w="lg" len="lg"/>
          </a:ln>
          <a:extLst>
            <a:ext uri="{909E8E84-426E-40DD-AFC4-6F175D3DCCD1}">
              <a14:hiddenFill xmlns:a14="http://schemas.microsoft.com/office/drawing/2010/main">
                <a:noFill/>
              </a14:hiddenFill>
            </a:ext>
          </a:extLst>
        </p:spPr>
      </p:cxnSp>
      <p:sp>
        <p:nvSpPr>
          <p:cNvPr id="40" name="Arc 39"/>
          <p:cNvSpPr/>
          <p:nvPr/>
        </p:nvSpPr>
        <p:spPr bwMode="auto">
          <a:xfrm>
            <a:off x="2074863" y="2239963"/>
            <a:ext cx="1584325" cy="1465262"/>
          </a:xfrm>
          <a:prstGeom prst="arc">
            <a:avLst>
              <a:gd name="adj1" fmla="val 16936993"/>
              <a:gd name="adj2" fmla="val 1831066"/>
            </a:avLst>
          </a:prstGeom>
          <a:noFill/>
          <a:ln w="15875" cap="flat" cmpd="sng" algn="ctr">
            <a:solidFill>
              <a:schemeClr val="tx1"/>
            </a:solidFill>
            <a:prstDash val="solid"/>
            <a:round/>
            <a:headEnd type="none" w="med" len="med"/>
            <a:tailEnd type="triangle" w="med" len="lg"/>
          </a:ln>
          <a:effectLst/>
        </p:spPr>
        <p:txBody>
          <a:bodyPr lIns="92075" tIns="46038" rIns="92075" bIns="46038"/>
          <a:lstStyle/>
          <a:p>
            <a:pPr marL="571500" indent="-571500">
              <a:defRPr/>
            </a:pPr>
            <a:endParaRPr lang="en-GB" b="0"/>
          </a:p>
        </p:txBody>
      </p:sp>
      <p:graphicFrame>
        <p:nvGraphicFramePr>
          <p:cNvPr id="37902" name="Object 20"/>
          <p:cNvGraphicFramePr>
            <a:graphicFrameLocks noChangeAspect="1"/>
          </p:cNvGraphicFramePr>
          <p:nvPr/>
        </p:nvGraphicFramePr>
        <p:xfrm>
          <a:off x="3597275" y="2252663"/>
          <a:ext cx="487363" cy="346075"/>
        </p:xfrm>
        <a:graphic>
          <a:graphicData uri="http://schemas.openxmlformats.org/presentationml/2006/ole">
            <mc:AlternateContent xmlns:mc="http://schemas.openxmlformats.org/markup-compatibility/2006">
              <mc:Choice xmlns:v="urn:schemas-microsoft-com:vml" Requires="v">
                <p:oleObj spid="_x0000_s37979" name="Equation" r:id="rId16" imgW="266469" imgH="203024" progId="Equation.3">
                  <p:embed/>
                </p:oleObj>
              </mc:Choice>
              <mc:Fallback>
                <p:oleObj name="Equation" r:id="rId16" imgW="266469" imgH="203024" progId="Equation.3">
                  <p:embed/>
                  <p:pic>
                    <p:nvPicPr>
                      <p:cNvPr id="0" name="Object 2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97275" y="2252663"/>
                        <a:ext cx="487363" cy="346075"/>
                      </a:xfrm>
                      <a:prstGeom prst="rect">
                        <a:avLst/>
                      </a:prstGeom>
                      <a:solidFill>
                        <a:schemeClr val="bg1"/>
                      </a:solidFill>
                      <a:ln w="15875">
                        <a:solidFill>
                          <a:srgbClr val="FF0000"/>
                        </a:solidFill>
                        <a:miter lim="800000"/>
                        <a:headEnd/>
                        <a:tailEnd/>
                      </a:ln>
                    </p:spPr>
                  </p:pic>
                </p:oleObj>
              </mc:Fallback>
            </mc:AlternateContent>
          </a:graphicData>
        </a:graphic>
      </p:graphicFrame>
      <p:sp>
        <p:nvSpPr>
          <p:cNvPr id="37903" name="Oval 24"/>
          <p:cNvSpPr>
            <a:spLocks noChangeArrowheads="1"/>
          </p:cNvSpPr>
          <p:nvPr/>
        </p:nvSpPr>
        <p:spPr bwMode="auto">
          <a:xfrm>
            <a:off x="1397000" y="1616075"/>
            <a:ext cx="2901950" cy="2679700"/>
          </a:xfrm>
          <a:prstGeom prst="ellipse">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marL="571500" indent="-571500"/>
            <a:endParaRPr lang="en-GB" b="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p:cNvPicPr preferRelativeResize="0">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a:xfrm>
            <a:off x="668338" y="1208088"/>
            <a:ext cx="4367212" cy="4305300"/>
          </a:xfrm>
        </p:spPr>
      </p:pic>
      <p:sp>
        <p:nvSpPr>
          <p:cNvPr id="38915"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A375D753-B86D-4C03-8E45-19933BAB1083}" type="slidenum">
              <a:rPr lang="en-US" sz="1400" b="0">
                <a:solidFill>
                  <a:schemeClr val="tx1"/>
                </a:solidFill>
              </a:rPr>
              <a:pPr algn="r">
                <a:lnSpc>
                  <a:spcPct val="100000"/>
                </a:lnSpc>
                <a:spcBef>
                  <a:spcPct val="0"/>
                </a:spcBef>
                <a:buClrTx/>
                <a:buSzTx/>
                <a:buFontTx/>
                <a:buNone/>
              </a:pPr>
              <a:t>36</a:t>
            </a:fld>
            <a:endParaRPr lang="en-US" sz="1400" b="0">
              <a:solidFill>
                <a:schemeClr val="tx1"/>
              </a:solidFill>
            </a:endParaRPr>
          </a:p>
        </p:txBody>
      </p:sp>
      <p:sp>
        <p:nvSpPr>
          <p:cNvPr id="140409" name="Rectangle 121"/>
          <p:cNvSpPr>
            <a:spLocks noChangeArrowheads="1"/>
          </p:cNvSpPr>
          <p:nvPr/>
        </p:nvSpPr>
        <p:spPr bwMode="auto">
          <a:xfrm>
            <a:off x="1628775" y="0"/>
            <a:ext cx="7204075" cy="1066800"/>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en-US" sz="3200" dirty="0">
                <a:solidFill>
                  <a:srgbClr val="FF0000"/>
                </a:solidFill>
                <a:effectLst>
                  <a:outerShdw blurRad="38100" dist="38100" dir="2700000" algn="tl">
                    <a:srgbClr val="C0C0C0"/>
                  </a:outerShdw>
                </a:effectLst>
                <a:sym typeface="Symbol"/>
              </a:rPr>
              <a:t>/4 - </a:t>
            </a:r>
            <a:r>
              <a:rPr lang="en-US" sz="3200" dirty="0">
                <a:solidFill>
                  <a:srgbClr val="FF0000"/>
                </a:solidFill>
                <a:effectLst>
                  <a:outerShdw blurRad="38100" dist="38100" dir="2700000" algn="tl">
                    <a:srgbClr val="C0C0C0"/>
                  </a:outerShdw>
                </a:effectLst>
              </a:rPr>
              <a:t>Line transformations</a:t>
            </a:r>
          </a:p>
        </p:txBody>
      </p:sp>
      <p:sp>
        <p:nvSpPr>
          <p:cNvPr id="38917" name="TextBox 6"/>
          <p:cNvSpPr txBox="1">
            <a:spLocks noChangeArrowheads="1"/>
          </p:cNvSpPr>
          <p:nvPr/>
        </p:nvSpPr>
        <p:spPr bwMode="auto">
          <a:xfrm>
            <a:off x="5399088" y="1235075"/>
            <a:ext cx="4367212"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A transmission line of length </a:t>
            </a:r>
          </a:p>
          <a:p>
            <a:pPr>
              <a:buFont typeface="Wingdings" pitchFamily="2" charset="2"/>
              <a:buNone/>
            </a:pPr>
            <a:endParaRPr lang="en-US" sz="1800" b="0"/>
          </a:p>
          <a:p>
            <a:pPr>
              <a:buFont typeface="Wingdings" pitchFamily="2" charset="2"/>
              <a:buNone/>
            </a:pPr>
            <a:endParaRPr lang="en-US" sz="1800" b="0"/>
          </a:p>
          <a:p>
            <a:pPr>
              <a:buFont typeface="Wingdings" pitchFamily="2" charset="2"/>
              <a:buNone/>
            </a:pPr>
            <a:r>
              <a:rPr lang="en-US" sz="1800" b="0"/>
              <a:t>transforms a load reflection </a:t>
            </a:r>
            <a:r>
              <a:rPr lang="en-US" sz="1800" b="0">
                <a:solidFill>
                  <a:srgbClr val="008000"/>
                </a:solidFill>
                <a:sym typeface="Symbol" pitchFamily="18" charset="2"/>
              </a:rPr>
              <a:t></a:t>
            </a:r>
            <a:r>
              <a:rPr lang="en-US" sz="1800" b="0" baseline="-25000">
                <a:solidFill>
                  <a:srgbClr val="008000"/>
                </a:solidFill>
                <a:sym typeface="Symbol" pitchFamily="18" charset="2"/>
              </a:rPr>
              <a:t>load</a:t>
            </a:r>
            <a:r>
              <a:rPr lang="en-US" sz="1800" b="0">
                <a:sym typeface="Symbol" pitchFamily="18" charset="2"/>
              </a:rPr>
              <a:t> to its input as</a:t>
            </a:r>
          </a:p>
          <a:p>
            <a:pPr>
              <a:buFont typeface="Wingdings" pitchFamily="2" charset="2"/>
              <a:buNone/>
            </a:pPr>
            <a:endParaRPr lang="en-US" sz="1800" b="0">
              <a:sym typeface="Symbol" pitchFamily="18" charset="2"/>
            </a:endParaRPr>
          </a:p>
          <a:p>
            <a:pPr>
              <a:buFont typeface="Wingdings" pitchFamily="2" charset="2"/>
              <a:buNone/>
            </a:pPr>
            <a:endParaRPr lang="en-US" sz="1800" b="0">
              <a:sym typeface="Symbol" pitchFamily="18" charset="2"/>
            </a:endParaRPr>
          </a:p>
          <a:p>
            <a:pPr>
              <a:buFont typeface="Wingdings" pitchFamily="2" charset="2"/>
              <a:buNone/>
            </a:pPr>
            <a:r>
              <a:rPr lang="en-US" sz="1800" b="0">
                <a:sym typeface="Symbol" pitchFamily="18" charset="2"/>
              </a:rPr>
              <a:t>This means that a </a:t>
            </a:r>
            <a:r>
              <a:rPr lang="en-US" sz="1800" b="0" u="sng">
                <a:sym typeface="Symbol" pitchFamily="18" charset="2"/>
              </a:rPr>
              <a:t>normalized</a:t>
            </a:r>
            <a:r>
              <a:rPr lang="en-US" sz="1800" b="0">
                <a:sym typeface="Symbol" pitchFamily="18" charset="2"/>
              </a:rPr>
              <a:t> load impedance z is transformed into 1/z.</a:t>
            </a:r>
          </a:p>
          <a:p>
            <a:pPr>
              <a:buFont typeface="Wingdings" pitchFamily="2" charset="2"/>
              <a:buNone/>
            </a:pPr>
            <a:endParaRPr lang="en-US" sz="1800" b="0">
              <a:sym typeface="Symbol" pitchFamily="18" charset="2"/>
            </a:endParaRPr>
          </a:p>
          <a:p>
            <a:pPr>
              <a:buFont typeface="Wingdings" pitchFamily="2" charset="2"/>
              <a:buNone/>
            </a:pPr>
            <a:r>
              <a:rPr lang="en-US" sz="1800" b="0">
                <a:sym typeface="Symbol" pitchFamily="18" charset="2"/>
              </a:rPr>
              <a:t>In particular, a short circuit at one end is transformed into an open circuit at the other. This is the principle of /4-resonators. </a:t>
            </a:r>
            <a:endParaRPr lang="en-US" sz="1800" b="0" baseline="-25000"/>
          </a:p>
          <a:p>
            <a:pPr>
              <a:buFont typeface="Wingdings" pitchFamily="2" charset="2"/>
              <a:buNone/>
            </a:pPr>
            <a:endParaRPr lang="en-US" sz="1800" b="0" baseline="-25000"/>
          </a:p>
          <a:p>
            <a:pPr>
              <a:buFont typeface="Wingdings" pitchFamily="2" charset="2"/>
              <a:buNone/>
            </a:pPr>
            <a:endParaRPr lang="en-US" sz="1400" b="0" baseline="-25000"/>
          </a:p>
        </p:txBody>
      </p:sp>
      <p:graphicFrame>
        <p:nvGraphicFramePr>
          <p:cNvPr id="38918" name="Object 9"/>
          <p:cNvGraphicFramePr>
            <a:graphicFrameLocks noChangeAspect="1"/>
          </p:cNvGraphicFramePr>
          <p:nvPr/>
        </p:nvGraphicFramePr>
        <p:xfrm>
          <a:off x="6224588" y="1585913"/>
          <a:ext cx="928687" cy="303212"/>
        </p:xfrm>
        <a:graphic>
          <a:graphicData uri="http://schemas.openxmlformats.org/presentationml/2006/ole">
            <mc:AlternateContent xmlns:mc="http://schemas.openxmlformats.org/markup-compatibility/2006">
              <mc:Choice xmlns:v="urn:schemas-microsoft-com:vml" Requires="v">
                <p:oleObj spid="_x0000_s38976" name="Equation" r:id="rId5" imgW="507780" imgH="177723" progId="Equation.3">
                  <p:embed/>
                </p:oleObj>
              </mc:Choice>
              <mc:Fallback>
                <p:oleObj name="Equation" r:id="rId5" imgW="507780" imgH="177723"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4588" y="1585913"/>
                        <a:ext cx="92868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8919" name="Object 7"/>
          <p:cNvGraphicFramePr>
            <a:graphicFrameLocks noChangeAspect="1"/>
          </p:cNvGraphicFramePr>
          <p:nvPr/>
        </p:nvGraphicFramePr>
        <p:xfrm>
          <a:off x="5722938" y="2836863"/>
          <a:ext cx="3570287" cy="404812"/>
        </p:xfrm>
        <a:graphic>
          <a:graphicData uri="http://schemas.openxmlformats.org/presentationml/2006/ole">
            <mc:AlternateContent xmlns:mc="http://schemas.openxmlformats.org/markup-compatibility/2006">
              <mc:Choice xmlns:v="urn:schemas-microsoft-com:vml" Requires="v">
                <p:oleObj spid="_x0000_s38977" name="Equation" r:id="rId7" imgW="2197100" imgH="266700" progId="Equation.3">
                  <p:embed/>
                </p:oleObj>
              </mc:Choice>
              <mc:Fallback>
                <p:oleObj name="Equation" r:id="rId7" imgW="2197100" imgH="26670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2938" y="2836863"/>
                        <a:ext cx="3570287"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pSp>
        <p:nvGrpSpPr>
          <p:cNvPr id="38920" name="Group 30"/>
          <p:cNvGrpSpPr>
            <a:grpSpLocks/>
          </p:cNvGrpSpPr>
          <p:nvPr/>
        </p:nvGrpSpPr>
        <p:grpSpPr bwMode="auto">
          <a:xfrm>
            <a:off x="2530475" y="1801813"/>
            <a:ext cx="1087438" cy="3227387"/>
            <a:chOff x="4356609" y="1244092"/>
            <a:chExt cx="1004315" cy="3227646"/>
          </a:xfrm>
        </p:grpSpPr>
        <p:graphicFrame>
          <p:nvGraphicFramePr>
            <p:cNvPr id="38928" name="Object 9"/>
            <p:cNvGraphicFramePr>
              <a:graphicFrameLocks noChangeAspect="1"/>
            </p:cNvGraphicFramePr>
            <p:nvPr/>
          </p:nvGraphicFramePr>
          <p:xfrm>
            <a:off x="5005324" y="1244092"/>
            <a:ext cx="355600" cy="280988"/>
          </p:xfrm>
          <a:graphic>
            <a:graphicData uri="http://schemas.openxmlformats.org/presentationml/2006/ole">
              <mc:AlternateContent xmlns:mc="http://schemas.openxmlformats.org/markup-compatibility/2006">
                <mc:Choice xmlns:v="urn:schemas-microsoft-com:vml" Requires="v">
                  <p:oleObj spid="_x0000_s38978" name="Equation" r:id="rId9" imgW="291973" imgH="228501" progId="Equation.3">
                    <p:embed/>
                  </p:oleObj>
                </mc:Choice>
                <mc:Fallback>
                  <p:oleObj name="Equation" r:id="rId9" imgW="291973" imgH="228501" progId="Equation.3">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05324" y="1244092"/>
                          <a:ext cx="355600" cy="280988"/>
                        </a:xfrm>
                        <a:prstGeom prst="rect">
                          <a:avLst/>
                        </a:prstGeom>
                        <a:solidFill>
                          <a:schemeClr val="bg1"/>
                        </a:solidFill>
                        <a:ln w="15875">
                          <a:solidFill>
                            <a:schemeClr val="tx1"/>
                          </a:solidFill>
                          <a:miter lim="800000"/>
                          <a:headEnd/>
                          <a:tailEnd/>
                        </a:ln>
                      </p:spPr>
                    </p:pic>
                  </p:oleObj>
                </mc:Fallback>
              </mc:AlternateContent>
            </a:graphicData>
          </a:graphic>
        </p:graphicFrame>
        <p:graphicFrame>
          <p:nvGraphicFramePr>
            <p:cNvPr id="38929" name="Object 10"/>
            <p:cNvGraphicFramePr>
              <a:graphicFrameLocks noChangeAspect="1"/>
            </p:cNvGraphicFramePr>
            <p:nvPr/>
          </p:nvGraphicFramePr>
          <p:xfrm>
            <a:off x="4356609" y="4190750"/>
            <a:ext cx="247650" cy="280988"/>
          </p:xfrm>
          <a:graphic>
            <a:graphicData uri="http://schemas.openxmlformats.org/presentationml/2006/ole">
              <mc:AlternateContent xmlns:mc="http://schemas.openxmlformats.org/markup-compatibility/2006">
                <mc:Choice xmlns:v="urn:schemas-microsoft-com:vml" Requires="v">
                  <p:oleObj spid="_x0000_s38979" name="Equation" r:id="rId11" imgW="203112" imgH="228501" progId="Equation.3">
                    <p:embed/>
                  </p:oleObj>
                </mc:Choice>
                <mc:Fallback>
                  <p:oleObj name="Equation" r:id="rId11" imgW="203112" imgH="228501" progId="Equation.3">
                    <p:embed/>
                    <p:pic>
                      <p:nvPicPr>
                        <p:cNvPr id="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56609" y="4190750"/>
                          <a:ext cx="247650" cy="280988"/>
                        </a:xfrm>
                        <a:prstGeom prst="rect">
                          <a:avLst/>
                        </a:prstGeom>
                        <a:solidFill>
                          <a:schemeClr val="bg1"/>
                        </a:solidFill>
                        <a:ln w="15875">
                          <a:solidFill>
                            <a:schemeClr val="tx1"/>
                          </a:solidFill>
                          <a:miter lim="800000"/>
                          <a:headEnd/>
                          <a:tailEnd/>
                        </a:ln>
                      </p:spPr>
                    </p:pic>
                  </p:oleObj>
                </mc:Fallback>
              </mc:AlternateContent>
            </a:graphicData>
          </a:graphic>
        </p:graphicFrame>
        <p:cxnSp>
          <p:nvCxnSpPr>
            <p:cNvPr id="38930" name="Straight Arrow Connector 10"/>
            <p:cNvCxnSpPr>
              <a:cxnSpLocks noChangeShapeType="1"/>
            </p:cNvCxnSpPr>
            <p:nvPr/>
          </p:nvCxnSpPr>
          <p:spPr bwMode="auto">
            <a:xfrm rot="5400000" flipH="1" flipV="1">
              <a:off x="3887133" y="3344886"/>
              <a:ext cx="1332273" cy="311782"/>
            </a:xfrm>
            <a:prstGeom prst="straightConnector1">
              <a:avLst/>
            </a:prstGeom>
            <a:noFill/>
            <a:ln w="25400" algn="ctr">
              <a:solidFill>
                <a:srgbClr val="0000FF"/>
              </a:solidFill>
              <a:round/>
              <a:headEnd type="triangle" w="lg" len="lg"/>
              <a:tailEnd type="none" w="lg" len="lg"/>
            </a:ln>
            <a:extLst>
              <a:ext uri="{909E8E84-426E-40DD-AFC4-6F175D3DCCD1}">
                <a14:hiddenFill xmlns:a14="http://schemas.microsoft.com/office/drawing/2010/main">
                  <a:noFill/>
                </a14:hiddenFill>
              </a:ext>
            </a:extLst>
          </p:spPr>
        </p:cxnSp>
        <p:cxnSp>
          <p:nvCxnSpPr>
            <p:cNvPr id="38931" name="Straight Arrow Connector 10"/>
            <p:cNvCxnSpPr>
              <a:cxnSpLocks noChangeShapeType="1"/>
            </p:cNvCxnSpPr>
            <p:nvPr/>
          </p:nvCxnSpPr>
          <p:spPr bwMode="auto">
            <a:xfrm rot="5400000" flipH="1" flipV="1">
              <a:off x="4206176" y="2029778"/>
              <a:ext cx="1307466" cy="302006"/>
            </a:xfrm>
            <a:prstGeom prst="straightConnector1">
              <a:avLst/>
            </a:prstGeom>
            <a:noFill/>
            <a:ln w="25400" algn="ctr">
              <a:solidFill>
                <a:srgbClr val="0000FF"/>
              </a:solidFill>
              <a:round/>
              <a:headEnd/>
              <a:tailEnd type="triangle" w="lg" len="lg"/>
            </a:ln>
            <a:extLst>
              <a:ext uri="{909E8E84-426E-40DD-AFC4-6F175D3DCCD1}">
                <a14:hiddenFill xmlns:a14="http://schemas.microsoft.com/office/drawing/2010/main">
                  <a:noFill/>
                </a14:hiddenFill>
              </a:ext>
            </a:extLst>
          </p:spPr>
        </p:cxnSp>
      </p:grpSp>
      <p:sp>
        <p:nvSpPr>
          <p:cNvPr id="42" name="Arc 41"/>
          <p:cNvSpPr/>
          <p:nvPr/>
        </p:nvSpPr>
        <p:spPr bwMode="auto">
          <a:xfrm>
            <a:off x="2049463" y="2595563"/>
            <a:ext cx="1765300" cy="1630362"/>
          </a:xfrm>
          <a:prstGeom prst="arc">
            <a:avLst>
              <a:gd name="adj1" fmla="val 16936993"/>
              <a:gd name="adj2" fmla="val 6192216"/>
            </a:avLst>
          </a:prstGeom>
          <a:noFill/>
          <a:ln w="25400" cap="flat" cmpd="sng" algn="ctr">
            <a:solidFill>
              <a:schemeClr val="tx1"/>
            </a:solidFill>
            <a:prstDash val="sysDash"/>
            <a:round/>
            <a:headEnd type="none" w="med" len="med"/>
            <a:tailEnd type="triangle" w="lg" len="lg"/>
          </a:ln>
          <a:effectLst/>
        </p:spPr>
        <p:txBody>
          <a:bodyPr lIns="92075" tIns="46038" rIns="92075" bIns="46038"/>
          <a:lstStyle/>
          <a:p>
            <a:pPr marL="571500" indent="-571500">
              <a:defRPr/>
            </a:pPr>
            <a:endParaRPr lang="en-GB" b="0"/>
          </a:p>
        </p:txBody>
      </p:sp>
      <p:cxnSp>
        <p:nvCxnSpPr>
          <p:cNvPr id="38922" name="Straight Arrow Connector 49"/>
          <p:cNvCxnSpPr>
            <a:cxnSpLocks noChangeShapeType="1"/>
            <a:stCxn id="38923" idx="3"/>
          </p:cNvCxnSpPr>
          <p:nvPr/>
        </p:nvCxnSpPr>
        <p:spPr bwMode="auto">
          <a:xfrm>
            <a:off x="2178050" y="1268413"/>
            <a:ext cx="992188" cy="688975"/>
          </a:xfrm>
          <a:prstGeom prst="straightConnector1">
            <a:avLst/>
          </a:prstGeom>
          <a:noFill/>
          <a:ln w="15875" algn="ctr">
            <a:solidFill>
              <a:schemeClr val="tx1"/>
            </a:solidFill>
            <a:round/>
            <a:headEnd/>
            <a:tailEnd/>
          </a:ln>
          <a:extLst>
            <a:ext uri="{909E8E84-426E-40DD-AFC4-6F175D3DCCD1}">
              <a14:hiddenFill xmlns:a14="http://schemas.microsoft.com/office/drawing/2010/main">
                <a:noFill/>
              </a14:hiddenFill>
            </a:ext>
          </a:extLst>
        </p:spPr>
      </p:cxnSp>
      <p:sp>
        <p:nvSpPr>
          <p:cNvPr id="38923" name="TextBox 50"/>
          <p:cNvSpPr txBox="1">
            <a:spLocks noChangeArrowheads="1"/>
          </p:cNvSpPr>
          <p:nvPr/>
        </p:nvSpPr>
        <p:spPr bwMode="auto">
          <a:xfrm>
            <a:off x="979488" y="1125538"/>
            <a:ext cx="11985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400" b="0"/>
              <a:t>Impedance z</a:t>
            </a:r>
            <a:endParaRPr lang="en-GB" sz="1400" b="0"/>
          </a:p>
        </p:txBody>
      </p:sp>
      <p:cxnSp>
        <p:nvCxnSpPr>
          <p:cNvPr id="38924" name="Straight Arrow Connector 52"/>
          <p:cNvCxnSpPr>
            <a:cxnSpLocks noChangeShapeType="1"/>
          </p:cNvCxnSpPr>
          <p:nvPr/>
        </p:nvCxnSpPr>
        <p:spPr bwMode="auto">
          <a:xfrm flipV="1">
            <a:off x="1550988" y="4927600"/>
            <a:ext cx="887412" cy="512763"/>
          </a:xfrm>
          <a:prstGeom prst="straightConnector1">
            <a:avLst/>
          </a:prstGeom>
          <a:noFill/>
          <a:ln w="15875" algn="ctr">
            <a:solidFill>
              <a:schemeClr val="tx1"/>
            </a:solidFill>
            <a:round/>
            <a:headEnd/>
            <a:tailEnd/>
          </a:ln>
          <a:extLst>
            <a:ext uri="{909E8E84-426E-40DD-AFC4-6F175D3DCCD1}">
              <a14:hiddenFill xmlns:a14="http://schemas.microsoft.com/office/drawing/2010/main">
                <a:noFill/>
              </a14:hiddenFill>
            </a:ext>
          </a:extLst>
        </p:spPr>
      </p:cxnSp>
      <p:sp>
        <p:nvSpPr>
          <p:cNvPr id="38925" name="TextBox 53"/>
          <p:cNvSpPr txBox="1">
            <a:spLocks noChangeArrowheads="1"/>
          </p:cNvSpPr>
          <p:nvPr/>
        </p:nvSpPr>
        <p:spPr bwMode="auto">
          <a:xfrm>
            <a:off x="466725" y="5230813"/>
            <a:ext cx="1211263"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ctr">
              <a:buFont typeface="Wingdings" pitchFamily="2" charset="2"/>
              <a:buNone/>
            </a:pPr>
            <a:r>
              <a:rPr lang="en-US" sz="1400" b="0"/>
              <a:t>Impedance </a:t>
            </a:r>
          </a:p>
          <a:p>
            <a:pPr algn="ctr">
              <a:buFont typeface="Wingdings" pitchFamily="2" charset="2"/>
              <a:buNone/>
            </a:pPr>
            <a:r>
              <a:rPr lang="en-US" sz="1400" b="0"/>
              <a:t>1/z</a:t>
            </a:r>
            <a:endParaRPr lang="en-GB" sz="1400" b="0"/>
          </a:p>
        </p:txBody>
      </p:sp>
      <p:cxnSp>
        <p:nvCxnSpPr>
          <p:cNvPr id="38926" name="Straight Connector 56"/>
          <p:cNvCxnSpPr>
            <a:cxnSpLocks noChangeShapeType="1"/>
          </p:cNvCxnSpPr>
          <p:nvPr/>
        </p:nvCxnSpPr>
        <p:spPr bwMode="auto">
          <a:xfrm rot="16200000" flipV="1">
            <a:off x="2762250" y="4610100"/>
            <a:ext cx="1381125" cy="612775"/>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sp>
        <p:nvSpPr>
          <p:cNvPr id="38927" name="TextBox 57"/>
          <p:cNvSpPr txBox="1">
            <a:spLocks noChangeArrowheads="1"/>
          </p:cNvSpPr>
          <p:nvPr/>
        </p:nvSpPr>
        <p:spPr bwMode="auto">
          <a:xfrm>
            <a:off x="3694113" y="5568950"/>
            <a:ext cx="378936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400" b="0"/>
              <a:t>when adding a transmission line </a:t>
            </a:r>
          </a:p>
          <a:p>
            <a:pPr>
              <a:buFont typeface="Wingdings" pitchFamily="2" charset="2"/>
              <a:buNone/>
            </a:pPr>
            <a:r>
              <a:rPr lang="en-US" sz="1400" b="0"/>
              <a:t>to some terminating impedance we move </a:t>
            </a:r>
          </a:p>
          <a:p>
            <a:pPr>
              <a:buFont typeface="Wingdings" pitchFamily="2" charset="2"/>
              <a:buNone/>
            </a:pPr>
            <a:r>
              <a:rPr lang="en-US" sz="1400" b="0"/>
              <a:t>clockwise through the Smith-Chart.</a:t>
            </a:r>
            <a:endParaRPr lang="en-GB" sz="1400" b="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1" descr="short_1Ghz"/>
          <p:cNvPicPr>
            <a:picLocks noGrp="1" noChangeAspect="1" noChangeArrowheads="1" noCrop="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1042988" y="1185863"/>
            <a:ext cx="3238500" cy="1922462"/>
          </a:xfrm>
        </p:spPr>
      </p:pic>
      <p:pic>
        <p:nvPicPr>
          <p:cNvPr id="39939" name="Picture 42" descr="short_0"/>
          <p:cNvPicPr>
            <a:picLocks noGrp="1" noChangeAspect="1" noChangeArrowheads="1" noCrop="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a:xfrm>
            <a:off x="990600" y="3211513"/>
            <a:ext cx="3238500" cy="1922462"/>
          </a:xfrm>
        </p:spPr>
      </p:pic>
      <p:sp>
        <p:nvSpPr>
          <p:cNvPr id="39940" name="Rectangle 2"/>
          <p:cNvSpPr>
            <a:spLocks noGrp="1" noChangeArrowheads="1"/>
          </p:cNvSpPr>
          <p:nvPr>
            <p:ph type="title" sz="quarter"/>
          </p:nvPr>
        </p:nvSpPr>
        <p:spPr>
          <a:xfrm>
            <a:off x="0" y="0"/>
            <a:ext cx="9906000" cy="703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sz="3200" smtClean="0">
                <a:solidFill>
                  <a:schemeClr val="hlink"/>
                </a:solidFill>
                <a:effectLst/>
              </a:rPr>
              <a:t>Again our example (shorted end ) </a:t>
            </a:r>
            <a:endParaRPr lang="en-US" sz="3200" smtClean="0">
              <a:solidFill>
                <a:schemeClr val="hlink"/>
              </a:solidFill>
              <a:effectLst/>
            </a:endParaRPr>
          </a:p>
        </p:txBody>
      </p:sp>
      <p:sp>
        <p:nvSpPr>
          <p:cNvPr id="39941" name="Text Box 8"/>
          <p:cNvSpPr txBox="1">
            <a:spLocks noChangeArrowheads="1"/>
          </p:cNvSpPr>
          <p:nvPr/>
        </p:nvSpPr>
        <p:spPr bwMode="auto">
          <a:xfrm>
            <a:off x="585788" y="708025"/>
            <a:ext cx="342900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pl-PL" sz="1800"/>
              <a:t>short : standing wave</a:t>
            </a:r>
            <a:endParaRPr lang="en-US" sz="1800"/>
          </a:p>
        </p:txBody>
      </p:sp>
      <p:sp>
        <p:nvSpPr>
          <p:cNvPr id="39942" name="Text Box 9"/>
          <p:cNvSpPr txBox="1">
            <a:spLocks noChangeArrowheads="1"/>
          </p:cNvSpPr>
          <p:nvPr/>
        </p:nvSpPr>
        <p:spPr bwMode="auto">
          <a:xfrm>
            <a:off x="1027113" y="5410200"/>
            <a:ext cx="8034337" cy="58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r>
              <a:rPr lang="pl-PL" sz="1800" b="0"/>
              <a:t>If lenght of </a:t>
            </a:r>
            <a:r>
              <a:rPr lang="en-US" sz="1800" b="0"/>
              <a:t>the </a:t>
            </a:r>
            <a:r>
              <a:rPr lang="pl-PL" sz="1800" b="0"/>
              <a:t>transmission line changes by </a:t>
            </a:r>
            <a:r>
              <a:rPr lang="el-GR" sz="1800" b="0">
                <a:cs typeface="Arial" charset="0"/>
              </a:rPr>
              <a:t>λ</a:t>
            </a:r>
            <a:r>
              <a:rPr lang="pl-PL" sz="1800" b="0">
                <a:cs typeface="Arial" charset="0"/>
              </a:rPr>
              <a:t>/4 </a:t>
            </a:r>
            <a:r>
              <a:rPr lang="en-US" sz="1800" b="0">
                <a:cs typeface="Arial" charset="0"/>
              </a:rPr>
              <a:t>a short circuit at one side is transformed into an open circuit at the other side</a:t>
            </a:r>
            <a:r>
              <a:rPr lang="pl-PL" sz="1800" b="0">
                <a:cs typeface="Arial" charset="0"/>
              </a:rPr>
              <a:t>.</a:t>
            </a:r>
            <a:endParaRPr lang="el-GR" sz="1800" b="0">
              <a:cs typeface="Arial" charset="0"/>
            </a:endParaRPr>
          </a:p>
        </p:txBody>
      </p:sp>
      <p:pic>
        <p:nvPicPr>
          <p:cNvPr id="39943" name="Picture 16"/>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rcRect/>
          <a:stretch>
            <a:fillRect/>
          </a:stretch>
        </p:blipFill>
        <p:spPr>
          <a:xfrm>
            <a:off x="5356225" y="2163763"/>
            <a:ext cx="3803650" cy="2257425"/>
          </a:xfrm>
          <a:noFill/>
          <a:ln algn="ctr">
            <a:solidFill>
              <a:schemeClr val="tx1"/>
            </a:solid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
        <p:nvSpPr>
          <p:cNvPr id="39944" name="Text Box 18"/>
          <p:cNvSpPr txBox="1">
            <a:spLocks noChangeArrowheads="1"/>
          </p:cNvSpPr>
          <p:nvPr/>
        </p:nvSpPr>
        <p:spPr bwMode="auto">
          <a:xfrm>
            <a:off x="2271713" y="4491038"/>
            <a:ext cx="178752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pl-PL" sz="1600"/>
              <a:t>f=0.25 GHz</a:t>
            </a:r>
            <a:br>
              <a:rPr lang="pl-PL" sz="1600"/>
            </a:br>
            <a:r>
              <a:rPr lang="el-GR" sz="1600">
                <a:cs typeface="Arial" charset="0"/>
              </a:rPr>
              <a:t>λ</a:t>
            </a:r>
            <a:r>
              <a:rPr lang="pl-PL" sz="1600">
                <a:cs typeface="Arial" charset="0"/>
              </a:rPr>
              <a:t>/4=30cm</a:t>
            </a:r>
            <a:endParaRPr lang="el-GR" sz="1600">
              <a:cs typeface="Arial" charset="0"/>
            </a:endParaRPr>
          </a:p>
        </p:txBody>
      </p:sp>
      <p:sp>
        <p:nvSpPr>
          <p:cNvPr id="39945" name="Text Box 19"/>
          <p:cNvSpPr txBox="1">
            <a:spLocks noChangeArrowheads="1"/>
          </p:cNvSpPr>
          <p:nvPr/>
        </p:nvSpPr>
        <p:spPr bwMode="auto">
          <a:xfrm>
            <a:off x="2405063" y="2436813"/>
            <a:ext cx="178752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pl-PL" sz="1600"/>
              <a:t>f=1 GHz</a:t>
            </a:r>
            <a:br>
              <a:rPr lang="pl-PL" sz="1600"/>
            </a:br>
            <a:r>
              <a:rPr lang="el-GR" sz="1600">
                <a:cs typeface="Arial" charset="0"/>
              </a:rPr>
              <a:t>λ</a:t>
            </a:r>
            <a:r>
              <a:rPr lang="pl-PL" sz="1600">
                <a:cs typeface="Arial" charset="0"/>
              </a:rPr>
              <a:t>/4=7.5cm</a:t>
            </a:r>
            <a:endParaRPr lang="el-GR" sz="1600">
              <a:cs typeface="Arial" charset="0"/>
            </a:endParaRPr>
          </a:p>
        </p:txBody>
      </p:sp>
      <p:sp>
        <p:nvSpPr>
          <p:cNvPr id="39946" name="Text Box 20"/>
          <p:cNvSpPr txBox="1">
            <a:spLocks noChangeArrowheads="1"/>
          </p:cNvSpPr>
          <p:nvPr/>
        </p:nvSpPr>
        <p:spPr bwMode="auto">
          <a:xfrm>
            <a:off x="8461375" y="3146425"/>
            <a:ext cx="1255713" cy="312738"/>
          </a:xfrm>
          <a:prstGeom prst="rect">
            <a:avLst/>
          </a:prstGeom>
          <a:solidFill>
            <a:schemeClr val="bg1"/>
          </a:solidFill>
          <a:ln>
            <a:noFill/>
          </a:ln>
          <a:effectLst/>
          <a:extLs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pl-PL" sz="1600">
                <a:solidFill>
                  <a:schemeClr val="hlink"/>
                </a:solidFill>
              </a:rPr>
              <a:t>f=0.25 GHz</a:t>
            </a:r>
            <a:endParaRPr lang="el-GR" sz="1600">
              <a:solidFill>
                <a:schemeClr val="hlink"/>
              </a:solidFill>
              <a:cs typeface="Arial" charset="0"/>
            </a:endParaRPr>
          </a:p>
        </p:txBody>
      </p:sp>
      <p:sp>
        <p:nvSpPr>
          <p:cNvPr id="39947" name="Text Box 22"/>
          <p:cNvSpPr txBox="1">
            <a:spLocks noChangeArrowheads="1"/>
          </p:cNvSpPr>
          <p:nvPr/>
        </p:nvSpPr>
        <p:spPr bwMode="auto">
          <a:xfrm>
            <a:off x="4945063" y="3217863"/>
            <a:ext cx="996950" cy="312737"/>
          </a:xfrm>
          <a:prstGeom prst="rect">
            <a:avLst/>
          </a:prstGeom>
          <a:solidFill>
            <a:schemeClr val="bg1"/>
          </a:solidFill>
          <a:ln>
            <a:noFill/>
          </a:ln>
          <a:effectLst/>
          <a:extLs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pl-PL" sz="1600">
                <a:solidFill>
                  <a:schemeClr val="hlink"/>
                </a:solidFill>
              </a:rPr>
              <a:t>f=1 GHz</a:t>
            </a:r>
            <a:endParaRPr lang="el-GR" sz="1600">
              <a:solidFill>
                <a:schemeClr val="hlink"/>
              </a:solidFill>
              <a:cs typeface="Arial" charset="0"/>
            </a:endParaRPr>
          </a:p>
        </p:txBody>
      </p:sp>
      <p:sp>
        <p:nvSpPr>
          <p:cNvPr id="39948" name="Line 23"/>
          <p:cNvSpPr>
            <a:spLocks noChangeShapeType="1"/>
          </p:cNvSpPr>
          <p:nvPr/>
        </p:nvSpPr>
        <p:spPr bwMode="auto">
          <a:xfrm flipV="1">
            <a:off x="5918200" y="3298825"/>
            <a:ext cx="349250" cy="41275"/>
          </a:xfrm>
          <a:prstGeom prst="line">
            <a:avLst/>
          </a:prstGeom>
          <a:noFill/>
          <a:ln w="254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39949" name="Line 25"/>
          <p:cNvSpPr>
            <a:spLocks noChangeShapeType="1"/>
          </p:cNvSpPr>
          <p:nvPr/>
        </p:nvSpPr>
        <p:spPr bwMode="auto">
          <a:xfrm flipH="1">
            <a:off x="8272463" y="3289300"/>
            <a:ext cx="215900" cy="0"/>
          </a:xfrm>
          <a:prstGeom prst="line">
            <a:avLst/>
          </a:prstGeom>
          <a:noFill/>
          <a:ln w="254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39950" name="Text Box 26"/>
          <p:cNvSpPr txBox="1">
            <a:spLocks noChangeArrowheads="1"/>
          </p:cNvSpPr>
          <p:nvPr/>
        </p:nvSpPr>
        <p:spPr bwMode="auto">
          <a:xfrm>
            <a:off x="8312150" y="2233613"/>
            <a:ext cx="781050" cy="312737"/>
          </a:xfrm>
          <a:prstGeom prst="rect">
            <a:avLst/>
          </a:prstGeom>
          <a:solidFill>
            <a:schemeClr val="bg1"/>
          </a:solidFill>
          <a:ln>
            <a:noFill/>
          </a:ln>
          <a:effectLst/>
          <a:extLs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pl-PL" sz="1600"/>
              <a:t>short</a:t>
            </a:r>
            <a:endParaRPr lang="el-GR" sz="1600">
              <a:cs typeface="Arial" charset="0"/>
            </a:endParaRPr>
          </a:p>
        </p:txBody>
      </p:sp>
      <p:sp>
        <p:nvSpPr>
          <p:cNvPr id="39951"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4DA97672-05BA-4FED-85E9-4A569A88551C}" type="slidenum">
              <a:rPr lang="en-US" sz="1400" b="0">
                <a:solidFill>
                  <a:schemeClr val="tx1"/>
                </a:solidFill>
              </a:rPr>
              <a:pPr algn="r">
                <a:lnSpc>
                  <a:spcPct val="100000"/>
                </a:lnSpc>
                <a:spcBef>
                  <a:spcPct val="0"/>
                </a:spcBef>
                <a:buClrTx/>
                <a:buSzTx/>
                <a:buFontTx/>
                <a:buNone/>
              </a:pPr>
              <a:t>37</a:t>
            </a:fld>
            <a:endParaRPr lang="en-US" sz="1400" b="0">
              <a:solidFill>
                <a:schemeClr val="tx1"/>
              </a:solidFill>
            </a:endParaRPr>
          </a:p>
        </p:txBody>
      </p:sp>
      <p:sp>
        <p:nvSpPr>
          <p:cNvPr id="39952" name="Text Box 34"/>
          <p:cNvSpPr txBox="1">
            <a:spLocks noChangeArrowheads="1"/>
          </p:cNvSpPr>
          <p:nvPr/>
        </p:nvSpPr>
        <p:spPr bwMode="auto">
          <a:xfrm>
            <a:off x="5394325" y="1417638"/>
            <a:ext cx="3370263"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pl-PL" sz="1600"/>
              <a:t>Coax cable with vacuum </a:t>
            </a:r>
            <a:r>
              <a:rPr lang="en-US" sz="1600"/>
              <a:t>or air with a</a:t>
            </a:r>
            <a:r>
              <a:rPr lang="pl-PL" sz="1600"/>
              <a:t> lenght </a:t>
            </a:r>
            <a:r>
              <a:rPr lang="en-US" sz="1600"/>
              <a:t>of</a:t>
            </a:r>
            <a:r>
              <a:rPr lang="pl-PL" sz="1600"/>
              <a:t> 30 cm</a:t>
            </a:r>
            <a:endParaRPr lang="el-GR" sz="1600">
              <a:cs typeface="Arial" charset="0"/>
            </a:endParaRPr>
          </a:p>
        </p:txBody>
      </p:sp>
      <p:sp>
        <p:nvSpPr>
          <p:cNvPr id="39953" name="Rectangle 44"/>
          <p:cNvSpPr>
            <a:spLocks noChangeArrowheads="1"/>
          </p:cNvSpPr>
          <p:nvPr/>
        </p:nvSpPr>
        <p:spPr bwMode="auto">
          <a:xfrm>
            <a:off x="2970213" y="708025"/>
            <a:ext cx="6770687" cy="58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p>
            <a:pPr marL="571500" indent="-571500">
              <a:buFont typeface="Wingdings" pitchFamily="2" charset="2"/>
              <a:buNone/>
            </a:pPr>
            <a:r>
              <a:rPr lang="en-US" sz="1800">
                <a:solidFill>
                  <a:schemeClr val="hlink"/>
                </a:solidFill>
              </a:rPr>
              <a:t> (on the printout you see only a snapshot of movie. It is meant however to be a standing wave.)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5"/>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5362575" y="2152650"/>
            <a:ext cx="3803650" cy="2257425"/>
          </a:xfrm>
          <a:noFill/>
          <a:ln cap="flat" algn="ctr">
            <a:solidFill>
              <a:schemeClr val="tx1"/>
            </a:solid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pic>
        <p:nvPicPr>
          <p:cNvPr id="40963" name="Picture 21" descr="open_1Ghz"/>
          <p:cNvPicPr>
            <a:picLocks noGrp="1" noChangeAspect="1" noChangeArrowheads="1" noCrop="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989013" y="1147763"/>
            <a:ext cx="3238500" cy="1922462"/>
          </a:xfrm>
        </p:spPr>
      </p:pic>
      <p:pic>
        <p:nvPicPr>
          <p:cNvPr id="40964" name="Picture 23" descr="open_0"/>
          <p:cNvPicPr>
            <a:picLocks noGrp="1" noChangeAspect="1" noChangeArrowheads="1" noCrop="1"/>
          </p:cNvPicPr>
          <p:nvPr>
            <p:ph sz="quarter" idx="4"/>
          </p:nvPr>
        </p:nvPicPr>
        <p:blipFill>
          <a:blip r:embed="rId5" cstate="print">
            <a:extLst>
              <a:ext uri="{28A0092B-C50C-407E-A947-70E740481C1C}">
                <a14:useLocalDpi xmlns:a14="http://schemas.microsoft.com/office/drawing/2010/main" val="0"/>
              </a:ext>
            </a:extLst>
          </a:blip>
          <a:srcRect/>
          <a:stretch>
            <a:fillRect/>
          </a:stretch>
        </p:blipFill>
        <p:spPr>
          <a:xfrm>
            <a:off x="981075" y="3275013"/>
            <a:ext cx="3238500" cy="1922462"/>
          </a:xfrm>
        </p:spPr>
      </p:pic>
      <p:sp>
        <p:nvSpPr>
          <p:cNvPr id="40965" name="Rectangle 4"/>
          <p:cNvSpPr>
            <a:spLocks noGrp="1" noChangeArrowheads="1"/>
          </p:cNvSpPr>
          <p:nvPr>
            <p:ph type="title" sz="quarter"/>
          </p:nvPr>
        </p:nvSpPr>
        <p:spPr>
          <a:xfrm>
            <a:off x="0" y="0"/>
            <a:ext cx="9906000" cy="703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sz="3200" smtClean="0">
                <a:solidFill>
                  <a:schemeClr val="hlink"/>
                </a:solidFill>
                <a:effectLst/>
              </a:rPr>
              <a:t>Again our example (open end) </a:t>
            </a:r>
            <a:endParaRPr lang="en-US" sz="3200" smtClean="0">
              <a:solidFill>
                <a:schemeClr val="hlink"/>
              </a:solidFill>
              <a:effectLst/>
            </a:endParaRPr>
          </a:p>
        </p:txBody>
      </p:sp>
      <p:sp>
        <p:nvSpPr>
          <p:cNvPr id="40966" name="Text Box 5"/>
          <p:cNvSpPr txBox="1">
            <a:spLocks noChangeArrowheads="1"/>
          </p:cNvSpPr>
          <p:nvPr/>
        </p:nvSpPr>
        <p:spPr bwMode="auto">
          <a:xfrm>
            <a:off x="585788" y="708025"/>
            <a:ext cx="342900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pl-PL" sz="1800"/>
              <a:t>open : standing wave</a:t>
            </a:r>
            <a:endParaRPr lang="en-US" sz="1800"/>
          </a:p>
        </p:txBody>
      </p:sp>
      <p:sp>
        <p:nvSpPr>
          <p:cNvPr id="40967" name="Text Box 6"/>
          <p:cNvSpPr txBox="1">
            <a:spLocks noChangeArrowheads="1"/>
          </p:cNvSpPr>
          <p:nvPr/>
        </p:nvSpPr>
        <p:spPr bwMode="auto">
          <a:xfrm>
            <a:off x="1047750" y="5246688"/>
            <a:ext cx="8034338" cy="141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r>
              <a:rPr lang="pl-PL" sz="1800" b="0"/>
              <a:t>T</a:t>
            </a:r>
            <a:r>
              <a:rPr lang="en-US" sz="1800" b="0"/>
              <a:t>he patterns for the short and open terminated case appear similar; However, the phase is shifted</a:t>
            </a:r>
            <a:r>
              <a:rPr lang="pl-PL" sz="1800" b="0"/>
              <a:t> which correspond to </a:t>
            </a:r>
            <a:r>
              <a:rPr lang="en-US" sz="1800" b="0"/>
              <a:t>a </a:t>
            </a:r>
            <a:r>
              <a:rPr lang="pl-PL" sz="1800" b="0"/>
              <a:t>different position of</a:t>
            </a:r>
            <a:r>
              <a:rPr lang="en-US" sz="1800" b="0"/>
              <a:t> the</a:t>
            </a:r>
            <a:r>
              <a:rPr lang="pl-PL" sz="1800" b="0"/>
              <a:t> nodes. </a:t>
            </a:r>
          </a:p>
          <a:p>
            <a:r>
              <a:rPr lang="pl-PL" sz="1800" b="0"/>
              <a:t>If </a:t>
            </a:r>
            <a:r>
              <a:rPr lang="en-US" sz="1800" b="0"/>
              <a:t>the </a:t>
            </a:r>
            <a:r>
              <a:rPr lang="pl-PL" sz="1800" b="0"/>
              <a:t>length of</a:t>
            </a:r>
            <a:r>
              <a:rPr lang="en-US" sz="1800" b="0"/>
              <a:t> a</a:t>
            </a:r>
            <a:r>
              <a:rPr lang="pl-PL" sz="1800" b="0"/>
              <a:t> transmission line changes by </a:t>
            </a:r>
            <a:r>
              <a:rPr lang="el-GR" sz="1800" b="0">
                <a:cs typeface="Arial" charset="0"/>
              </a:rPr>
              <a:t>λ</a:t>
            </a:r>
            <a:r>
              <a:rPr lang="pl-PL" sz="1800" b="0">
                <a:cs typeface="Arial" charset="0"/>
              </a:rPr>
              <a:t>/4</a:t>
            </a:r>
            <a:r>
              <a:rPr lang="en-US" sz="1800" b="0">
                <a:cs typeface="Arial" charset="0"/>
              </a:rPr>
              <a:t>,</a:t>
            </a:r>
            <a:r>
              <a:rPr lang="pl-PL" sz="1800" b="0">
                <a:cs typeface="Arial" charset="0"/>
              </a:rPr>
              <a:t> </a:t>
            </a:r>
            <a:r>
              <a:rPr lang="en-US" sz="1800" b="0">
                <a:cs typeface="Arial" charset="0"/>
              </a:rPr>
              <a:t>an </a:t>
            </a:r>
            <a:r>
              <a:rPr lang="pl-PL" sz="1800" b="0">
                <a:cs typeface="Arial" charset="0"/>
              </a:rPr>
              <a:t>open become </a:t>
            </a:r>
            <a:r>
              <a:rPr lang="en-US" sz="1800" b="0">
                <a:cs typeface="Arial" charset="0"/>
              </a:rPr>
              <a:t>a </a:t>
            </a:r>
            <a:r>
              <a:rPr lang="pl-PL" sz="1800" b="0">
                <a:cs typeface="Arial" charset="0"/>
              </a:rPr>
              <a:t>short and vice versa! </a:t>
            </a:r>
            <a:endParaRPr lang="el-GR" sz="1800" b="0">
              <a:cs typeface="Arial" charset="0"/>
            </a:endParaRPr>
          </a:p>
        </p:txBody>
      </p:sp>
      <p:sp>
        <p:nvSpPr>
          <p:cNvPr id="40968" name="Text Box 8"/>
          <p:cNvSpPr txBox="1">
            <a:spLocks noChangeArrowheads="1"/>
          </p:cNvSpPr>
          <p:nvPr/>
        </p:nvSpPr>
        <p:spPr bwMode="auto">
          <a:xfrm>
            <a:off x="2271713" y="4491038"/>
            <a:ext cx="178752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pl-PL" sz="1600"/>
              <a:t>f=0.25 GHz</a:t>
            </a:r>
            <a:br>
              <a:rPr lang="pl-PL" sz="1600"/>
            </a:br>
            <a:r>
              <a:rPr lang="el-GR" sz="1600">
                <a:cs typeface="Arial" charset="0"/>
              </a:rPr>
              <a:t>λ</a:t>
            </a:r>
            <a:r>
              <a:rPr lang="pl-PL" sz="1600">
                <a:cs typeface="Arial" charset="0"/>
              </a:rPr>
              <a:t>/4=30cm</a:t>
            </a:r>
            <a:endParaRPr lang="el-GR" sz="1600">
              <a:cs typeface="Arial" charset="0"/>
            </a:endParaRPr>
          </a:p>
        </p:txBody>
      </p:sp>
      <p:sp>
        <p:nvSpPr>
          <p:cNvPr id="40969" name="Text Box 9"/>
          <p:cNvSpPr txBox="1">
            <a:spLocks noChangeArrowheads="1"/>
          </p:cNvSpPr>
          <p:nvPr/>
        </p:nvSpPr>
        <p:spPr bwMode="auto">
          <a:xfrm>
            <a:off x="2405063" y="2436813"/>
            <a:ext cx="178752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pl-PL" sz="1600"/>
              <a:t>f=1 GHz</a:t>
            </a:r>
            <a:br>
              <a:rPr lang="pl-PL" sz="1600"/>
            </a:br>
            <a:r>
              <a:rPr lang="el-GR" sz="1600">
                <a:cs typeface="Arial" charset="0"/>
              </a:rPr>
              <a:t>λ</a:t>
            </a:r>
            <a:r>
              <a:rPr lang="pl-PL" sz="1600">
                <a:cs typeface="Arial" charset="0"/>
              </a:rPr>
              <a:t>/4=7.5cm</a:t>
            </a:r>
            <a:endParaRPr lang="el-GR" sz="1600">
              <a:cs typeface="Arial" charset="0"/>
            </a:endParaRPr>
          </a:p>
        </p:txBody>
      </p:sp>
      <p:sp>
        <p:nvSpPr>
          <p:cNvPr id="40970" name="Text Box 10"/>
          <p:cNvSpPr txBox="1">
            <a:spLocks noChangeArrowheads="1"/>
          </p:cNvSpPr>
          <p:nvPr/>
        </p:nvSpPr>
        <p:spPr bwMode="auto">
          <a:xfrm>
            <a:off x="8461375" y="3146425"/>
            <a:ext cx="1255713" cy="312738"/>
          </a:xfrm>
          <a:prstGeom prst="rect">
            <a:avLst/>
          </a:prstGeom>
          <a:solidFill>
            <a:schemeClr val="bg1"/>
          </a:solidFill>
          <a:ln>
            <a:noFill/>
          </a:ln>
          <a:effectLst/>
          <a:extLs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pl-PL" sz="1600">
                <a:solidFill>
                  <a:schemeClr val="hlink"/>
                </a:solidFill>
              </a:rPr>
              <a:t>f=</a:t>
            </a:r>
            <a:r>
              <a:rPr lang="en-US" sz="1600">
                <a:solidFill>
                  <a:schemeClr val="hlink"/>
                </a:solidFill>
              </a:rPr>
              <a:t>1</a:t>
            </a:r>
            <a:r>
              <a:rPr lang="pl-PL" sz="1600">
                <a:solidFill>
                  <a:schemeClr val="hlink"/>
                </a:solidFill>
              </a:rPr>
              <a:t> GHz</a:t>
            </a:r>
            <a:endParaRPr lang="el-GR" sz="1600">
              <a:solidFill>
                <a:schemeClr val="hlink"/>
              </a:solidFill>
              <a:cs typeface="Arial" charset="0"/>
            </a:endParaRPr>
          </a:p>
        </p:txBody>
      </p:sp>
      <p:sp>
        <p:nvSpPr>
          <p:cNvPr id="40971" name="Text Box 11"/>
          <p:cNvSpPr txBox="1">
            <a:spLocks noChangeArrowheads="1"/>
          </p:cNvSpPr>
          <p:nvPr/>
        </p:nvSpPr>
        <p:spPr bwMode="auto">
          <a:xfrm>
            <a:off x="4710794" y="3217863"/>
            <a:ext cx="1231220" cy="314574"/>
          </a:xfrm>
          <a:prstGeom prst="rect">
            <a:avLst/>
          </a:prstGeom>
          <a:solidFill>
            <a:schemeClr val="bg1"/>
          </a:solidFill>
          <a:ln>
            <a:noFill/>
          </a:ln>
          <a:effectLst/>
          <a:extLs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pl-PL" sz="1600" dirty="0">
                <a:solidFill>
                  <a:schemeClr val="hlink"/>
                </a:solidFill>
              </a:rPr>
              <a:t>f=</a:t>
            </a:r>
            <a:r>
              <a:rPr lang="en-US" sz="1600" dirty="0" smtClean="0">
                <a:solidFill>
                  <a:schemeClr val="hlink"/>
                </a:solidFill>
              </a:rPr>
              <a:t>0.25</a:t>
            </a:r>
            <a:r>
              <a:rPr lang="pl-PL" sz="1600" dirty="0" smtClean="0">
                <a:solidFill>
                  <a:schemeClr val="hlink"/>
                </a:solidFill>
              </a:rPr>
              <a:t> </a:t>
            </a:r>
            <a:r>
              <a:rPr lang="pl-PL" sz="1600" dirty="0">
                <a:solidFill>
                  <a:schemeClr val="hlink"/>
                </a:solidFill>
              </a:rPr>
              <a:t>GHz</a:t>
            </a:r>
            <a:endParaRPr lang="el-GR" sz="1600" dirty="0">
              <a:solidFill>
                <a:schemeClr val="hlink"/>
              </a:solidFill>
              <a:cs typeface="Arial" charset="0"/>
            </a:endParaRPr>
          </a:p>
        </p:txBody>
      </p:sp>
      <p:sp>
        <p:nvSpPr>
          <p:cNvPr id="40972" name="Line 12"/>
          <p:cNvSpPr>
            <a:spLocks noChangeShapeType="1"/>
          </p:cNvSpPr>
          <p:nvPr/>
        </p:nvSpPr>
        <p:spPr bwMode="auto">
          <a:xfrm flipV="1">
            <a:off x="5918200" y="3298825"/>
            <a:ext cx="349250" cy="41275"/>
          </a:xfrm>
          <a:prstGeom prst="line">
            <a:avLst/>
          </a:prstGeom>
          <a:noFill/>
          <a:ln w="254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40973" name="Line 13"/>
          <p:cNvSpPr>
            <a:spLocks noChangeShapeType="1"/>
          </p:cNvSpPr>
          <p:nvPr/>
        </p:nvSpPr>
        <p:spPr bwMode="auto">
          <a:xfrm flipH="1">
            <a:off x="8272463" y="3289300"/>
            <a:ext cx="215900" cy="0"/>
          </a:xfrm>
          <a:prstGeom prst="line">
            <a:avLst/>
          </a:prstGeom>
          <a:noFill/>
          <a:ln w="254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40974" name="Text Box 14"/>
          <p:cNvSpPr txBox="1">
            <a:spLocks noChangeArrowheads="1"/>
          </p:cNvSpPr>
          <p:nvPr/>
        </p:nvSpPr>
        <p:spPr bwMode="auto">
          <a:xfrm>
            <a:off x="8312150" y="2233613"/>
            <a:ext cx="781050" cy="312737"/>
          </a:xfrm>
          <a:prstGeom prst="rect">
            <a:avLst/>
          </a:prstGeom>
          <a:solidFill>
            <a:schemeClr val="bg1"/>
          </a:solidFill>
          <a:ln>
            <a:noFill/>
          </a:ln>
          <a:effectLst/>
          <a:extLs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pl-PL" sz="1600">
                <a:solidFill>
                  <a:srgbClr val="008000"/>
                </a:solidFill>
              </a:rPr>
              <a:t>open</a:t>
            </a:r>
            <a:endParaRPr lang="el-GR" sz="1600">
              <a:solidFill>
                <a:srgbClr val="008000"/>
              </a:solidFill>
              <a:cs typeface="Arial" charset="0"/>
            </a:endParaRPr>
          </a:p>
        </p:txBody>
      </p:sp>
      <p:sp>
        <p:nvSpPr>
          <p:cNvPr id="40975"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1343C672-11B4-4006-928A-4ACFC46F5329}" type="slidenum">
              <a:rPr lang="en-US" sz="1400" b="0">
                <a:solidFill>
                  <a:schemeClr val="tx1"/>
                </a:solidFill>
              </a:rPr>
              <a:pPr algn="r">
                <a:lnSpc>
                  <a:spcPct val="100000"/>
                </a:lnSpc>
                <a:spcBef>
                  <a:spcPct val="0"/>
                </a:spcBef>
                <a:buClrTx/>
                <a:buSzTx/>
                <a:buFontTx/>
                <a:buNone/>
              </a:pPr>
              <a:t>38</a:t>
            </a:fld>
            <a:endParaRPr lang="en-US" sz="1400" b="0">
              <a:solidFill>
                <a:schemeClr val="tx1"/>
              </a:solidFill>
            </a:endParaRPr>
          </a:p>
        </p:txBody>
      </p:sp>
      <p:sp>
        <p:nvSpPr>
          <p:cNvPr id="40976" name="Text Box 27"/>
          <p:cNvSpPr txBox="1">
            <a:spLocks noChangeArrowheads="1"/>
          </p:cNvSpPr>
          <p:nvPr/>
        </p:nvSpPr>
        <p:spPr bwMode="auto">
          <a:xfrm>
            <a:off x="5394325" y="1417638"/>
            <a:ext cx="3370263"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pl-PL" sz="1600"/>
              <a:t>Coax cable with vacuum </a:t>
            </a:r>
            <a:r>
              <a:rPr lang="en-US" sz="1600"/>
              <a:t>with a</a:t>
            </a:r>
            <a:r>
              <a:rPr lang="pl-PL" sz="1600"/>
              <a:t> lenght </a:t>
            </a:r>
            <a:r>
              <a:rPr lang="en-US" sz="1600"/>
              <a:t>of</a:t>
            </a:r>
            <a:r>
              <a:rPr lang="pl-PL" sz="1600"/>
              <a:t> 30 cm</a:t>
            </a:r>
            <a:endParaRPr lang="el-GR" sz="1600">
              <a:cs typeface="Arial" charset="0"/>
            </a:endParaRPr>
          </a:p>
        </p:txBody>
      </p:sp>
      <p:sp>
        <p:nvSpPr>
          <p:cNvPr id="40977" name="Rectangle 29"/>
          <p:cNvSpPr>
            <a:spLocks noChangeArrowheads="1"/>
          </p:cNvSpPr>
          <p:nvPr/>
        </p:nvSpPr>
        <p:spPr bwMode="auto">
          <a:xfrm>
            <a:off x="2970213" y="708025"/>
            <a:ext cx="6770687" cy="58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p>
            <a:pPr marL="571500" indent="-571500">
              <a:buFont typeface="Wingdings" pitchFamily="2" charset="2"/>
              <a:buNone/>
            </a:pPr>
            <a:r>
              <a:rPr lang="en-US" sz="1800">
                <a:solidFill>
                  <a:schemeClr val="hlink"/>
                </a:solidFill>
              </a:rPr>
              <a:t> (on the printout you see only a snapshot of movie. It is meant however to be a standing wave.)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smtClean="0">
                <a:solidFill>
                  <a:schemeClr val="hlink"/>
                </a:solidFill>
                <a:effectLst/>
              </a:rPr>
              <a:t>What awaits you? </a:t>
            </a:r>
            <a:endParaRPr lang="en-US" smtClean="0">
              <a:solidFill>
                <a:schemeClr val="hlink"/>
              </a:solidFill>
              <a:effectLst/>
            </a:endParaRPr>
          </a:p>
        </p:txBody>
      </p:sp>
      <p:sp>
        <p:nvSpPr>
          <p:cNvPr id="41987" name="Rectangle 8"/>
          <p:cNvSpPr>
            <a:spLocks noChangeArrowheads="1"/>
          </p:cNvSpPr>
          <p:nvPr/>
        </p:nvSpPr>
        <p:spPr bwMode="auto">
          <a:xfrm>
            <a:off x="7294563" y="3414713"/>
            <a:ext cx="2503487"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p>
            <a:pPr marL="571500" indent="-571500">
              <a:buFont typeface="Wingdings" pitchFamily="2" charset="2"/>
              <a:buNone/>
            </a:pPr>
            <a:r>
              <a:rPr lang="pl-PL" sz="1600"/>
              <a:t>Photo from RF</a:t>
            </a:r>
            <a:r>
              <a:rPr lang="en-US" sz="1600"/>
              <a:t>-</a:t>
            </a:r>
            <a:r>
              <a:rPr lang="pl-PL" sz="1600"/>
              <a:t>Lab</a:t>
            </a:r>
            <a:endParaRPr lang="de-DE" sz="1600"/>
          </a:p>
          <a:p>
            <a:pPr marL="571500" indent="-571500">
              <a:buFont typeface="Wingdings" pitchFamily="2" charset="2"/>
              <a:buNone/>
            </a:pPr>
            <a:r>
              <a:rPr lang="pl-PL" sz="1600"/>
              <a:t>CAS </a:t>
            </a:r>
            <a:r>
              <a:rPr lang="de-DE" sz="1600"/>
              <a:t>2011</a:t>
            </a:r>
            <a:r>
              <a:rPr lang="pl-PL" sz="1600"/>
              <a:t>, </a:t>
            </a:r>
            <a:r>
              <a:rPr lang="de-DE" sz="1600"/>
              <a:t>CHIOS</a:t>
            </a:r>
          </a:p>
        </p:txBody>
      </p:sp>
      <p:sp>
        <p:nvSpPr>
          <p:cNvPr id="41988"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6CAE7670-077A-46CF-837F-E0301F41E2CC}" type="slidenum">
              <a:rPr lang="en-US" sz="1400" b="0">
                <a:solidFill>
                  <a:schemeClr val="tx1"/>
                </a:solidFill>
              </a:rPr>
              <a:pPr algn="r">
                <a:lnSpc>
                  <a:spcPct val="100000"/>
                </a:lnSpc>
                <a:spcBef>
                  <a:spcPct val="0"/>
                </a:spcBef>
                <a:buClrTx/>
                <a:buSzTx/>
                <a:buFontTx/>
                <a:buNone/>
              </a:pPr>
              <a:t>39</a:t>
            </a:fld>
            <a:endParaRPr lang="en-US" sz="1400" b="0">
              <a:solidFill>
                <a:schemeClr val="tx1"/>
              </a:solidFill>
            </a:endParaRPr>
          </a:p>
        </p:txBody>
      </p:sp>
      <p:pic>
        <p:nvPicPr>
          <p:cNvPr id="41989" name="Inhaltsplatzhalt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55625" y="1098550"/>
            <a:ext cx="6673850" cy="5005388"/>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C1B45723-9196-4589-BE16-6418198B86C0}" type="slidenum">
              <a:rPr lang="en-US" sz="1400" b="0">
                <a:solidFill>
                  <a:schemeClr val="tx1"/>
                </a:solidFill>
              </a:rPr>
              <a:pPr algn="r">
                <a:lnSpc>
                  <a:spcPct val="100000"/>
                </a:lnSpc>
                <a:spcBef>
                  <a:spcPct val="0"/>
                </a:spcBef>
                <a:buClrTx/>
                <a:buSzTx/>
                <a:buFontTx/>
                <a:buNone/>
              </a:pPr>
              <a:t>4</a:t>
            </a:fld>
            <a:endParaRPr lang="en-US" sz="1400" b="0">
              <a:solidFill>
                <a:schemeClr val="tx1"/>
              </a:solidFill>
            </a:endParaRPr>
          </a:p>
        </p:txBody>
      </p:sp>
      <p:sp>
        <p:nvSpPr>
          <p:cNvPr id="6147" name="Rectangle 3"/>
          <p:cNvSpPr>
            <a:spLocks noGrp="1" noChangeArrowheads="1"/>
          </p:cNvSpPr>
          <p:nvPr>
            <p:ph type="body" idx="4294967295"/>
          </p:nvPr>
        </p:nvSpPr>
        <p:spPr>
          <a:xfrm>
            <a:off x="866775" y="987425"/>
            <a:ext cx="8170863" cy="5530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sz="2000" b="0" smtClean="0">
                <a:effectLst/>
              </a:rPr>
              <a:t>Dynamic signal analyzer (FFT analyzer)</a:t>
            </a:r>
          </a:p>
          <a:p>
            <a:pPr lvl="1">
              <a:lnSpc>
                <a:spcPct val="80000"/>
              </a:lnSpc>
            </a:pPr>
            <a:r>
              <a:rPr lang="en-US" sz="1600" b="0" smtClean="0"/>
              <a:t>Acquires signal in time domain by fast sampling</a:t>
            </a:r>
          </a:p>
          <a:p>
            <a:pPr lvl="1">
              <a:lnSpc>
                <a:spcPct val="80000"/>
              </a:lnSpc>
            </a:pPr>
            <a:r>
              <a:rPr lang="en-US" sz="1600" b="0" smtClean="0"/>
              <a:t>Further numerical treatment in digital signal processors (DSPs)</a:t>
            </a:r>
          </a:p>
          <a:p>
            <a:pPr lvl="1">
              <a:lnSpc>
                <a:spcPct val="80000"/>
              </a:lnSpc>
            </a:pPr>
            <a:r>
              <a:rPr lang="en-US" sz="1600" b="0" smtClean="0"/>
              <a:t>Spectrum calculated using Fast Fourier Transform (FFT)</a:t>
            </a:r>
          </a:p>
          <a:p>
            <a:pPr lvl="1">
              <a:lnSpc>
                <a:spcPct val="80000"/>
              </a:lnSpc>
            </a:pPr>
            <a:r>
              <a:rPr lang="en-US" sz="1600" b="0" smtClean="0"/>
              <a:t>Combines </a:t>
            </a:r>
            <a:r>
              <a:rPr lang="en-US" sz="1600" b="0" smtClean="0">
                <a:solidFill>
                  <a:srgbClr val="008000"/>
                </a:solidFill>
              </a:rPr>
              <a:t>features of a scope and a spectrum analyzer</a:t>
            </a:r>
            <a:r>
              <a:rPr lang="en-US" sz="1600" b="0" smtClean="0"/>
              <a:t>: signals can be looked at directly in time domain or in frequency domain</a:t>
            </a:r>
          </a:p>
          <a:p>
            <a:pPr lvl="1">
              <a:lnSpc>
                <a:spcPct val="80000"/>
              </a:lnSpc>
            </a:pPr>
            <a:r>
              <a:rPr lang="en-US" sz="1600" b="0" smtClean="0"/>
              <a:t>Contrary to the SPA, also the spectrum of non-repetitive signals and transients can be observed</a:t>
            </a:r>
          </a:p>
          <a:p>
            <a:pPr lvl="1">
              <a:lnSpc>
                <a:spcPct val="80000"/>
              </a:lnSpc>
            </a:pPr>
            <a:r>
              <a:rPr lang="en-US" sz="1600" b="0" smtClean="0"/>
              <a:t>Application: Observation of tune sidebands, transient behavior of a phase locked loop, etc.</a:t>
            </a:r>
            <a:endParaRPr lang="pl-PL" sz="1600" b="0" smtClean="0"/>
          </a:p>
          <a:p>
            <a:pPr>
              <a:lnSpc>
                <a:spcPct val="80000"/>
              </a:lnSpc>
            </a:pPr>
            <a:r>
              <a:rPr lang="en-US" sz="2000" b="0" smtClean="0">
                <a:effectLst/>
              </a:rPr>
              <a:t>Coaxial measurement line</a:t>
            </a:r>
            <a:endParaRPr lang="pl-PL" sz="2000" b="0" smtClean="0">
              <a:effectLst/>
            </a:endParaRPr>
          </a:p>
          <a:p>
            <a:pPr lvl="1">
              <a:lnSpc>
                <a:spcPct val="80000"/>
              </a:lnSpc>
            </a:pPr>
            <a:r>
              <a:rPr lang="en-US" b="0" smtClean="0"/>
              <a:t>old fashion method – no more in use but good for understanding of concept</a:t>
            </a:r>
            <a:r>
              <a:rPr lang="en-US" sz="2000" b="0" smtClean="0"/>
              <a:t> </a:t>
            </a:r>
          </a:p>
          <a:p>
            <a:pPr>
              <a:lnSpc>
                <a:spcPct val="80000"/>
              </a:lnSpc>
            </a:pPr>
            <a:r>
              <a:rPr lang="en-US" sz="2000" b="0" smtClean="0">
                <a:effectLst/>
              </a:rPr>
              <a:t>Network analyzer</a:t>
            </a:r>
          </a:p>
          <a:p>
            <a:pPr lvl="1">
              <a:lnSpc>
                <a:spcPct val="80000"/>
              </a:lnSpc>
            </a:pPr>
            <a:r>
              <a:rPr lang="en-US" sz="1600" b="0" smtClean="0"/>
              <a:t>Excites a network (circuit, antenna, amplifier or similar) at a given CW frequency and measures response in magnitude and phase =&gt; </a:t>
            </a:r>
            <a:r>
              <a:rPr lang="en-US" sz="1600" b="0" smtClean="0">
                <a:solidFill>
                  <a:srgbClr val="008000"/>
                </a:solidFill>
              </a:rPr>
              <a:t>determines S-parameters</a:t>
            </a:r>
          </a:p>
          <a:p>
            <a:pPr lvl="1">
              <a:lnSpc>
                <a:spcPct val="80000"/>
              </a:lnSpc>
            </a:pPr>
            <a:r>
              <a:rPr lang="en-US" sz="1600" b="0" smtClean="0"/>
              <a:t>Covers a frequency range by measuring step-by-step at subsequent frequency points</a:t>
            </a:r>
          </a:p>
          <a:p>
            <a:pPr lvl="1">
              <a:lnSpc>
                <a:spcPct val="80000"/>
              </a:lnSpc>
            </a:pPr>
            <a:r>
              <a:rPr lang="en-US" sz="1600" b="0" smtClean="0"/>
              <a:t>Application: characterization of passive and active components, time domain reflectometry by Fourier transforming reflection response, etc.</a:t>
            </a:r>
          </a:p>
        </p:txBody>
      </p:sp>
      <p:sp>
        <p:nvSpPr>
          <p:cNvPr id="252930" name="Rectangle 2"/>
          <p:cNvSpPr>
            <a:spLocks noChangeArrowheads="1"/>
          </p:cNvSpPr>
          <p:nvPr/>
        </p:nvSpPr>
        <p:spPr bwMode="auto">
          <a:xfrm>
            <a:off x="1019175" y="136525"/>
            <a:ext cx="80137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spcBef>
                <a:spcPct val="0"/>
              </a:spcBef>
              <a:buClrTx/>
              <a:buSzTx/>
              <a:buFontTx/>
              <a:buNone/>
              <a:defRPr/>
            </a:pPr>
            <a:r>
              <a:rPr lang="en-US" sz="3200">
                <a:solidFill>
                  <a:schemeClr val="hlink"/>
                </a:solidFill>
                <a:effectLst>
                  <a:outerShdw blurRad="38100" dist="38100" dir="2700000" algn="tl">
                    <a:srgbClr val="C0C0C0"/>
                  </a:outerShdw>
                </a:effectLst>
              </a:rPr>
              <a:t>Measurement methods - overview (</a:t>
            </a:r>
            <a:r>
              <a:rPr lang="pl-PL" sz="3200">
                <a:solidFill>
                  <a:schemeClr val="hlink"/>
                </a:solidFill>
                <a:effectLst>
                  <a:outerShdw blurRad="38100" dist="38100" dir="2700000" algn="tl">
                    <a:srgbClr val="C0C0C0"/>
                  </a:outerShdw>
                </a:effectLst>
              </a:rPr>
              <a:t>2</a:t>
            </a:r>
            <a:r>
              <a:rPr lang="en-US" sz="3200">
                <a:solidFill>
                  <a:schemeClr val="hlink"/>
                </a:solidFill>
                <a:effectLst>
                  <a:outerShdw blurRad="38100" dist="38100" dir="2700000" algn="tl">
                    <a:srgbClr val="C0C0C0"/>
                  </a:outerShdw>
                </a:effectLst>
              </a:rPr>
              <a: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a:spLocks noChangeArrowheads="1"/>
          </p:cNvSpPr>
          <p:nvPr/>
        </p:nvSpPr>
        <p:spPr bwMode="auto">
          <a:xfrm>
            <a:off x="695325" y="1543050"/>
            <a:ext cx="85598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81000" indent="-381000"/>
            <a:r>
              <a:rPr lang="en-US" sz="2000" b="0"/>
              <a:t>Measurements of several types of modulation (AM, FM, PM) in the time-domain and frequency-domain. </a:t>
            </a:r>
          </a:p>
          <a:p>
            <a:pPr marL="381000" indent="-381000"/>
            <a:r>
              <a:rPr lang="en-US" sz="2000" b="0"/>
              <a:t>Superposition of AM and FM spectrum (unequal height side bands). </a:t>
            </a:r>
          </a:p>
          <a:p>
            <a:pPr marL="381000" indent="-381000"/>
            <a:r>
              <a:rPr lang="en-US" sz="2000" b="0"/>
              <a:t>Concept of a spectrum analyzer: the superheterodyne method. Practice all the different settings (video bandwidth, resolution bandwidth etc.). Advantage of FFT spectrum analyzers. </a:t>
            </a:r>
          </a:p>
          <a:p>
            <a:pPr marL="381000" indent="-381000"/>
            <a:r>
              <a:rPr lang="en-US" sz="2000" b="0"/>
              <a:t>Measurement of the RF characteristic of a microwave detector diode (output voltage versus input power... transition between regime output voltage proportional input power and output voltage proportional input voltage); i.e. transition between square low and linear region.</a:t>
            </a:r>
          </a:p>
          <a:p>
            <a:pPr marL="381000" indent="-381000"/>
            <a:r>
              <a:rPr lang="en-US" sz="2000" b="0"/>
              <a:t>Concept of noise figure and noise temperature measurements, testing a noise diode, the basics of thermal noise. </a:t>
            </a:r>
          </a:p>
          <a:p>
            <a:pPr marL="381000" indent="-381000"/>
            <a:r>
              <a:rPr lang="en-US" sz="2000" b="0"/>
              <a:t>Noise figure measurements on amplifiers and also attenuators. </a:t>
            </a:r>
          </a:p>
          <a:p>
            <a:pPr marL="381000" indent="-381000"/>
            <a:r>
              <a:rPr lang="en-US" sz="2000" b="0"/>
              <a:t>The concept and meaning of ENR (excess noise ratio) numbers. </a:t>
            </a:r>
          </a:p>
        </p:txBody>
      </p:sp>
      <p:sp>
        <p:nvSpPr>
          <p:cNvPr id="43011" name="Oval 2"/>
          <p:cNvSpPr>
            <a:spLocks noChangeArrowheads="1"/>
          </p:cNvSpPr>
          <p:nvPr/>
        </p:nvSpPr>
        <p:spPr bwMode="auto">
          <a:xfrm>
            <a:off x="2043113" y="5694363"/>
            <a:ext cx="1141412" cy="83343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lIns="92075" tIns="46038" rIns="92075" bIns="46038" anchor="ctr"/>
          <a:lstStyle/>
          <a:p>
            <a:endParaRPr lang="en-US" sz="2000" b="0" i="1"/>
          </a:p>
        </p:txBody>
      </p:sp>
      <p:sp>
        <p:nvSpPr>
          <p:cNvPr id="43012" name="Oval 3"/>
          <p:cNvSpPr>
            <a:spLocks noChangeArrowheads="1"/>
          </p:cNvSpPr>
          <p:nvPr/>
        </p:nvSpPr>
        <p:spPr bwMode="auto">
          <a:xfrm>
            <a:off x="865188" y="844550"/>
            <a:ext cx="1317625" cy="9953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lIns="92075" tIns="46038" rIns="92075" bIns="46038" anchor="ctr"/>
          <a:lstStyle/>
          <a:p>
            <a:endParaRPr lang="en-US" sz="2000" b="0" i="1"/>
          </a:p>
        </p:txBody>
      </p:sp>
      <p:sp>
        <p:nvSpPr>
          <p:cNvPr id="43013" name="Rectangle 5"/>
          <p:cNvSpPr>
            <a:spLocks noChangeArrowheads="1"/>
          </p:cNvSpPr>
          <p:nvPr/>
        </p:nvSpPr>
        <p:spPr bwMode="auto">
          <a:xfrm>
            <a:off x="542925" y="1390650"/>
            <a:ext cx="85598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81000" indent="-381000"/>
            <a:endParaRPr lang="en-US" sz="2000" b="0" i="1"/>
          </a:p>
        </p:txBody>
      </p:sp>
      <p:sp>
        <p:nvSpPr>
          <p:cNvPr id="822276" name="Rectangle 4"/>
          <p:cNvSpPr>
            <a:spLocks noChangeArrowheads="1"/>
          </p:cNvSpPr>
          <p:nvPr/>
        </p:nvSpPr>
        <p:spPr bwMode="auto">
          <a:xfrm>
            <a:off x="0" y="225425"/>
            <a:ext cx="9906000" cy="914400"/>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en-US" sz="3600">
                <a:solidFill>
                  <a:srgbClr val="0000CC"/>
                </a:solidFill>
                <a:effectLst>
                  <a:outerShdw blurRad="38100" dist="38100" dir="2700000" algn="tl">
                    <a:srgbClr val="C0C0C0"/>
                  </a:outerShdw>
                </a:effectLst>
              </a:rPr>
              <a:t>Measurements using Spectrum Analyzer and oscilloscope (1)</a:t>
            </a:r>
          </a:p>
        </p:txBody>
      </p:sp>
      <p:sp>
        <p:nvSpPr>
          <p:cNvPr id="43015"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49516365-C087-491A-B20C-B081389AC9F0}" type="slidenum">
              <a:rPr lang="en-US" sz="1400" b="0">
                <a:solidFill>
                  <a:schemeClr val="tx1"/>
                </a:solidFill>
              </a:rPr>
              <a:pPr algn="r">
                <a:lnSpc>
                  <a:spcPct val="100000"/>
                </a:lnSpc>
                <a:spcBef>
                  <a:spcPct val="0"/>
                </a:spcBef>
                <a:buClrTx/>
                <a:buSzTx/>
                <a:buFontTx/>
                <a:buNone/>
              </a:pPr>
              <a:t>40</a:t>
            </a:fld>
            <a:endParaRPr lang="en-US" sz="1400" b="0">
              <a:solidFill>
                <a:schemeClr val="tx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Oval 2"/>
          <p:cNvSpPr>
            <a:spLocks noChangeArrowheads="1"/>
          </p:cNvSpPr>
          <p:nvPr/>
        </p:nvSpPr>
        <p:spPr bwMode="auto">
          <a:xfrm>
            <a:off x="2043113" y="5694363"/>
            <a:ext cx="1141412" cy="83343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lIns="92075" tIns="46038" rIns="92075" bIns="46038" anchor="ctr"/>
          <a:lstStyle/>
          <a:p>
            <a:endParaRPr lang="en-US" sz="2000" b="0" i="1"/>
          </a:p>
        </p:txBody>
      </p:sp>
      <p:sp>
        <p:nvSpPr>
          <p:cNvPr id="44035" name="Oval 3"/>
          <p:cNvSpPr>
            <a:spLocks noChangeArrowheads="1"/>
          </p:cNvSpPr>
          <p:nvPr/>
        </p:nvSpPr>
        <p:spPr bwMode="auto">
          <a:xfrm>
            <a:off x="865188" y="844550"/>
            <a:ext cx="1317625" cy="9953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lIns="92075" tIns="46038" rIns="92075" bIns="46038" anchor="ctr"/>
          <a:lstStyle/>
          <a:p>
            <a:endParaRPr lang="en-US" sz="2000" b="0" i="1"/>
          </a:p>
        </p:txBody>
      </p:sp>
      <p:sp>
        <p:nvSpPr>
          <p:cNvPr id="44036" name="Rectangle 5"/>
          <p:cNvSpPr>
            <a:spLocks noChangeArrowheads="1"/>
          </p:cNvSpPr>
          <p:nvPr/>
        </p:nvSpPr>
        <p:spPr bwMode="auto">
          <a:xfrm>
            <a:off x="542925" y="1390650"/>
            <a:ext cx="85598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81000" indent="-381000"/>
            <a:endParaRPr lang="en-US" sz="2000" b="0" i="1"/>
          </a:p>
        </p:txBody>
      </p:sp>
      <p:sp>
        <p:nvSpPr>
          <p:cNvPr id="822276" name="Rectangle 4"/>
          <p:cNvSpPr>
            <a:spLocks noChangeArrowheads="1"/>
          </p:cNvSpPr>
          <p:nvPr/>
        </p:nvSpPr>
        <p:spPr bwMode="auto">
          <a:xfrm>
            <a:off x="0" y="225425"/>
            <a:ext cx="9906000" cy="914400"/>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en-US" sz="3600">
                <a:solidFill>
                  <a:srgbClr val="0000CC"/>
                </a:solidFill>
                <a:effectLst>
                  <a:outerShdw blurRad="38100" dist="38100" dir="2700000" algn="tl">
                    <a:srgbClr val="C0C0C0"/>
                  </a:outerShdw>
                </a:effectLst>
              </a:rPr>
              <a:t>Measurements using Spectrum Analyzer and oscilloscope (2)</a:t>
            </a:r>
          </a:p>
        </p:txBody>
      </p:sp>
      <p:sp>
        <p:nvSpPr>
          <p:cNvPr id="44038" name="Rectangle 5"/>
          <p:cNvSpPr>
            <a:spLocks noChangeArrowheads="1"/>
          </p:cNvSpPr>
          <p:nvPr/>
        </p:nvSpPr>
        <p:spPr bwMode="auto">
          <a:xfrm>
            <a:off x="695325" y="1543050"/>
            <a:ext cx="85598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81000" indent="-381000"/>
            <a:r>
              <a:rPr lang="en-US" sz="2000" b="0"/>
              <a:t>EMC measurements (e.g.: analyze your cell phone spectrum).</a:t>
            </a:r>
          </a:p>
          <a:p>
            <a:pPr marL="381000" indent="-381000"/>
            <a:r>
              <a:rPr lang="en-US" sz="2000" b="0"/>
              <a:t>Noise temperature of the fluorescent tubes in the RF-lab using a satellite receiver. </a:t>
            </a:r>
          </a:p>
          <a:p>
            <a:pPr marL="381000" indent="-381000"/>
            <a:r>
              <a:rPr lang="en-US" sz="2000" b="0"/>
              <a:t>Measurement of the IP3 (intermodulation point of third order) on some amplifiers (intermodulation tests).</a:t>
            </a:r>
          </a:p>
          <a:p>
            <a:pPr marL="381000" indent="-381000"/>
            <a:r>
              <a:rPr lang="en-US" sz="2000" b="0"/>
              <a:t>Nonlinear distortion in general; Concept and application of vector spectrum analyzers, spectrogram mode (if available). </a:t>
            </a:r>
          </a:p>
          <a:p>
            <a:pPr marL="381000" indent="-381000"/>
            <a:r>
              <a:rPr lang="en-US" sz="2000" b="0"/>
              <a:t>Invent and design your own experiment !</a:t>
            </a:r>
            <a:r>
              <a:rPr lang="en-US" sz="2000" b="0" i="1"/>
              <a:t> </a:t>
            </a:r>
          </a:p>
        </p:txBody>
      </p:sp>
      <p:sp>
        <p:nvSpPr>
          <p:cNvPr id="44039"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5386780F-7FF4-45FE-B6B8-DBE18E19C604}" type="slidenum">
              <a:rPr lang="en-US" sz="1400" b="0">
                <a:solidFill>
                  <a:schemeClr val="tx1"/>
                </a:solidFill>
              </a:rPr>
              <a:pPr algn="r">
                <a:lnSpc>
                  <a:spcPct val="100000"/>
                </a:lnSpc>
                <a:spcBef>
                  <a:spcPct val="0"/>
                </a:spcBef>
                <a:buClrTx/>
                <a:buSzTx/>
                <a:buFontTx/>
                <a:buNone/>
              </a:pPr>
              <a:t>41</a:t>
            </a:fld>
            <a:endParaRPr lang="en-US" sz="1400" b="0">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Oval 2"/>
          <p:cNvSpPr>
            <a:spLocks noChangeArrowheads="1"/>
          </p:cNvSpPr>
          <p:nvPr/>
        </p:nvSpPr>
        <p:spPr bwMode="auto">
          <a:xfrm>
            <a:off x="2043113" y="5694363"/>
            <a:ext cx="1141412" cy="83343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lIns="92075" tIns="46038" rIns="92075" bIns="46038" anchor="ctr"/>
          <a:lstStyle/>
          <a:p>
            <a:endParaRPr lang="en-US" sz="2000" b="0" i="1"/>
          </a:p>
        </p:txBody>
      </p:sp>
      <p:sp>
        <p:nvSpPr>
          <p:cNvPr id="45059" name="Oval 3"/>
          <p:cNvSpPr>
            <a:spLocks noChangeArrowheads="1"/>
          </p:cNvSpPr>
          <p:nvPr/>
        </p:nvSpPr>
        <p:spPr bwMode="auto">
          <a:xfrm>
            <a:off x="865188" y="844550"/>
            <a:ext cx="1317625" cy="9953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lIns="92075" tIns="46038" rIns="92075" bIns="46038" anchor="ctr"/>
          <a:lstStyle/>
          <a:p>
            <a:endParaRPr lang="en-US" sz="2000" b="0" i="1"/>
          </a:p>
        </p:txBody>
      </p:sp>
      <p:sp>
        <p:nvSpPr>
          <p:cNvPr id="822276" name="Rectangle 4"/>
          <p:cNvSpPr>
            <a:spLocks noChangeArrowheads="1"/>
          </p:cNvSpPr>
          <p:nvPr/>
        </p:nvSpPr>
        <p:spPr bwMode="auto">
          <a:xfrm>
            <a:off x="0" y="225425"/>
            <a:ext cx="9906000" cy="914400"/>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en-US" sz="3600">
                <a:solidFill>
                  <a:srgbClr val="0000CC"/>
                </a:solidFill>
                <a:effectLst>
                  <a:outerShdw blurRad="38100" dist="38100" dir="2700000" algn="tl">
                    <a:srgbClr val="C0C0C0"/>
                  </a:outerShdw>
                </a:effectLst>
              </a:rPr>
              <a:t>Measurements using Vector Network Analyzer (1)</a:t>
            </a:r>
          </a:p>
        </p:txBody>
      </p:sp>
      <p:sp>
        <p:nvSpPr>
          <p:cNvPr id="45061" name="Rectangle 5"/>
          <p:cNvSpPr>
            <a:spLocks noChangeArrowheads="1"/>
          </p:cNvSpPr>
          <p:nvPr/>
        </p:nvSpPr>
        <p:spPr bwMode="auto">
          <a:xfrm>
            <a:off x="534988" y="1497013"/>
            <a:ext cx="727075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81000" indent="-381000"/>
            <a:r>
              <a:rPr lang="en-US" sz="2000" b="0"/>
              <a:t>N-port (N=1…4)  S-parameter measurements on different reciprocal and non-reciprocal RF-components. </a:t>
            </a:r>
          </a:p>
          <a:p>
            <a:pPr marL="381000" indent="-381000"/>
            <a:r>
              <a:rPr lang="en-US" sz="2000" b="0"/>
              <a:t>Calibration of the Vector Network Analyzer.</a:t>
            </a:r>
          </a:p>
          <a:p>
            <a:pPr marL="381000" indent="-381000"/>
            <a:r>
              <a:rPr lang="en-US" sz="2000" b="0"/>
              <a:t>Navigation in The Smith Chart.</a:t>
            </a:r>
          </a:p>
          <a:p>
            <a:pPr marL="381000" indent="-381000"/>
            <a:r>
              <a:rPr lang="en-US" sz="2000" b="0"/>
              <a:t>Application of the triple stub tuner for matching. </a:t>
            </a:r>
          </a:p>
          <a:p>
            <a:pPr marL="381000" indent="-381000"/>
            <a:r>
              <a:rPr lang="en-US" sz="2000" b="0"/>
              <a:t>Time Domain Reflectomentry using synthetic pulse </a:t>
            </a:r>
            <a:br>
              <a:rPr lang="en-US" sz="2000" b="0"/>
            </a:br>
            <a:r>
              <a:rPr lang="en-US" sz="2000" b="0">
                <a:sym typeface="Wingdings" pitchFamily="2" charset="2"/>
              </a:rPr>
              <a:t></a:t>
            </a:r>
            <a:r>
              <a:rPr lang="en-US" sz="2000" b="0"/>
              <a:t>direct measurement of coaxial line characteristic impedance. </a:t>
            </a:r>
          </a:p>
          <a:p>
            <a:pPr marL="381000" indent="-381000"/>
            <a:r>
              <a:rPr lang="en-US" sz="2000" b="0"/>
              <a:t>Measurements of the light velocity using a trombone (constant impedance adjustable coax line).</a:t>
            </a:r>
          </a:p>
          <a:p>
            <a:pPr marL="381000" indent="-381000"/>
            <a:r>
              <a:rPr lang="en-US" sz="2000" b="0"/>
              <a:t> 2-port measurements for active RF-components (amplifiers): </a:t>
            </a:r>
            <a:br>
              <a:rPr lang="en-US" sz="2000" b="0"/>
            </a:br>
            <a:r>
              <a:rPr lang="en-US" sz="2000" b="0"/>
              <a:t>1 dB compression point (power sweep).</a:t>
            </a:r>
          </a:p>
          <a:p>
            <a:pPr marL="381000" indent="-381000"/>
            <a:r>
              <a:rPr lang="en-US" sz="2000" b="0"/>
              <a:t>Concept of EMC measurements and some examples.</a:t>
            </a:r>
          </a:p>
        </p:txBody>
      </p:sp>
      <p:sp>
        <p:nvSpPr>
          <p:cNvPr id="45062"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51372F72-8332-48D7-A70C-0D56BAAA529C}" type="slidenum">
              <a:rPr lang="en-US" sz="1400" b="0">
                <a:solidFill>
                  <a:schemeClr val="tx1"/>
                </a:solidFill>
              </a:rPr>
              <a:pPr algn="r">
                <a:lnSpc>
                  <a:spcPct val="100000"/>
                </a:lnSpc>
                <a:spcBef>
                  <a:spcPct val="0"/>
                </a:spcBef>
                <a:buClrTx/>
                <a:buSzTx/>
                <a:buFontTx/>
                <a:buNone/>
              </a:pPr>
              <a:t>42</a:t>
            </a:fld>
            <a:endParaRPr lang="en-US" sz="1400" b="0">
              <a:solidFill>
                <a:schemeClr val="tx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Oval 2"/>
          <p:cNvSpPr>
            <a:spLocks noChangeArrowheads="1"/>
          </p:cNvSpPr>
          <p:nvPr/>
        </p:nvSpPr>
        <p:spPr bwMode="auto">
          <a:xfrm>
            <a:off x="2043113" y="5694363"/>
            <a:ext cx="1141412" cy="83343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lIns="92075" tIns="46038" rIns="92075" bIns="46038" anchor="ctr"/>
          <a:lstStyle/>
          <a:p>
            <a:endParaRPr lang="en-US" sz="2000" b="0" i="1"/>
          </a:p>
        </p:txBody>
      </p:sp>
      <p:sp>
        <p:nvSpPr>
          <p:cNvPr id="46083" name="Oval 3"/>
          <p:cNvSpPr>
            <a:spLocks noChangeArrowheads="1"/>
          </p:cNvSpPr>
          <p:nvPr/>
        </p:nvSpPr>
        <p:spPr bwMode="auto">
          <a:xfrm>
            <a:off x="865188" y="844550"/>
            <a:ext cx="1317625" cy="9953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lIns="92075" tIns="46038" rIns="92075" bIns="46038" anchor="ctr"/>
          <a:lstStyle/>
          <a:p>
            <a:endParaRPr lang="en-US" sz="2000" b="0" i="1"/>
          </a:p>
        </p:txBody>
      </p:sp>
      <p:sp>
        <p:nvSpPr>
          <p:cNvPr id="46084" name="Rectangle 5"/>
          <p:cNvSpPr>
            <a:spLocks noChangeArrowheads="1"/>
          </p:cNvSpPr>
          <p:nvPr/>
        </p:nvSpPr>
        <p:spPr bwMode="auto">
          <a:xfrm>
            <a:off x="542925" y="1390650"/>
            <a:ext cx="8666163"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81000" indent="-381000"/>
            <a:r>
              <a:rPr lang="en-US" sz="2000" b="0"/>
              <a:t>Measurements of the characteristic cavity properties (Smith Chart analysis).</a:t>
            </a:r>
          </a:p>
          <a:p>
            <a:pPr marL="381000" indent="-381000"/>
            <a:r>
              <a:rPr lang="en-US" sz="2000" b="0"/>
              <a:t>Cavity perturbation measurements (bead pull).</a:t>
            </a:r>
          </a:p>
          <a:p>
            <a:pPr marL="381000" indent="-381000"/>
            <a:r>
              <a:rPr lang="en-US" sz="2000" b="0"/>
              <a:t>Beam coupling impedance measurements with the wire method (some examples).</a:t>
            </a:r>
          </a:p>
          <a:p>
            <a:pPr marL="381000" indent="-381000"/>
            <a:r>
              <a:rPr lang="en-US" sz="2000" b="0"/>
              <a:t>Beam transfer impedance measurements with the wire (button PU, stripline PU.)</a:t>
            </a:r>
          </a:p>
          <a:p>
            <a:pPr marL="381000" indent="-381000"/>
            <a:r>
              <a:rPr lang="en-US" sz="2000" b="0"/>
              <a:t>Self made RF-components: Calculate build and test your own attenuator in a SUCO box (and take it back home then). </a:t>
            </a:r>
          </a:p>
          <a:p>
            <a:pPr marL="381000" indent="-381000"/>
            <a:r>
              <a:rPr lang="en-US" sz="2800" b="0"/>
              <a:t>Invent </a:t>
            </a:r>
            <a:r>
              <a:rPr lang="en-US" b="0"/>
              <a:t>and design</a:t>
            </a:r>
            <a:r>
              <a:rPr lang="en-US"/>
              <a:t> </a:t>
            </a:r>
            <a:r>
              <a:rPr lang="en-US" sz="2800" b="0"/>
              <a:t>your own experiment!</a:t>
            </a:r>
            <a:r>
              <a:rPr lang="en-US" sz="2800" b="0" i="1"/>
              <a:t> </a:t>
            </a:r>
          </a:p>
        </p:txBody>
      </p:sp>
      <p:sp>
        <p:nvSpPr>
          <p:cNvPr id="822276" name="Rectangle 4"/>
          <p:cNvSpPr>
            <a:spLocks noChangeArrowheads="1"/>
          </p:cNvSpPr>
          <p:nvPr/>
        </p:nvSpPr>
        <p:spPr bwMode="auto">
          <a:xfrm>
            <a:off x="0" y="225425"/>
            <a:ext cx="9906000" cy="914400"/>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en-US" sz="3600">
                <a:solidFill>
                  <a:srgbClr val="0000CC"/>
                </a:solidFill>
                <a:effectLst>
                  <a:outerShdw blurRad="38100" dist="38100" dir="2700000" algn="tl">
                    <a:srgbClr val="C0C0C0"/>
                  </a:outerShdw>
                </a:effectLst>
              </a:rPr>
              <a:t>Measurements using Vector Network Analyzer (2)</a:t>
            </a:r>
          </a:p>
        </p:txBody>
      </p:sp>
      <p:sp>
        <p:nvSpPr>
          <p:cNvPr id="46086"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BC69E9FA-7742-4410-B855-F98B717FE4F0}" type="slidenum">
              <a:rPr lang="en-US" sz="1400" b="0">
                <a:solidFill>
                  <a:schemeClr val="tx1"/>
                </a:solidFill>
              </a:rPr>
              <a:pPr algn="r">
                <a:lnSpc>
                  <a:spcPct val="100000"/>
                </a:lnSpc>
                <a:spcBef>
                  <a:spcPct val="0"/>
                </a:spcBef>
                <a:buClrTx/>
                <a:buSzTx/>
                <a:buFontTx/>
                <a:buNone/>
              </a:pPr>
              <a:t>43</a:t>
            </a:fld>
            <a:endParaRPr lang="en-US" sz="1400" b="0">
              <a:solidFill>
                <a:schemeClr val="tx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163513"/>
            <a:ext cx="9906000" cy="703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b="0" smtClean="0">
                <a:solidFill>
                  <a:schemeClr val="hlink"/>
                </a:solidFill>
                <a:effectLst/>
              </a:rPr>
              <a:t>Invent your own experiment!</a:t>
            </a:r>
            <a:r>
              <a:rPr lang="en-US" sz="3200" b="0" i="1" smtClean="0">
                <a:solidFill>
                  <a:schemeClr val="hlink"/>
                </a:solidFill>
                <a:effectLst/>
              </a:rPr>
              <a:t> </a:t>
            </a:r>
          </a:p>
        </p:txBody>
      </p:sp>
      <p:pic>
        <p:nvPicPr>
          <p:cNvPr id="47107" name="Picture 11" descr="IMG_1650"/>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313363" y="1309688"/>
            <a:ext cx="3233737" cy="2425700"/>
          </a:xfrm>
        </p:spPr>
      </p:pic>
      <p:sp>
        <p:nvSpPr>
          <p:cNvPr id="47108" name="Rectangle 6"/>
          <p:cNvSpPr>
            <a:spLocks noChangeArrowheads="1"/>
          </p:cNvSpPr>
          <p:nvPr/>
        </p:nvSpPr>
        <p:spPr bwMode="auto">
          <a:xfrm>
            <a:off x="762000" y="1081088"/>
            <a:ext cx="4268788"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spcBef>
                <a:spcPct val="0"/>
              </a:spcBef>
              <a:buClrTx/>
              <a:buSzTx/>
              <a:buFontTx/>
              <a:buNone/>
            </a:pPr>
            <a:r>
              <a:rPr lang="en-US" sz="2000" b="0"/>
              <a:t>Build </a:t>
            </a:r>
            <a:r>
              <a:rPr lang="pl-PL" sz="2000" b="0"/>
              <a:t>e.g. </a:t>
            </a:r>
            <a:r>
              <a:rPr lang="en-US" sz="2000" b="0"/>
              <a:t>Doppler traffic</a:t>
            </a:r>
            <a:r>
              <a:rPr lang="pl-PL" sz="2000" b="0"/>
              <a:t> </a:t>
            </a:r>
            <a:r>
              <a:rPr lang="en-US" sz="2000" b="0"/>
              <a:t>radar</a:t>
            </a:r>
            <a:br>
              <a:rPr lang="en-US" sz="2000" b="0"/>
            </a:br>
            <a:r>
              <a:rPr lang="en-US" sz="2000" b="0"/>
              <a:t>(this really worked in practice during CAS 2011 RF-lab, CHIOS)</a:t>
            </a:r>
          </a:p>
        </p:txBody>
      </p:sp>
      <p:sp>
        <p:nvSpPr>
          <p:cNvPr id="47109" name="Rectangle 7"/>
          <p:cNvSpPr>
            <a:spLocks noChangeArrowheads="1"/>
          </p:cNvSpPr>
          <p:nvPr/>
        </p:nvSpPr>
        <p:spPr bwMode="auto">
          <a:xfrm>
            <a:off x="4621213" y="796925"/>
            <a:ext cx="46799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spcBef>
                <a:spcPct val="0"/>
              </a:spcBef>
              <a:buClrTx/>
              <a:buSzTx/>
              <a:buFontTx/>
              <a:buNone/>
            </a:pPr>
            <a:r>
              <a:rPr lang="en-US" sz="2000" b="0"/>
              <a:t>or </a:t>
            </a:r>
            <a:r>
              <a:rPr lang="pl-PL" sz="2000" b="0"/>
              <a:t>„Tabacco-box” cavity</a:t>
            </a:r>
            <a:endParaRPr lang="en-US" sz="2000" b="0"/>
          </a:p>
        </p:txBody>
      </p:sp>
      <p:sp>
        <p:nvSpPr>
          <p:cNvPr id="47110"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982AEB81-4BC4-46E6-8ACF-89B54A3D688A}" type="slidenum">
              <a:rPr lang="en-US" sz="1400" b="0">
                <a:solidFill>
                  <a:schemeClr val="tx1"/>
                </a:solidFill>
              </a:rPr>
              <a:pPr algn="r">
                <a:lnSpc>
                  <a:spcPct val="100000"/>
                </a:lnSpc>
                <a:spcBef>
                  <a:spcPct val="0"/>
                </a:spcBef>
                <a:buClrTx/>
                <a:buSzTx/>
                <a:buFontTx/>
                <a:buNone/>
              </a:pPr>
              <a:t>44</a:t>
            </a:fld>
            <a:endParaRPr lang="en-US" sz="1400" b="0">
              <a:solidFill>
                <a:schemeClr val="tx1"/>
              </a:solidFill>
            </a:endParaRPr>
          </a:p>
        </p:txBody>
      </p:sp>
      <p:pic>
        <p:nvPicPr>
          <p:cNvPr id="47111" name="Picture 13" descr="bie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337175" y="4148138"/>
            <a:ext cx="3224213" cy="2414587"/>
          </a:xfrm>
        </p:spPr>
      </p:pic>
      <p:sp>
        <p:nvSpPr>
          <p:cNvPr id="47112" name="Rectangle 15"/>
          <p:cNvSpPr>
            <a:spLocks noChangeArrowheads="1"/>
          </p:cNvSpPr>
          <p:nvPr/>
        </p:nvSpPr>
        <p:spPr bwMode="auto">
          <a:xfrm>
            <a:off x="4721225" y="3613150"/>
            <a:ext cx="46799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spcBef>
                <a:spcPct val="0"/>
              </a:spcBef>
              <a:buClrTx/>
              <a:buSzTx/>
              <a:buFontTx/>
              <a:buNone/>
            </a:pPr>
            <a:r>
              <a:rPr lang="en-US" sz="2000" b="0"/>
              <a:t>or test a resonator of any other type.</a:t>
            </a:r>
          </a:p>
        </p:txBody>
      </p:sp>
      <p:pic>
        <p:nvPicPr>
          <p:cNvPr id="47113" name="Inhaltsplatzhalter 2"/>
          <p:cNvPicPr>
            <a:picLocks noGrp="1" noChangeAspect="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995363" y="2114550"/>
            <a:ext cx="3803650" cy="2852738"/>
          </a:xfrm>
        </p:spPr>
      </p:pic>
      <p:cxnSp>
        <p:nvCxnSpPr>
          <p:cNvPr id="47114" name="Gerade Verbindung mit Pfeil 4"/>
          <p:cNvCxnSpPr>
            <a:cxnSpLocks noChangeShapeType="1"/>
          </p:cNvCxnSpPr>
          <p:nvPr/>
        </p:nvCxnSpPr>
        <p:spPr bwMode="auto">
          <a:xfrm flipV="1">
            <a:off x="971550" y="3028950"/>
            <a:ext cx="301625" cy="293688"/>
          </a:xfrm>
          <a:prstGeom prst="straightConnector1">
            <a:avLst/>
          </a:prstGeom>
          <a:noFill/>
          <a:ln w="38100" algn="ctr">
            <a:solidFill>
              <a:srgbClr val="A7011D"/>
            </a:solidFill>
            <a:round/>
            <a:headEnd/>
            <a:tailEnd type="arrow" w="med" len="med"/>
          </a:ln>
          <a:extLst>
            <a:ext uri="{909E8E84-426E-40DD-AFC4-6F175D3DCCD1}">
              <a14:hiddenFill xmlns:a14="http://schemas.microsoft.com/office/drawing/2010/main">
                <a:noFill/>
              </a14:hiddenFill>
            </a:ext>
          </a:extLst>
        </p:spPr>
      </p:cxnSp>
      <p:sp>
        <p:nvSpPr>
          <p:cNvPr id="47115" name="Ellipse 5"/>
          <p:cNvSpPr>
            <a:spLocks noChangeArrowheads="1"/>
          </p:cNvSpPr>
          <p:nvPr/>
        </p:nvSpPr>
        <p:spPr bwMode="auto">
          <a:xfrm>
            <a:off x="2897188" y="2881313"/>
            <a:ext cx="1258887" cy="44132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92075" tIns="46038" rIns="92075" bIns="46038"/>
          <a:lstStyle/>
          <a:p>
            <a:pPr marL="381000" indent="-381000">
              <a:buFont typeface="Wingdings" pitchFamily="2" charset="2"/>
              <a:buAutoNum type="arabicPeriod"/>
            </a:pPr>
            <a:endParaRPr lang="en-US" sz="2000" b="0" i="1"/>
          </a:p>
        </p:txBody>
      </p:sp>
      <p:sp>
        <p:nvSpPr>
          <p:cNvPr id="47116" name="Ellipse 6"/>
          <p:cNvSpPr>
            <a:spLocks noChangeArrowheads="1"/>
          </p:cNvSpPr>
          <p:nvPr/>
        </p:nvSpPr>
        <p:spPr bwMode="auto">
          <a:xfrm>
            <a:off x="2895600" y="2841625"/>
            <a:ext cx="1260475" cy="506413"/>
          </a:xfrm>
          <a:prstGeom prst="ellipse">
            <a:avLst/>
          </a:prstGeom>
          <a:noFill/>
          <a:ln w="9525" algn="ctr">
            <a:solidFill>
              <a:srgbClr val="0000CC"/>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marL="381000" indent="-381000">
              <a:buFont typeface="Wingdings" pitchFamily="2" charset="2"/>
              <a:buAutoNum type="arabicPeriod"/>
            </a:pPr>
            <a:endParaRPr lang="en-US" sz="2000" b="0" i="1"/>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ChangeArrowheads="1"/>
          </p:cNvSpPr>
          <p:nvPr>
            <p:ph type="title"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sz="2800" smtClean="0">
                <a:effectLst/>
              </a:rPr>
              <a:t>You will have enough time to think</a:t>
            </a:r>
            <a:endParaRPr lang="en-US" sz="2800" smtClean="0">
              <a:effectLst/>
            </a:endParaRPr>
          </a:p>
        </p:txBody>
      </p:sp>
      <p:pic>
        <p:nvPicPr>
          <p:cNvPr id="48131" name="Picture 10"/>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313363" y="836613"/>
            <a:ext cx="3235325" cy="2425700"/>
          </a:xfrm>
        </p:spPr>
      </p:pic>
      <p:pic>
        <p:nvPicPr>
          <p:cNvPr id="48132" name="Picture 13"/>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1046163" y="830263"/>
            <a:ext cx="3236912" cy="2427287"/>
          </a:xfrm>
        </p:spPr>
      </p:pic>
      <p:sp>
        <p:nvSpPr>
          <p:cNvPr id="48133" name="Rectangle 11"/>
          <p:cNvSpPr>
            <a:spLocks noChangeArrowheads="1"/>
          </p:cNvSpPr>
          <p:nvPr/>
        </p:nvSpPr>
        <p:spPr bwMode="auto">
          <a:xfrm>
            <a:off x="0" y="3151188"/>
            <a:ext cx="99060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spcBef>
                <a:spcPct val="0"/>
              </a:spcBef>
              <a:buClrTx/>
              <a:buSzTx/>
              <a:buFontTx/>
              <a:buNone/>
            </a:pPr>
            <a:r>
              <a:rPr lang="pl-PL" sz="2800"/>
              <a:t>and have a contact with hardware</a:t>
            </a:r>
            <a:r>
              <a:rPr lang="en-US" sz="2800"/>
              <a:t> and your colleagues</a:t>
            </a:r>
            <a:r>
              <a:rPr lang="pl-PL" sz="2800"/>
              <a:t>.</a:t>
            </a:r>
            <a:endParaRPr lang="en-US" sz="2800"/>
          </a:p>
        </p:txBody>
      </p:sp>
      <p:sp>
        <p:nvSpPr>
          <p:cNvPr id="48134"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454D63B3-8AEB-40D1-A5F4-B57946AC226B}" type="slidenum">
              <a:rPr lang="en-US" sz="1400" b="0">
                <a:solidFill>
                  <a:schemeClr val="tx1"/>
                </a:solidFill>
              </a:rPr>
              <a:pPr algn="r">
                <a:lnSpc>
                  <a:spcPct val="100000"/>
                </a:lnSpc>
                <a:spcBef>
                  <a:spcPct val="0"/>
                </a:spcBef>
                <a:buClrTx/>
                <a:buSzTx/>
                <a:buFontTx/>
                <a:buNone/>
              </a:pPr>
              <a:t>45</a:t>
            </a:fld>
            <a:endParaRPr lang="en-US" sz="1400" b="0">
              <a:solidFill>
                <a:schemeClr val="tx1"/>
              </a:solidFill>
            </a:endParaRPr>
          </a:p>
        </p:txBody>
      </p:sp>
      <p:pic>
        <p:nvPicPr>
          <p:cNvPr id="48135" name="Inhaltsplatzhalter 3"/>
          <p:cNvPicPr>
            <a:picLocks noGrp="1" noChangeAspect="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5316538" y="3854450"/>
            <a:ext cx="3236912" cy="2427288"/>
          </a:xfrm>
        </p:spPr>
      </p:pic>
      <p:pic>
        <p:nvPicPr>
          <p:cNvPr id="48136" name="Grafik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2038" y="3854450"/>
            <a:ext cx="3243262"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Grp="1" noChangeArrowheads="1"/>
          </p:cNvSpPr>
          <p:nvPr>
            <p:ph type="ctrTitle"/>
          </p:nvPr>
        </p:nvSpPr>
        <p:spPr>
          <a:xfrm>
            <a:off x="569913" y="538163"/>
            <a:ext cx="84201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4800" smtClean="0">
                <a:effectLst/>
              </a:rPr>
              <a:t>We hope you will have a lot of fun… </a:t>
            </a:r>
            <a:endParaRPr lang="en-US" sz="10600" smtClean="0">
              <a:effectLst/>
            </a:endParaRPr>
          </a:p>
        </p:txBody>
      </p:sp>
      <p:pic>
        <p:nvPicPr>
          <p:cNvPr id="49155" name="Picture 9"/>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653394" y="2179868"/>
            <a:ext cx="4033157" cy="3028949"/>
          </a:xfrm>
          <a:prstGeom prst="rect">
            <a:avLst/>
          </a:prstGeom>
          <a:noFill/>
          <a:ln>
            <a:noFill/>
          </a:ln>
          <a:scene3d>
            <a:camera prst="perspectiveContrastingRightFacing" fov="1200000">
              <a:rot lat="623785" lon="20400000" rev="0"/>
            </a:camera>
            <a:lightRig rig="threePt" dir="t"/>
          </a:scene3d>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0BFE319E-E70B-42E6-816B-FA64834BCDD3}" type="slidenum">
              <a:rPr lang="en-US" sz="1400" b="0">
                <a:solidFill>
                  <a:schemeClr val="tx1"/>
                </a:solidFill>
              </a:rPr>
              <a:pPr algn="r">
                <a:lnSpc>
                  <a:spcPct val="100000"/>
                </a:lnSpc>
                <a:spcBef>
                  <a:spcPct val="0"/>
                </a:spcBef>
                <a:buClrTx/>
                <a:buSzTx/>
                <a:buFontTx/>
                <a:buNone/>
              </a:pPr>
              <a:t>46</a:t>
            </a:fld>
            <a:endParaRPr lang="en-US" sz="1400" b="0">
              <a:solidFill>
                <a:schemeClr val="tx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smtClean="0">
                <a:solidFill>
                  <a:schemeClr val="hlink"/>
                </a:solidFill>
                <a:effectLst/>
              </a:rPr>
              <a:t>Appendix</a:t>
            </a:r>
            <a:r>
              <a:rPr lang="pl-PL" sz="3200" smtClean="0">
                <a:solidFill>
                  <a:schemeClr val="hlink"/>
                </a:solidFill>
                <a:effectLst/>
              </a:rPr>
              <a:t> A: </a:t>
            </a:r>
            <a:r>
              <a:rPr lang="en-US" sz="3200" smtClean="0">
                <a:solidFill>
                  <a:schemeClr val="hlink"/>
                </a:solidFill>
                <a:effectLst/>
              </a:rPr>
              <a:t>Definition of the Noise Figure</a:t>
            </a:r>
          </a:p>
        </p:txBody>
      </p:sp>
      <p:sp>
        <p:nvSpPr>
          <p:cNvPr id="50179" name="Text Box 3"/>
          <p:cNvSpPr txBox="1">
            <a:spLocks noChangeArrowheads="1"/>
          </p:cNvSpPr>
          <p:nvPr/>
        </p:nvSpPr>
        <p:spPr bwMode="auto">
          <a:xfrm>
            <a:off x="1535113" y="4067175"/>
            <a:ext cx="5299075" cy="420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pPr>
            <a:endParaRPr lang="en-US"/>
          </a:p>
        </p:txBody>
      </p:sp>
      <p:graphicFrame>
        <p:nvGraphicFramePr>
          <p:cNvPr id="50180" name="Object 4"/>
          <p:cNvGraphicFramePr>
            <a:graphicFrameLocks noGrp="1" noChangeAspect="1"/>
          </p:cNvGraphicFramePr>
          <p:nvPr>
            <p:ph sz="half" idx="4294967295"/>
          </p:nvPr>
        </p:nvGraphicFramePr>
        <p:xfrm>
          <a:off x="3767138" y="5627688"/>
          <a:ext cx="2257425" cy="723900"/>
        </p:xfrm>
        <a:graphic>
          <a:graphicData uri="http://schemas.openxmlformats.org/presentationml/2006/ole">
            <mc:AlternateContent xmlns:mc="http://schemas.openxmlformats.org/markup-compatibility/2006">
              <mc:Choice xmlns:v="urn:schemas-microsoft-com:vml" Requires="v">
                <p:oleObj spid="_x0000_s50206" name="Equation" r:id="rId4" imgW="1346200" imgH="431800" progId="Equation.3">
                  <p:embed/>
                </p:oleObj>
              </mc:Choice>
              <mc:Fallback>
                <p:oleObj name="Equation" r:id="rId4" imgW="1346200" imgH="4318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7138" y="5627688"/>
                        <a:ext cx="2257425" cy="7239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0181" name="Object 5"/>
          <p:cNvGraphicFramePr>
            <a:graphicFrameLocks noChangeAspect="1"/>
          </p:cNvGraphicFramePr>
          <p:nvPr/>
        </p:nvGraphicFramePr>
        <p:xfrm>
          <a:off x="1443038" y="1123950"/>
          <a:ext cx="6265862" cy="782638"/>
        </p:xfrm>
        <a:graphic>
          <a:graphicData uri="http://schemas.openxmlformats.org/presentationml/2006/ole">
            <mc:AlternateContent xmlns:mc="http://schemas.openxmlformats.org/markup-compatibility/2006">
              <mc:Choice xmlns:v="urn:schemas-microsoft-com:vml" Requires="v">
                <p:oleObj spid="_x0000_s50207" name="Equation" r:id="rId6" imgW="3454400" imgH="431800" progId="Equation.3">
                  <p:embed/>
                </p:oleObj>
              </mc:Choice>
              <mc:Fallback>
                <p:oleObj name="Equation" r:id="rId6" imgW="3454400" imgH="43180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3038" y="1123950"/>
                        <a:ext cx="6265862" cy="78263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0182" name="Rectangle 6"/>
          <p:cNvSpPr>
            <a:spLocks noGrp="1" noChangeArrowheads="1"/>
          </p:cNvSpPr>
          <p:nvPr>
            <p:ph type="body" idx="1"/>
          </p:nvPr>
        </p:nvSpPr>
        <p:spPr>
          <a:xfrm>
            <a:off x="757238" y="2097088"/>
            <a:ext cx="8240712" cy="3890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900" b="0" i="1" smtClean="0">
                <a:effectLst/>
              </a:rPr>
              <a:t>F</a:t>
            </a:r>
            <a:r>
              <a:rPr lang="en-US" sz="1900" b="0" smtClean="0">
                <a:effectLst/>
              </a:rPr>
              <a:t>  is the </a:t>
            </a:r>
            <a:r>
              <a:rPr lang="en-US" sz="1900" b="0" i="1" smtClean="0">
                <a:solidFill>
                  <a:schemeClr val="hlink"/>
                </a:solidFill>
                <a:effectLst/>
              </a:rPr>
              <a:t>Noise factor</a:t>
            </a:r>
            <a:r>
              <a:rPr lang="en-US" sz="1900" b="0" smtClean="0">
                <a:effectLst/>
              </a:rPr>
              <a:t> of the receiver</a:t>
            </a:r>
          </a:p>
          <a:p>
            <a:r>
              <a:rPr lang="en-US" sz="1900" b="0" i="1" smtClean="0">
                <a:effectLst/>
              </a:rPr>
              <a:t>S</a:t>
            </a:r>
            <a:r>
              <a:rPr lang="en-US" sz="1900" b="0" i="1" baseline="-25000" smtClean="0">
                <a:effectLst/>
              </a:rPr>
              <a:t>i</a:t>
            </a:r>
            <a:r>
              <a:rPr lang="en-US" sz="1900" b="0" smtClean="0">
                <a:effectLst/>
              </a:rPr>
              <a:t>  is the available signal power at input</a:t>
            </a:r>
          </a:p>
          <a:p>
            <a:r>
              <a:rPr lang="en-US" sz="1900" b="0" i="1" smtClean="0">
                <a:effectLst/>
              </a:rPr>
              <a:t>N</a:t>
            </a:r>
            <a:r>
              <a:rPr lang="en-US" sz="1900" b="0" i="1" baseline="-25000" smtClean="0">
                <a:effectLst/>
              </a:rPr>
              <a:t>i</a:t>
            </a:r>
            <a:r>
              <a:rPr lang="en-US" sz="1900" b="0" i="1" smtClean="0">
                <a:effectLst/>
              </a:rPr>
              <a:t>=kT</a:t>
            </a:r>
            <a:r>
              <a:rPr lang="en-US" sz="1900" b="0" i="1" baseline="-25000" smtClean="0">
                <a:effectLst/>
              </a:rPr>
              <a:t>0</a:t>
            </a:r>
            <a:r>
              <a:rPr lang="en-US" sz="1900" b="0" i="1" smtClean="0">
                <a:effectLst/>
              </a:rPr>
              <a:t>B</a:t>
            </a:r>
            <a:r>
              <a:rPr lang="en-US" sz="1900" b="0" smtClean="0">
                <a:effectLst/>
              </a:rPr>
              <a:t>  is the available noise power at input</a:t>
            </a:r>
          </a:p>
          <a:p>
            <a:r>
              <a:rPr lang="en-US" sz="1900" b="0" i="1" smtClean="0">
                <a:effectLst/>
              </a:rPr>
              <a:t>T</a:t>
            </a:r>
            <a:r>
              <a:rPr lang="en-US" sz="1900" b="0" i="1" baseline="-25000" smtClean="0">
                <a:effectLst/>
              </a:rPr>
              <a:t>0</a:t>
            </a:r>
            <a:r>
              <a:rPr lang="en-US" sz="1900" b="0" smtClean="0">
                <a:effectLst/>
              </a:rPr>
              <a:t>  is the absolute temperature of the source resistance</a:t>
            </a:r>
          </a:p>
          <a:p>
            <a:r>
              <a:rPr lang="en-US" sz="1900" b="0" i="1" smtClean="0">
                <a:effectLst/>
              </a:rPr>
              <a:t>N</a:t>
            </a:r>
            <a:r>
              <a:rPr lang="en-US" sz="1900" b="0" i="1" baseline="-25000" smtClean="0">
                <a:effectLst/>
              </a:rPr>
              <a:t>o</a:t>
            </a:r>
            <a:r>
              <a:rPr lang="en-US" sz="1900" b="0" smtClean="0">
                <a:effectLst/>
              </a:rPr>
              <a:t>  is the available noise power at the output , including amplified input noise </a:t>
            </a:r>
          </a:p>
          <a:p>
            <a:r>
              <a:rPr lang="en-US" sz="1900" b="0" i="1" smtClean="0">
                <a:effectLst/>
              </a:rPr>
              <a:t>N</a:t>
            </a:r>
            <a:r>
              <a:rPr lang="en-US" sz="1900" b="0" i="1" baseline="-25000" smtClean="0">
                <a:effectLst/>
              </a:rPr>
              <a:t>r  </a:t>
            </a:r>
            <a:r>
              <a:rPr lang="en-US" sz="1900" b="0" smtClean="0">
                <a:effectLst/>
              </a:rPr>
              <a:t>is the noise added by receiver</a:t>
            </a:r>
            <a:endParaRPr lang="en-US" sz="1900" b="0" baseline="-25000" smtClean="0">
              <a:effectLst/>
            </a:endParaRPr>
          </a:p>
          <a:p>
            <a:r>
              <a:rPr lang="en-US" sz="1900" b="0" i="1" smtClean="0">
                <a:effectLst/>
              </a:rPr>
              <a:t>G</a:t>
            </a:r>
            <a:r>
              <a:rPr lang="en-US" sz="1900" b="0" smtClean="0">
                <a:effectLst/>
              </a:rPr>
              <a:t>  is the available receiver gain</a:t>
            </a:r>
          </a:p>
          <a:p>
            <a:r>
              <a:rPr lang="en-US" sz="1900" b="0" i="1" smtClean="0">
                <a:effectLst/>
              </a:rPr>
              <a:t>B</a:t>
            </a:r>
            <a:r>
              <a:rPr lang="en-US" sz="1900" b="0" smtClean="0">
                <a:effectLst/>
              </a:rPr>
              <a:t>  is the effective noise bandwidth of the receiver</a:t>
            </a:r>
          </a:p>
          <a:p>
            <a:r>
              <a:rPr lang="en-US" sz="1900" b="0" smtClean="0">
                <a:effectLst/>
              </a:rPr>
              <a:t>If the noise factor is specified in a logarithmic unit, we use the term </a:t>
            </a:r>
            <a:r>
              <a:rPr lang="en-US" sz="1900" b="0" smtClean="0">
                <a:solidFill>
                  <a:schemeClr val="hlink"/>
                </a:solidFill>
                <a:effectLst/>
              </a:rPr>
              <a:t>Noise Figure</a:t>
            </a:r>
            <a:r>
              <a:rPr lang="en-US" sz="1900" b="0" smtClean="0">
                <a:effectLst/>
              </a:rPr>
              <a:t> (</a:t>
            </a:r>
            <a:r>
              <a:rPr lang="en-US" sz="1900" b="0" i="1" smtClean="0">
                <a:effectLst/>
              </a:rPr>
              <a:t>NF</a:t>
            </a:r>
            <a:r>
              <a:rPr lang="en-US" sz="1900" b="0" smtClean="0">
                <a:effectLst/>
              </a:rPr>
              <a:t>)</a:t>
            </a:r>
          </a:p>
        </p:txBody>
      </p:sp>
      <p:sp>
        <p:nvSpPr>
          <p:cNvPr id="50183"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179DDD1E-C945-43C7-96C5-BE1F62C9E348}" type="slidenum">
              <a:rPr lang="en-US" sz="1400" b="0">
                <a:solidFill>
                  <a:schemeClr val="tx1"/>
                </a:solidFill>
              </a:rPr>
              <a:pPr algn="r">
                <a:lnSpc>
                  <a:spcPct val="100000"/>
                </a:lnSpc>
                <a:spcBef>
                  <a:spcPct val="0"/>
                </a:spcBef>
                <a:buClrTx/>
                <a:buSzTx/>
                <a:buFontTx/>
                <a:buNone/>
              </a:pPr>
              <a:t>47</a:t>
            </a:fld>
            <a:endParaRPr lang="en-US" sz="1400" b="0">
              <a:solidFill>
                <a:schemeClr val="tx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smtClean="0">
                <a:solidFill>
                  <a:schemeClr val="hlink"/>
                </a:solidFill>
                <a:effectLst/>
              </a:rPr>
              <a:t>Measurement of Noise Figure </a:t>
            </a:r>
            <a:br>
              <a:rPr lang="en-US" sz="3200" smtClean="0">
                <a:solidFill>
                  <a:schemeClr val="hlink"/>
                </a:solidFill>
                <a:effectLst/>
              </a:rPr>
            </a:br>
            <a:r>
              <a:rPr lang="en-US" sz="3200" smtClean="0">
                <a:solidFill>
                  <a:schemeClr val="hlink"/>
                </a:solidFill>
                <a:effectLst/>
              </a:rPr>
              <a:t>(using a calibrated Noise Source)</a:t>
            </a:r>
          </a:p>
        </p:txBody>
      </p:sp>
      <p:pic>
        <p:nvPicPr>
          <p:cNvPr id="51203" name="Picture 3"/>
          <p:cNvPicPr>
            <a:picLocks noChangeAspect="1" noChangeArrowheads="1"/>
          </p:cNvPicPr>
          <p:nvPr/>
        </p:nvPicPr>
        <p:blipFill>
          <a:blip r:embed="rId3">
            <a:extLst>
              <a:ext uri="{28A0092B-C50C-407E-A947-70E740481C1C}">
                <a14:useLocalDpi xmlns:a14="http://schemas.microsoft.com/office/drawing/2010/main" val="0"/>
              </a:ext>
            </a:extLst>
          </a:blip>
          <a:srcRect l="3264" t="18478" r="937" b="1723"/>
          <a:stretch>
            <a:fillRect/>
          </a:stretch>
        </p:blipFill>
        <p:spPr bwMode="auto">
          <a:xfrm>
            <a:off x="1435100" y="1376363"/>
            <a:ext cx="7218363" cy="43624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4"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CD07E644-C48A-4177-8572-586F7897E64E}" type="slidenum">
              <a:rPr lang="en-US" sz="1400" b="0">
                <a:solidFill>
                  <a:schemeClr val="tx1"/>
                </a:solidFill>
              </a:rPr>
              <a:pPr algn="r">
                <a:lnSpc>
                  <a:spcPct val="100000"/>
                </a:lnSpc>
                <a:spcBef>
                  <a:spcPct val="0"/>
                </a:spcBef>
                <a:buClrTx/>
                <a:buSzTx/>
                <a:buFontTx/>
                <a:buNone/>
              </a:pPr>
              <a:t>48</a:t>
            </a:fld>
            <a:endParaRPr lang="en-US" sz="1400" b="0">
              <a:solidFill>
                <a:schemeClr val="tx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C0D5A2A1-66A3-404E-80E9-A8DA343BA3DA}" type="slidenum">
              <a:rPr lang="en-US" sz="1400" b="0">
                <a:solidFill>
                  <a:schemeClr val="tx1"/>
                </a:solidFill>
              </a:rPr>
              <a:pPr algn="r">
                <a:lnSpc>
                  <a:spcPct val="100000"/>
                </a:lnSpc>
                <a:spcBef>
                  <a:spcPct val="0"/>
                </a:spcBef>
                <a:buClrTx/>
                <a:buSzTx/>
                <a:buFontTx/>
                <a:buNone/>
              </a:pPr>
              <a:t>49</a:t>
            </a:fld>
            <a:endParaRPr lang="en-US" sz="1400" b="0">
              <a:solidFill>
                <a:schemeClr val="tx1"/>
              </a:solidFill>
            </a:endParaRPr>
          </a:p>
        </p:txBody>
      </p:sp>
      <p:sp>
        <p:nvSpPr>
          <p:cNvPr id="243714" name="Rectangle 2"/>
          <p:cNvSpPr>
            <a:spLocks noChangeArrowheads="1"/>
          </p:cNvSpPr>
          <p:nvPr/>
        </p:nvSpPr>
        <p:spPr bwMode="auto">
          <a:xfrm>
            <a:off x="1614488" y="0"/>
            <a:ext cx="7204075" cy="1066800"/>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en-US" sz="3200">
                <a:solidFill>
                  <a:srgbClr val="FF0000"/>
                </a:solidFill>
                <a:effectLst>
                  <a:outerShdw blurRad="38100" dist="38100" dir="2700000" algn="tl">
                    <a:srgbClr val="C0C0C0"/>
                  </a:outerShdw>
                </a:effectLst>
              </a:rPr>
              <a:t>Appendix </a:t>
            </a:r>
            <a:r>
              <a:rPr lang="pl-PL" sz="3200">
                <a:solidFill>
                  <a:srgbClr val="FF0000"/>
                </a:solidFill>
                <a:effectLst>
                  <a:outerShdw blurRad="38100" dist="38100" dir="2700000" algn="tl">
                    <a:srgbClr val="C0C0C0"/>
                  </a:outerShdw>
                </a:effectLst>
              </a:rPr>
              <a:t>B: </a:t>
            </a:r>
            <a:r>
              <a:rPr lang="en-US" sz="3200">
                <a:solidFill>
                  <a:srgbClr val="FF0000"/>
                </a:solidFill>
                <a:effectLst>
                  <a:outerShdw blurRad="38100" dist="38100" dir="2700000" algn="tl">
                    <a:srgbClr val="C0C0C0"/>
                  </a:outerShdw>
                </a:effectLst>
              </a:rPr>
              <a:t>Examples of 2-ports (1)</a:t>
            </a:r>
          </a:p>
        </p:txBody>
      </p:sp>
      <p:sp>
        <p:nvSpPr>
          <p:cNvPr id="52228" name="TextBox 7"/>
          <p:cNvSpPr txBox="1">
            <a:spLocks noChangeArrowheads="1"/>
          </p:cNvSpPr>
          <p:nvPr/>
        </p:nvSpPr>
        <p:spPr bwMode="auto">
          <a:xfrm>
            <a:off x="733425" y="960438"/>
            <a:ext cx="33353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a:t>Line</a:t>
            </a:r>
            <a:r>
              <a:rPr lang="en-US" sz="1800" b="0"/>
              <a:t> of Z=50</a:t>
            </a:r>
            <a:r>
              <a:rPr lang="en-US" sz="1800" b="0">
                <a:sym typeface="Symbol" pitchFamily="18" charset="2"/>
              </a:rPr>
              <a:t>, length l=/4</a:t>
            </a:r>
            <a:r>
              <a:rPr lang="en-US" sz="1800" b="0"/>
              <a:t> </a:t>
            </a:r>
            <a:endParaRPr lang="en-GB" sz="1800" b="0"/>
          </a:p>
        </p:txBody>
      </p:sp>
      <p:sp>
        <p:nvSpPr>
          <p:cNvPr id="52229" name="TextBox 8"/>
          <p:cNvSpPr txBox="1">
            <a:spLocks noChangeArrowheads="1"/>
          </p:cNvSpPr>
          <p:nvPr/>
        </p:nvSpPr>
        <p:spPr bwMode="auto">
          <a:xfrm>
            <a:off x="733425" y="2514600"/>
            <a:ext cx="4465638"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a:t>Attenuator 3dB</a:t>
            </a:r>
            <a:r>
              <a:rPr lang="en-US" sz="1800" b="0"/>
              <a:t>, i.e. half output power</a:t>
            </a:r>
            <a:endParaRPr lang="en-GB" sz="1800" b="0"/>
          </a:p>
        </p:txBody>
      </p:sp>
      <p:sp>
        <p:nvSpPr>
          <p:cNvPr id="52230" name="TextBox 9"/>
          <p:cNvSpPr txBox="1">
            <a:spLocks noChangeArrowheads="1"/>
          </p:cNvSpPr>
          <p:nvPr/>
        </p:nvSpPr>
        <p:spPr bwMode="auto">
          <a:xfrm>
            <a:off x="733425" y="4525963"/>
            <a:ext cx="18113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a:t>RF Transistor</a:t>
            </a:r>
            <a:endParaRPr lang="en-GB" sz="1800"/>
          </a:p>
        </p:txBody>
      </p:sp>
      <p:graphicFrame>
        <p:nvGraphicFramePr>
          <p:cNvPr id="52231" name="Object 9"/>
          <p:cNvGraphicFramePr>
            <a:graphicFrameLocks noChangeAspect="1"/>
          </p:cNvGraphicFramePr>
          <p:nvPr/>
        </p:nvGraphicFramePr>
        <p:xfrm>
          <a:off x="1055688" y="1439863"/>
          <a:ext cx="3109912" cy="723900"/>
        </p:xfrm>
        <a:graphic>
          <a:graphicData uri="http://schemas.openxmlformats.org/presentationml/2006/ole">
            <mc:AlternateContent xmlns:mc="http://schemas.openxmlformats.org/markup-compatibility/2006">
              <mc:Choice xmlns:v="urn:schemas-microsoft-com:vml" Requires="v">
                <p:oleObj spid="_x0000_s52543" name="Equation" r:id="rId4" imgW="1841500" imgH="457200" progId="Equation.3">
                  <p:embed/>
                </p:oleObj>
              </mc:Choice>
              <mc:Fallback>
                <p:oleObj name="Equation" r:id="rId4" imgW="1841500" imgH="457200"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688" y="1439863"/>
                        <a:ext cx="310991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aphicFrame>
        <p:nvGraphicFramePr>
          <p:cNvPr id="52232" name="Object 8"/>
          <p:cNvGraphicFramePr>
            <a:graphicFrameLocks noChangeAspect="1"/>
          </p:cNvGraphicFramePr>
          <p:nvPr/>
        </p:nvGraphicFramePr>
        <p:xfrm>
          <a:off x="1055688" y="2824163"/>
          <a:ext cx="4416425" cy="1247775"/>
        </p:xfrm>
        <a:graphic>
          <a:graphicData uri="http://schemas.openxmlformats.org/presentationml/2006/ole">
            <mc:AlternateContent xmlns:mc="http://schemas.openxmlformats.org/markup-compatibility/2006">
              <mc:Choice xmlns:v="urn:schemas-microsoft-com:vml" Requires="v">
                <p:oleObj spid="_x0000_s52544" name="Equation" r:id="rId6" imgW="2616200" imgH="787400" progId="Equation.3">
                  <p:embed/>
                </p:oleObj>
              </mc:Choice>
              <mc:Fallback>
                <p:oleObj name="Equation" r:id="rId6" imgW="2616200" imgH="787400"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5688" y="2824163"/>
                        <a:ext cx="441642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aphicFrame>
        <p:nvGraphicFramePr>
          <p:cNvPr id="52233" name="Object 9"/>
          <p:cNvGraphicFramePr>
            <a:graphicFrameLocks noChangeAspect="1"/>
          </p:cNvGraphicFramePr>
          <p:nvPr/>
        </p:nvGraphicFramePr>
        <p:xfrm>
          <a:off x="1155700" y="4884738"/>
          <a:ext cx="3344863" cy="763587"/>
        </p:xfrm>
        <a:graphic>
          <a:graphicData uri="http://schemas.openxmlformats.org/presentationml/2006/ole">
            <mc:AlternateContent xmlns:mc="http://schemas.openxmlformats.org/markup-compatibility/2006">
              <mc:Choice xmlns:v="urn:schemas-microsoft-com:vml" Requires="v">
                <p:oleObj spid="_x0000_s52545" name="Equation" r:id="rId8" imgW="1981200" imgH="482600" progId="Equation.3">
                  <p:embed/>
                </p:oleObj>
              </mc:Choice>
              <mc:Fallback>
                <p:oleObj name="Equation" r:id="rId8" imgW="1981200" imgH="482600" progId="Equation.3">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5700" y="4884738"/>
                        <a:ext cx="3344863"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sp>
        <p:nvSpPr>
          <p:cNvPr id="52234" name="TextBox 13"/>
          <p:cNvSpPr txBox="1">
            <a:spLocks noChangeArrowheads="1"/>
          </p:cNvSpPr>
          <p:nvPr/>
        </p:nvSpPr>
        <p:spPr bwMode="auto">
          <a:xfrm>
            <a:off x="733425" y="5888038"/>
            <a:ext cx="430688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400" b="0"/>
              <a:t>non-reciprocal since S</a:t>
            </a:r>
            <a:r>
              <a:rPr lang="en-US" sz="1400" b="0" baseline="-25000"/>
              <a:t>12</a:t>
            </a:r>
            <a:r>
              <a:rPr lang="en-US" sz="1400" b="0"/>
              <a:t> </a:t>
            </a:r>
            <a:r>
              <a:rPr lang="en-US" sz="1400" b="0">
                <a:sym typeface="Symbol" pitchFamily="18" charset="2"/>
              </a:rPr>
              <a:t> S</a:t>
            </a:r>
            <a:r>
              <a:rPr lang="en-US" sz="1400" b="0" baseline="-25000">
                <a:sym typeface="Symbol" pitchFamily="18" charset="2"/>
              </a:rPr>
              <a:t>21</a:t>
            </a:r>
            <a:r>
              <a:rPr lang="en-US" sz="1400" b="0">
                <a:sym typeface="Symbol" pitchFamily="18" charset="2"/>
              </a:rPr>
              <a:t>!</a:t>
            </a:r>
          </a:p>
          <a:p>
            <a:pPr>
              <a:buFont typeface="Wingdings" pitchFamily="2" charset="2"/>
              <a:buNone/>
            </a:pPr>
            <a:r>
              <a:rPr lang="en-US" sz="1400" b="0">
                <a:sym typeface="Symbol" pitchFamily="18" charset="2"/>
              </a:rPr>
              <a:t>=different transmission forwards and backwards</a:t>
            </a:r>
          </a:p>
        </p:txBody>
      </p:sp>
      <p:grpSp>
        <p:nvGrpSpPr>
          <p:cNvPr id="52235" name="Group 41"/>
          <p:cNvGrpSpPr>
            <a:grpSpLocks/>
          </p:cNvGrpSpPr>
          <p:nvPr/>
        </p:nvGrpSpPr>
        <p:grpSpPr bwMode="auto">
          <a:xfrm>
            <a:off x="6154738" y="1181100"/>
            <a:ext cx="2925762" cy="1314450"/>
            <a:chOff x="5681409" y="1181418"/>
            <a:chExt cx="2700591" cy="1314894"/>
          </a:xfrm>
        </p:grpSpPr>
        <p:cxnSp>
          <p:nvCxnSpPr>
            <p:cNvPr id="52277" name="Straight Arrow Connector 15"/>
            <p:cNvCxnSpPr>
              <a:cxnSpLocks noChangeShapeType="1"/>
            </p:cNvCxnSpPr>
            <p:nvPr/>
          </p:nvCxnSpPr>
          <p:spPr bwMode="auto">
            <a:xfrm>
              <a:off x="5788152" y="1554480"/>
              <a:ext cx="2496312" cy="1588"/>
            </a:xfrm>
            <a:prstGeom prst="straightConnector1">
              <a:avLst/>
            </a:prstGeom>
            <a:noFill/>
            <a:ln w="25400" algn="ctr">
              <a:solidFill>
                <a:srgbClr val="0000FF"/>
              </a:solidFill>
              <a:round/>
              <a:headEnd/>
              <a:tailEnd type="triangle" w="lg" len="lg"/>
            </a:ln>
            <a:extLst>
              <a:ext uri="{909E8E84-426E-40DD-AFC4-6F175D3DCCD1}">
                <a14:hiddenFill xmlns:a14="http://schemas.microsoft.com/office/drawing/2010/main">
                  <a:noFill/>
                </a14:hiddenFill>
              </a:ext>
            </a:extLst>
          </p:spPr>
        </p:cxnSp>
        <p:cxnSp>
          <p:nvCxnSpPr>
            <p:cNvPr id="52278" name="Straight Arrow Connector 16"/>
            <p:cNvCxnSpPr>
              <a:cxnSpLocks noChangeShapeType="1"/>
            </p:cNvCxnSpPr>
            <p:nvPr/>
          </p:nvCxnSpPr>
          <p:spPr bwMode="auto">
            <a:xfrm>
              <a:off x="5769864" y="1563624"/>
              <a:ext cx="137160" cy="1588"/>
            </a:xfrm>
            <a:prstGeom prst="straightConnector1">
              <a:avLst/>
            </a:prstGeom>
            <a:noFill/>
            <a:ln w="25400" algn="ctr">
              <a:solidFill>
                <a:srgbClr val="0000FF"/>
              </a:solidFill>
              <a:round/>
              <a:headEnd/>
              <a:tailEnd type="triangle" w="lg" len="lg"/>
            </a:ln>
            <a:extLst>
              <a:ext uri="{909E8E84-426E-40DD-AFC4-6F175D3DCCD1}">
                <a14:hiddenFill xmlns:a14="http://schemas.microsoft.com/office/drawing/2010/main">
                  <a:noFill/>
                </a14:hiddenFill>
              </a:ext>
            </a:extLst>
          </p:spPr>
        </p:cxnSp>
        <p:cxnSp>
          <p:nvCxnSpPr>
            <p:cNvPr id="52279" name="Straight Arrow Connector 18"/>
            <p:cNvCxnSpPr>
              <a:cxnSpLocks noChangeShapeType="1"/>
            </p:cNvCxnSpPr>
            <p:nvPr/>
          </p:nvCxnSpPr>
          <p:spPr bwMode="auto">
            <a:xfrm>
              <a:off x="7013448" y="1563624"/>
              <a:ext cx="137160" cy="1588"/>
            </a:xfrm>
            <a:prstGeom prst="straightConnector1">
              <a:avLst/>
            </a:prstGeom>
            <a:noFill/>
            <a:ln w="25400" algn="ctr">
              <a:solidFill>
                <a:srgbClr val="0000FF"/>
              </a:solidFill>
              <a:round/>
              <a:headEnd/>
              <a:tailEnd type="triangle" w="lg" len="lg"/>
            </a:ln>
            <a:extLst>
              <a:ext uri="{909E8E84-426E-40DD-AFC4-6F175D3DCCD1}">
                <a14:hiddenFill xmlns:a14="http://schemas.microsoft.com/office/drawing/2010/main">
                  <a:noFill/>
                </a14:hiddenFill>
              </a:ext>
            </a:extLst>
          </p:spPr>
        </p:cxnSp>
        <p:graphicFrame>
          <p:nvGraphicFramePr>
            <p:cNvPr id="52280" name="Object 15"/>
            <p:cNvGraphicFramePr>
              <a:graphicFrameLocks noChangeAspect="1"/>
            </p:cNvGraphicFramePr>
            <p:nvPr/>
          </p:nvGraphicFramePr>
          <p:xfrm>
            <a:off x="5681409" y="1181799"/>
            <a:ext cx="238125" cy="342900"/>
          </p:xfrm>
          <a:graphic>
            <a:graphicData uri="http://schemas.openxmlformats.org/presentationml/2006/ole">
              <mc:AlternateContent xmlns:mc="http://schemas.openxmlformats.org/markup-compatibility/2006">
                <mc:Choice xmlns:v="urn:schemas-microsoft-com:vml" Requires="v">
                  <p:oleObj spid="_x0000_s52546" name="Equation" r:id="rId10" imgW="152268" imgH="215713" progId="Equation.3">
                    <p:embed/>
                  </p:oleObj>
                </mc:Choice>
                <mc:Fallback>
                  <p:oleObj name="Equation" r:id="rId10" imgW="152268" imgH="215713" progId="Equation.3">
                    <p:embed/>
                    <p:pic>
                      <p:nvPicPr>
                        <p:cNvPr id="0"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81409" y="1181799"/>
                          <a:ext cx="2381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aphicFrame>
          <p:nvGraphicFramePr>
            <p:cNvPr id="52281" name="Object 16"/>
            <p:cNvGraphicFramePr>
              <a:graphicFrameLocks noChangeAspect="1"/>
            </p:cNvGraphicFramePr>
            <p:nvPr/>
          </p:nvGraphicFramePr>
          <p:xfrm>
            <a:off x="8114094" y="1181418"/>
            <a:ext cx="257175" cy="342900"/>
          </p:xfrm>
          <a:graphic>
            <a:graphicData uri="http://schemas.openxmlformats.org/presentationml/2006/ole">
              <mc:AlternateContent xmlns:mc="http://schemas.openxmlformats.org/markup-compatibility/2006">
                <mc:Choice xmlns:v="urn:schemas-microsoft-com:vml" Requires="v">
                  <p:oleObj spid="_x0000_s52547" name="Equation" r:id="rId12" imgW="164885" imgH="215619" progId="Equation.3">
                    <p:embed/>
                  </p:oleObj>
                </mc:Choice>
                <mc:Fallback>
                  <p:oleObj name="Equation" r:id="rId12" imgW="164885" imgH="215619" progId="Equation.3">
                    <p:embed/>
                    <p:pic>
                      <p:nvPicPr>
                        <p:cNvPr id="0" name="Object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14094" y="1181418"/>
                          <a:ext cx="2571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cxnSp>
          <p:nvCxnSpPr>
            <p:cNvPr id="52282" name="Straight Arrow Connector 33"/>
            <p:cNvCxnSpPr>
              <a:cxnSpLocks noChangeShapeType="1"/>
            </p:cNvCxnSpPr>
            <p:nvPr/>
          </p:nvCxnSpPr>
          <p:spPr bwMode="auto">
            <a:xfrm flipH="1">
              <a:off x="5788152" y="2194560"/>
              <a:ext cx="2496312" cy="1588"/>
            </a:xfrm>
            <a:prstGeom prst="straightConnector1">
              <a:avLst/>
            </a:prstGeom>
            <a:noFill/>
            <a:ln w="25400" algn="ctr">
              <a:solidFill>
                <a:srgbClr val="0000FF"/>
              </a:solidFill>
              <a:round/>
              <a:headEnd/>
              <a:tailEnd type="triangle" w="lg" len="lg"/>
            </a:ln>
            <a:extLst>
              <a:ext uri="{909E8E84-426E-40DD-AFC4-6F175D3DCCD1}">
                <a14:hiddenFill xmlns:a14="http://schemas.microsoft.com/office/drawing/2010/main">
                  <a:noFill/>
                </a14:hiddenFill>
              </a:ext>
            </a:extLst>
          </p:spPr>
        </p:cxnSp>
        <p:cxnSp>
          <p:nvCxnSpPr>
            <p:cNvPr id="52283" name="Straight Arrow Connector 34"/>
            <p:cNvCxnSpPr>
              <a:cxnSpLocks noChangeShapeType="1"/>
            </p:cNvCxnSpPr>
            <p:nvPr/>
          </p:nvCxnSpPr>
          <p:spPr bwMode="auto">
            <a:xfrm flipH="1">
              <a:off x="8165592" y="2203704"/>
              <a:ext cx="137160" cy="1588"/>
            </a:xfrm>
            <a:prstGeom prst="straightConnector1">
              <a:avLst/>
            </a:prstGeom>
            <a:noFill/>
            <a:ln w="25400" algn="ctr">
              <a:solidFill>
                <a:srgbClr val="0000FF"/>
              </a:solidFill>
              <a:round/>
              <a:headEnd/>
              <a:tailEnd type="triangle" w="lg" len="lg"/>
            </a:ln>
            <a:extLst>
              <a:ext uri="{909E8E84-426E-40DD-AFC4-6F175D3DCCD1}">
                <a14:hiddenFill xmlns:a14="http://schemas.microsoft.com/office/drawing/2010/main">
                  <a:noFill/>
                </a14:hiddenFill>
              </a:ext>
            </a:extLst>
          </p:spPr>
        </p:cxnSp>
        <p:cxnSp>
          <p:nvCxnSpPr>
            <p:cNvPr id="52284" name="Straight Arrow Connector 35"/>
            <p:cNvCxnSpPr>
              <a:cxnSpLocks noChangeShapeType="1"/>
            </p:cNvCxnSpPr>
            <p:nvPr/>
          </p:nvCxnSpPr>
          <p:spPr bwMode="auto">
            <a:xfrm flipH="1">
              <a:off x="7013448" y="2203704"/>
              <a:ext cx="137160" cy="1588"/>
            </a:xfrm>
            <a:prstGeom prst="straightConnector1">
              <a:avLst/>
            </a:prstGeom>
            <a:noFill/>
            <a:ln w="25400" algn="ctr">
              <a:solidFill>
                <a:srgbClr val="0000FF"/>
              </a:solidFill>
              <a:round/>
              <a:headEnd/>
              <a:tailEnd type="triangle" w="lg" len="lg"/>
            </a:ln>
            <a:extLst>
              <a:ext uri="{909E8E84-426E-40DD-AFC4-6F175D3DCCD1}">
                <a14:hiddenFill xmlns:a14="http://schemas.microsoft.com/office/drawing/2010/main">
                  <a:noFill/>
                </a14:hiddenFill>
              </a:ext>
            </a:extLst>
          </p:spPr>
        </p:cxnSp>
        <p:graphicFrame>
          <p:nvGraphicFramePr>
            <p:cNvPr id="52285" name="Object 20"/>
            <p:cNvGraphicFramePr>
              <a:graphicFrameLocks noChangeAspect="1"/>
            </p:cNvGraphicFramePr>
            <p:nvPr/>
          </p:nvGraphicFramePr>
          <p:xfrm>
            <a:off x="5691188" y="1822450"/>
            <a:ext cx="217487" cy="342900"/>
          </p:xfrm>
          <a:graphic>
            <a:graphicData uri="http://schemas.openxmlformats.org/presentationml/2006/ole">
              <mc:AlternateContent xmlns:mc="http://schemas.openxmlformats.org/markup-compatibility/2006">
                <mc:Choice xmlns:v="urn:schemas-microsoft-com:vml" Requires="v">
                  <p:oleObj spid="_x0000_s52548" name="Equation" r:id="rId14" imgW="139579" imgH="215713" progId="Equation.3">
                    <p:embed/>
                  </p:oleObj>
                </mc:Choice>
                <mc:Fallback>
                  <p:oleObj name="Equation" r:id="rId14" imgW="139579" imgH="215713" progId="Equation.3">
                    <p:embed/>
                    <p:pic>
                      <p:nvPicPr>
                        <p:cNvPr id="0" name="Object 2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91188" y="1822450"/>
                          <a:ext cx="21748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aphicFrame>
          <p:nvGraphicFramePr>
            <p:cNvPr id="52286" name="Object 21"/>
            <p:cNvGraphicFramePr>
              <a:graphicFrameLocks noChangeAspect="1"/>
            </p:cNvGraphicFramePr>
            <p:nvPr/>
          </p:nvGraphicFramePr>
          <p:xfrm>
            <a:off x="8104188" y="1820863"/>
            <a:ext cx="277812" cy="342900"/>
          </p:xfrm>
          <a:graphic>
            <a:graphicData uri="http://schemas.openxmlformats.org/presentationml/2006/ole">
              <mc:AlternateContent xmlns:mc="http://schemas.openxmlformats.org/markup-compatibility/2006">
                <mc:Choice xmlns:v="urn:schemas-microsoft-com:vml" Requires="v">
                  <p:oleObj spid="_x0000_s52549" name="Equation" r:id="rId16" imgW="177569" imgH="215619" progId="Equation.3">
                    <p:embed/>
                  </p:oleObj>
                </mc:Choice>
                <mc:Fallback>
                  <p:oleObj name="Equation" r:id="rId16" imgW="177569" imgH="215619" progId="Equation.3">
                    <p:embed/>
                    <p:pic>
                      <p:nvPicPr>
                        <p:cNvPr id="0" name="Object 2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04188" y="1820863"/>
                          <a:ext cx="27781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aphicFrame>
          <p:nvGraphicFramePr>
            <p:cNvPr id="52287" name="Object 22"/>
            <p:cNvGraphicFramePr>
              <a:graphicFrameLocks noChangeAspect="1"/>
            </p:cNvGraphicFramePr>
            <p:nvPr/>
          </p:nvGraphicFramePr>
          <p:xfrm>
            <a:off x="6775577" y="1876425"/>
            <a:ext cx="317500" cy="322263"/>
          </p:xfrm>
          <a:graphic>
            <a:graphicData uri="http://schemas.openxmlformats.org/presentationml/2006/ole">
              <mc:AlternateContent xmlns:mc="http://schemas.openxmlformats.org/markup-compatibility/2006">
                <mc:Choice xmlns:v="urn:schemas-microsoft-com:vml" Requires="v">
                  <p:oleObj spid="_x0000_s52550" name="Equation" r:id="rId18" imgW="203024" imgH="203024" progId="Equation.3">
                    <p:embed/>
                  </p:oleObj>
                </mc:Choice>
                <mc:Fallback>
                  <p:oleObj name="Equation" r:id="rId18" imgW="203024" imgH="203024" progId="Equation.3">
                    <p:embed/>
                    <p:pic>
                      <p:nvPicPr>
                        <p:cNvPr id="0" name="Object 2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75577" y="1876425"/>
                          <a:ext cx="3175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aphicFrame>
          <p:nvGraphicFramePr>
            <p:cNvPr id="52288" name="Object 23"/>
            <p:cNvGraphicFramePr>
              <a:graphicFrameLocks noChangeAspect="1"/>
            </p:cNvGraphicFramePr>
            <p:nvPr/>
          </p:nvGraphicFramePr>
          <p:xfrm>
            <a:off x="6931025" y="1254633"/>
            <a:ext cx="317500" cy="322263"/>
          </p:xfrm>
          <a:graphic>
            <a:graphicData uri="http://schemas.openxmlformats.org/presentationml/2006/ole">
              <mc:AlternateContent xmlns:mc="http://schemas.openxmlformats.org/markup-compatibility/2006">
                <mc:Choice xmlns:v="urn:schemas-microsoft-com:vml" Requires="v">
                  <p:oleObj spid="_x0000_s52551" name="Equation" r:id="rId20" imgW="203024" imgH="203024" progId="Equation.3">
                    <p:embed/>
                  </p:oleObj>
                </mc:Choice>
                <mc:Fallback>
                  <p:oleObj name="Equation" r:id="rId20" imgW="203024" imgH="203024" progId="Equation.3">
                    <p:embed/>
                    <p:pic>
                      <p:nvPicPr>
                        <p:cNvPr id="0" name="Object 2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31025" y="1254633"/>
                          <a:ext cx="3175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sp>
          <p:nvSpPr>
            <p:cNvPr id="52289" name="Rectangle 40"/>
            <p:cNvSpPr>
              <a:spLocks noChangeArrowheads="1"/>
            </p:cNvSpPr>
            <p:nvPr/>
          </p:nvSpPr>
          <p:spPr bwMode="auto">
            <a:xfrm>
              <a:off x="6071616" y="1234440"/>
              <a:ext cx="1929384" cy="1261872"/>
            </a:xfrm>
            <a:prstGeom prst="rect">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marL="571500" indent="-571500"/>
              <a:endParaRPr lang="en-GB" b="0"/>
            </a:p>
          </p:txBody>
        </p:sp>
      </p:grpSp>
      <p:grpSp>
        <p:nvGrpSpPr>
          <p:cNvPr id="52236" name="Group 42"/>
          <p:cNvGrpSpPr>
            <a:grpSpLocks/>
          </p:cNvGrpSpPr>
          <p:nvPr/>
        </p:nvGrpSpPr>
        <p:grpSpPr bwMode="auto">
          <a:xfrm>
            <a:off x="6154738" y="3119438"/>
            <a:ext cx="2925762" cy="1316037"/>
            <a:chOff x="5681409" y="1181418"/>
            <a:chExt cx="2700591" cy="1314894"/>
          </a:xfrm>
        </p:grpSpPr>
        <p:cxnSp>
          <p:nvCxnSpPr>
            <p:cNvPr id="52264" name="Straight Arrow Connector 43"/>
            <p:cNvCxnSpPr>
              <a:cxnSpLocks noChangeShapeType="1"/>
            </p:cNvCxnSpPr>
            <p:nvPr/>
          </p:nvCxnSpPr>
          <p:spPr bwMode="auto">
            <a:xfrm>
              <a:off x="5788152" y="1554480"/>
              <a:ext cx="2496312" cy="1588"/>
            </a:xfrm>
            <a:prstGeom prst="straightConnector1">
              <a:avLst/>
            </a:prstGeom>
            <a:noFill/>
            <a:ln w="25400" algn="ctr">
              <a:solidFill>
                <a:srgbClr val="0000FF"/>
              </a:solidFill>
              <a:round/>
              <a:headEnd/>
              <a:tailEnd type="triangle" w="lg" len="lg"/>
            </a:ln>
            <a:extLst>
              <a:ext uri="{909E8E84-426E-40DD-AFC4-6F175D3DCCD1}">
                <a14:hiddenFill xmlns:a14="http://schemas.microsoft.com/office/drawing/2010/main">
                  <a:noFill/>
                </a14:hiddenFill>
              </a:ext>
            </a:extLst>
          </p:spPr>
        </p:cxnSp>
        <p:cxnSp>
          <p:nvCxnSpPr>
            <p:cNvPr id="52265" name="Straight Arrow Connector 44"/>
            <p:cNvCxnSpPr>
              <a:cxnSpLocks noChangeShapeType="1"/>
            </p:cNvCxnSpPr>
            <p:nvPr/>
          </p:nvCxnSpPr>
          <p:spPr bwMode="auto">
            <a:xfrm>
              <a:off x="5769864" y="1563624"/>
              <a:ext cx="137160" cy="1588"/>
            </a:xfrm>
            <a:prstGeom prst="straightConnector1">
              <a:avLst/>
            </a:prstGeom>
            <a:noFill/>
            <a:ln w="25400" algn="ctr">
              <a:solidFill>
                <a:srgbClr val="0000FF"/>
              </a:solidFill>
              <a:round/>
              <a:headEnd/>
              <a:tailEnd type="triangle" w="lg" len="lg"/>
            </a:ln>
            <a:extLst>
              <a:ext uri="{909E8E84-426E-40DD-AFC4-6F175D3DCCD1}">
                <a14:hiddenFill xmlns:a14="http://schemas.microsoft.com/office/drawing/2010/main">
                  <a:noFill/>
                </a14:hiddenFill>
              </a:ext>
            </a:extLst>
          </p:spPr>
        </p:cxnSp>
        <p:cxnSp>
          <p:nvCxnSpPr>
            <p:cNvPr id="52266" name="Straight Arrow Connector 45"/>
            <p:cNvCxnSpPr>
              <a:cxnSpLocks noChangeShapeType="1"/>
            </p:cNvCxnSpPr>
            <p:nvPr/>
          </p:nvCxnSpPr>
          <p:spPr bwMode="auto">
            <a:xfrm>
              <a:off x="7013448" y="1563624"/>
              <a:ext cx="137160" cy="1588"/>
            </a:xfrm>
            <a:prstGeom prst="straightConnector1">
              <a:avLst/>
            </a:prstGeom>
            <a:noFill/>
            <a:ln w="25400" algn="ctr">
              <a:solidFill>
                <a:srgbClr val="0000FF"/>
              </a:solidFill>
              <a:round/>
              <a:headEnd/>
              <a:tailEnd type="triangle" w="lg" len="lg"/>
            </a:ln>
            <a:extLst>
              <a:ext uri="{909E8E84-426E-40DD-AFC4-6F175D3DCCD1}">
                <a14:hiddenFill xmlns:a14="http://schemas.microsoft.com/office/drawing/2010/main">
                  <a:noFill/>
                </a14:hiddenFill>
              </a:ext>
            </a:extLst>
          </p:spPr>
        </p:cxnSp>
        <p:graphicFrame>
          <p:nvGraphicFramePr>
            <p:cNvPr id="52267" name="Object 29"/>
            <p:cNvGraphicFramePr>
              <a:graphicFrameLocks noChangeAspect="1"/>
            </p:cNvGraphicFramePr>
            <p:nvPr/>
          </p:nvGraphicFramePr>
          <p:xfrm>
            <a:off x="5681409" y="1181799"/>
            <a:ext cx="238125" cy="342900"/>
          </p:xfrm>
          <a:graphic>
            <a:graphicData uri="http://schemas.openxmlformats.org/presentationml/2006/ole">
              <mc:AlternateContent xmlns:mc="http://schemas.openxmlformats.org/markup-compatibility/2006">
                <mc:Choice xmlns:v="urn:schemas-microsoft-com:vml" Requires="v">
                  <p:oleObj spid="_x0000_s52552" name="Equation" r:id="rId21" imgW="152268" imgH="215713" progId="Equation.3">
                    <p:embed/>
                  </p:oleObj>
                </mc:Choice>
                <mc:Fallback>
                  <p:oleObj name="Equation" r:id="rId21" imgW="152268" imgH="215713" progId="Equation.3">
                    <p:embed/>
                    <p:pic>
                      <p:nvPicPr>
                        <p:cNvPr id="0" name="Object 2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81409" y="1181799"/>
                          <a:ext cx="2381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aphicFrame>
          <p:nvGraphicFramePr>
            <p:cNvPr id="52268" name="Object 30"/>
            <p:cNvGraphicFramePr>
              <a:graphicFrameLocks noChangeAspect="1"/>
            </p:cNvGraphicFramePr>
            <p:nvPr/>
          </p:nvGraphicFramePr>
          <p:xfrm>
            <a:off x="8114094" y="1181418"/>
            <a:ext cx="257175" cy="342900"/>
          </p:xfrm>
          <a:graphic>
            <a:graphicData uri="http://schemas.openxmlformats.org/presentationml/2006/ole">
              <mc:AlternateContent xmlns:mc="http://schemas.openxmlformats.org/markup-compatibility/2006">
                <mc:Choice xmlns:v="urn:schemas-microsoft-com:vml" Requires="v">
                  <p:oleObj spid="_x0000_s52553" name="Equation" r:id="rId22" imgW="164885" imgH="215619" progId="Equation.3">
                    <p:embed/>
                  </p:oleObj>
                </mc:Choice>
                <mc:Fallback>
                  <p:oleObj name="Equation" r:id="rId22" imgW="164885" imgH="215619" progId="Equation.3">
                    <p:embed/>
                    <p:pic>
                      <p:nvPicPr>
                        <p:cNvPr id="0" name="Object 3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14094" y="1181418"/>
                          <a:ext cx="2571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cxnSp>
          <p:nvCxnSpPr>
            <p:cNvPr id="52269" name="Straight Arrow Connector 48"/>
            <p:cNvCxnSpPr>
              <a:cxnSpLocks noChangeShapeType="1"/>
            </p:cNvCxnSpPr>
            <p:nvPr/>
          </p:nvCxnSpPr>
          <p:spPr bwMode="auto">
            <a:xfrm flipH="1">
              <a:off x="5788152" y="2194560"/>
              <a:ext cx="2496312" cy="1588"/>
            </a:xfrm>
            <a:prstGeom prst="straightConnector1">
              <a:avLst/>
            </a:prstGeom>
            <a:noFill/>
            <a:ln w="25400" algn="ctr">
              <a:solidFill>
                <a:srgbClr val="0000FF"/>
              </a:solidFill>
              <a:round/>
              <a:headEnd/>
              <a:tailEnd type="triangle" w="lg" len="lg"/>
            </a:ln>
            <a:extLst>
              <a:ext uri="{909E8E84-426E-40DD-AFC4-6F175D3DCCD1}">
                <a14:hiddenFill xmlns:a14="http://schemas.microsoft.com/office/drawing/2010/main">
                  <a:noFill/>
                </a14:hiddenFill>
              </a:ext>
            </a:extLst>
          </p:spPr>
        </p:cxnSp>
        <p:cxnSp>
          <p:nvCxnSpPr>
            <p:cNvPr id="52270" name="Straight Arrow Connector 49"/>
            <p:cNvCxnSpPr>
              <a:cxnSpLocks noChangeShapeType="1"/>
            </p:cNvCxnSpPr>
            <p:nvPr/>
          </p:nvCxnSpPr>
          <p:spPr bwMode="auto">
            <a:xfrm flipH="1">
              <a:off x="8165592" y="2203704"/>
              <a:ext cx="137160" cy="1588"/>
            </a:xfrm>
            <a:prstGeom prst="straightConnector1">
              <a:avLst/>
            </a:prstGeom>
            <a:noFill/>
            <a:ln w="25400" algn="ctr">
              <a:solidFill>
                <a:srgbClr val="0000FF"/>
              </a:solidFill>
              <a:round/>
              <a:headEnd/>
              <a:tailEnd type="triangle" w="lg" len="lg"/>
            </a:ln>
            <a:extLst>
              <a:ext uri="{909E8E84-426E-40DD-AFC4-6F175D3DCCD1}">
                <a14:hiddenFill xmlns:a14="http://schemas.microsoft.com/office/drawing/2010/main">
                  <a:noFill/>
                </a14:hiddenFill>
              </a:ext>
            </a:extLst>
          </p:spPr>
        </p:cxnSp>
        <p:cxnSp>
          <p:nvCxnSpPr>
            <p:cNvPr id="52271" name="Straight Arrow Connector 50"/>
            <p:cNvCxnSpPr>
              <a:cxnSpLocks noChangeShapeType="1"/>
            </p:cNvCxnSpPr>
            <p:nvPr/>
          </p:nvCxnSpPr>
          <p:spPr bwMode="auto">
            <a:xfrm flipH="1">
              <a:off x="7013448" y="2203704"/>
              <a:ext cx="137160" cy="1588"/>
            </a:xfrm>
            <a:prstGeom prst="straightConnector1">
              <a:avLst/>
            </a:prstGeom>
            <a:noFill/>
            <a:ln w="25400" algn="ctr">
              <a:solidFill>
                <a:srgbClr val="0000FF"/>
              </a:solidFill>
              <a:round/>
              <a:headEnd/>
              <a:tailEnd type="triangle" w="lg" len="lg"/>
            </a:ln>
            <a:extLst>
              <a:ext uri="{909E8E84-426E-40DD-AFC4-6F175D3DCCD1}">
                <a14:hiddenFill xmlns:a14="http://schemas.microsoft.com/office/drawing/2010/main">
                  <a:noFill/>
                </a14:hiddenFill>
              </a:ext>
            </a:extLst>
          </p:spPr>
        </p:cxnSp>
        <p:graphicFrame>
          <p:nvGraphicFramePr>
            <p:cNvPr id="52272" name="Object 34"/>
            <p:cNvGraphicFramePr>
              <a:graphicFrameLocks noChangeAspect="1"/>
            </p:cNvGraphicFramePr>
            <p:nvPr/>
          </p:nvGraphicFramePr>
          <p:xfrm>
            <a:off x="5691188" y="1822450"/>
            <a:ext cx="217487" cy="342900"/>
          </p:xfrm>
          <a:graphic>
            <a:graphicData uri="http://schemas.openxmlformats.org/presentationml/2006/ole">
              <mc:AlternateContent xmlns:mc="http://schemas.openxmlformats.org/markup-compatibility/2006">
                <mc:Choice xmlns:v="urn:schemas-microsoft-com:vml" Requires="v">
                  <p:oleObj spid="_x0000_s52554" name="Equation" r:id="rId23" imgW="139579" imgH="215713" progId="Equation.3">
                    <p:embed/>
                  </p:oleObj>
                </mc:Choice>
                <mc:Fallback>
                  <p:oleObj name="Equation" r:id="rId23" imgW="139579" imgH="215713" progId="Equation.3">
                    <p:embed/>
                    <p:pic>
                      <p:nvPicPr>
                        <p:cNvPr id="0" name="Object 3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91188" y="1822450"/>
                          <a:ext cx="21748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aphicFrame>
          <p:nvGraphicFramePr>
            <p:cNvPr id="52273" name="Object 35"/>
            <p:cNvGraphicFramePr>
              <a:graphicFrameLocks noChangeAspect="1"/>
            </p:cNvGraphicFramePr>
            <p:nvPr/>
          </p:nvGraphicFramePr>
          <p:xfrm>
            <a:off x="8104188" y="1820863"/>
            <a:ext cx="277812" cy="342900"/>
          </p:xfrm>
          <a:graphic>
            <a:graphicData uri="http://schemas.openxmlformats.org/presentationml/2006/ole">
              <mc:AlternateContent xmlns:mc="http://schemas.openxmlformats.org/markup-compatibility/2006">
                <mc:Choice xmlns:v="urn:schemas-microsoft-com:vml" Requires="v">
                  <p:oleObj spid="_x0000_s52555" name="Equation" r:id="rId24" imgW="177569" imgH="215619" progId="Equation.3">
                    <p:embed/>
                  </p:oleObj>
                </mc:Choice>
                <mc:Fallback>
                  <p:oleObj name="Equation" r:id="rId24" imgW="177569" imgH="215619" progId="Equation.3">
                    <p:embed/>
                    <p:pic>
                      <p:nvPicPr>
                        <p:cNvPr id="0" name="Object 3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04188" y="1820863"/>
                          <a:ext cx="27781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aphicFrame>
          <p:nvGraphicFramePr>
            <p:cNvPr id="52274" name="Object 36"/>
            <p:cNvGraphicFramePr>
              <a:graphicFrameLocks noChangeAspect="1"/>
            </p:cNvGraphicFramePr>
            <p:nvPr/>
          </p:nvGraphicFramePr>
          <p:xfrm>
            <a:off x="6735572" y="1830134"/>
            <a:ext cx="635000" cy="342900"/>
          </p:xfrm>
          <a:graphic>
            <a:graphicData uri="http://schemas.openxmlformats.org/presentationml/2006/ole">
              <mc:AlternateContent xmlns:mc="http://schemas.openxmlformats.org/markup-compatibility/2006">
                <mc:Choice xmlns:v="urn:schemas-microsoft-com:vml" Requires="v">
                  <p:oleObj spid="_x0000_s52556" name="Equation" r:id="rId25" imgW="406048" imgH="215713" progId="Equation.3">
                    <p:embed/>
                  </p:oleObj>
                </mc:Choice>
                <mc:Fallback>
                  <p:oleObj name="Equation" r:id="rId25" imgW="406048" imgH="215713" progId="Equation.3">
                    <p:embed/>
                    <p:pic>
                      <p:nvPicPr>
                        <p:cNvPr id="0" name="Object 3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735572" y="1830134"/>
                          <a:ext cx="635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aphicFrame>
          <p:nvGraphicFramePr>
            <p:cNvPr id="52275" name="Object 37"/>
            <p:cNvGraphicFramePr>
              <a:graphicFrameLocks noChangeAspect="1"/>
            </p:cNvGraphicFramePr>
            <p:nvPr/>
          </p:nvGraphicFramePr>
          <p:xfrm>
            <a:off x="6671691" y="1207834"/>
            <a:ext cx="635000" cy="341312"/>
          </p:xfrm>
          <a:graphic>
            <a:graphicData uri="http://schemas.openxmlformats.org/presentationml/2006/ole">
              <mc:AlternateContent xmlns:mc="http://schemas.openxmlformats.org/markup-compatibility/2006">
                <mc:Choice xmlns:v="urn:schemas-microsoft-com:vml" Requires="v">
                  <p:oleObj spid="_x0000_s52557" name="Equation" r:id="rId27" imgW="406048" imgH="215713" progId="Equation.3">
                    <p:embed/>
                  </p:oleObj>
                </mc:Choice>
                <mc:Fallback>
                  <p:oleObj name="Equation" r:id="rId27" imgW="406048" imgH="215713" progId="Equation.3">
                    <p:embed/>
                    <p:pic>
                      <p:nvPicPr>
                        <p:cNvPr id="0" name="Object 37"/>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671691" y="1207834"/>
                          <a:ext cx="6350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sp>
          <p:nvSpPr>
            <p:cNvPr id="52276" name="Rectangle 55"/>
            <p:cNvSpPr>
              <a:spLocks noChangeArrowheads="1"/>
            </p:cNvSpPr>
            <p:nvPr/>
          </p:nvSpPr>
          <p:spPr bwMode="auto">
            <a:xfrm>
              <a:off x="6071616" y="1234440"/>
              <a:ext cx="1929384" cy="1261872"/>
            </a:xfrm>
            <a:prstGeom prst="rect">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marL="571500" indent="-571500"/>
              <a:endParaRPr lang="en-GB" b="0"/>
            </a:p>
          </p:txBody>
        </p:sp>
      </p:grpSp>
      <p:grpSp>
        <p:nvGrpSpPr>
          <p:cNvPr id="52237" name="Group 85"/>
          <p:cNvGrpSpPr>
            <a:grpSpLocks/>
          </p:cNvGrpSpPr>
          <p:nvPr/>
        </p:nvGrpSpPr>
        <p:grpSpPr bwMode="auto">
          <a:xfrm>
            <a:off x="6154738" y="4957763"/>
            <a:ext cx="2925762" cy="1314450"/>
            <a:chOff x="5681409" y="4957890"/>
            <a:chExt cx="2700591" cy="1314894"/>
          </a:xfrm>
        </p:grpSpPr>
        <p:grpSp>
          <p:nvGrpSpPr>
            <p:cNvPr id="52244" name="Group 56"/>
            <p:cNvGrpSpPr>
              <a:grpSpLocks/>
            </p:cNvGrpSpPr>
            <p:nvPr/>
          </p:nvGrpSpPr>
          <p:grpSpPr bwMode="auto">
            <a:xfrm>
              <a:off x="5681409" y="4957890"/>
              <a:ext cx="2700591" cy="1314894"/>
              <a:chOff x="5681409" y="1181418"/>
              <a:chExt cx="2700591" cy="1314894"/>
            </a:xfrm>
          </p:grpSpPr>
          <p:cxnSp>
            <p:nvCxnSpPr>
              <p:cNvPr id="52249" name="Straight Arrow Connector 57"/>
              <p:cNvCxnSpPr>
                <a:cxnSpLocks noChangeShapeType="1"/>
              </p:cNvCxnSpPr>
              <p:nvPr/>
            </p:nvCxnSpPr>
            <p:spPr bwMode="auto">
              <a:xfrm>
                <a:off x="5788152" y="1554480"/>
                <a:ext cx="2496312" cy="1588"/>
              </a:xfrm>
              <a:prstGeom prst="straightConnector1">
                <a:avLst/>
              </a:prstGeom>
              <a:noFill/>
              <a:ln w="25400" algn="ctr">
                <a:solidFill>
                  <a:srgbClr val="0000FF"/>
                </a:solidFill>
                <a:round/>
                <a:headEnd/>
                <a:tailEnd type="triangle" w="lg" len="lg"/>
              </a:ln>
              <a:extLst>
                <a:ext uri="{909E8E84-426E-40DD-AFC4-6F175D3DCCD1}">
                  <a14:hiddenFill xmlns:a14="http://schemas.microsoft.com/office/drawing/2010/main">
                    <a:noFill/>
                  </a14:hiddenFill>
                </a:ext>
              </a:extLst>
            </p:spPr>
          </p:cxnSp>
          <p:cxnSp>
            <p:nvCxnSpPr>
              <p:cNvPr id="52250" name="Straight Arrow Connector 58"/>
              <p:cNvCxnSpPr>
                <a:cxnSpLocks noChangeShapeType="1"/>
              </p:cNvCxnSpPr>
              <p:nvPr/>
            </p:nvCxnSpPr>
            <p:spPr bwMode="auto">
              <a:xfrm>
                <a:off x="5769864" y="1563624"/>
                <a:ext cx="137160" cy="1588"/>
              </a:xfrm>
              <a:prstGeom prst="straightConnector1">
                <a:avLst/>
              </a:prstGeom>
              <a:noFill/>
              <a:ln w="25400" algn="ctr">
                <a:solidFill>
                  <a:srgbClr val="0000FF"/>
                </a:solidFill>
                <a:round/>
                <a:headEnd/>
                <a:tailEnd type="triangle" w="lg" len="lg"/>
              </a:ln>
              <a:extLst>
                <a:ext uri="{909E8E84-426E-40DD-AFC4-6F175D3DCCD1}">
                  <a14:hiddenFill xmlns:a14="http://schemas.microsoft.com/office/drawing/2010/main">
                    <a:noFill/>
                  </a14:hiddenFill>
                </a:ext>
              </a:extLst>
            </p:spPr>
          </p:cxnSp>
          <p:cxnSp>
            <p:nvCxnSpPr>
              <p:cNvPr id="52251" name="Straight Arrow Connector 59"/>
              <p:cNvCxnSpPr>
                <a:cxnSpLocks noChangeShapeType="1"/>
              </p:cNvCxnSpPr>
              <p:nvPr/>
            </p:nvCxnSpPr>
            <p:spPr bwMode="auto">
              <a:xfrm>
                <a:off x="7013448" y="1563624"/>
                <a:ext cx="137160" cy="1588"/>
              </a:xfrm>
              <a:prstGeom prst="straightConnector1">
                <a:avLst/>
              </a:prstGeom>
              <a:noFill/>
              <a:ln w="25400" algn="ctr">
                <a:solidFill>
                  <a:srgbClr val="0000FF"/>
                </a:solidFill>
                <a:round/>
                <a:headEnd/>
                <a:tailEnd type="triangle" w="lg" len="lg"/>
              </a:ln>
              <a:extLst>
                <a:ext uri="{909E8E84-426E-40DD-AFC4-6F175D3DCCD1}">
                  <a14:hiddenFill xmlns:a14="http://schemas.microsoft.com/office/drawing/2010/main">
                    <a:noFill/>
                  </a14:hiddenFill>
                </a:ext>
              </a:extLst>
            </p:spPr>
          </p:cxnSp>
          <p:graphicFrame>
            <p:nvGraphicFramePr>
              <p:cNvPr id="52252" name="Object 44"/>
              <p:cNvGraphicFramePr>
                <a:graphicFrameLocks noChangeAspect="1"/>
              </p:cNvGraphicFramePr>
              <p:nvPr/>
            </p:nvGraphicFramePr>
            <p:xfrm>
              <a:off x="5681409" y="1181799"/>
              <a:ext cx="238125" cy="342900"/>
            </p:xfrm>
            <a:graphic>
              <a:graphicData uri="http://schemas.openxmlformats.org/presentationml/2006/ole">
                <mc:AlternateContent xmlns:mc="http://schemas.openxmlformats.org/markup-compatibility/2006">
                  <mc:Choice xmlns:v="urn:schemas-microsoft-com:vml" Requires="v">
                    <p:oleObj spid="_x0000_s52558" name="Equation" r:id="rId29" imgW="152268" imgH="215713" progId="Equation.3">
                      <p:embed/>
                    </p:oleObj>
                  </mc:Choice>
                  <mc:Fallback>
                    <p:oleObj name="Equation" r:id="rId29" imgW="152268" imgH="215713" progId="Equation.3">
                      <p:embed/>
                      <p:pic>
                        <p:nvPicPr>
                          <p:cNvPr id="0" name="Object 4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81409" y="1181799"/>
                            <a:ext cx="2381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aphicFrame>
            <p:nvGraphicFramePr>
              <p:cNvPr id="52253" name="Object 45"/>
              <p:cNvGraphicFramePr>
                <a:graphicFrameLocks noChangeAspect="1"/>
              </p:cNvGraphicFramePr>
              <p:nvPr/>
            </p:nvGraphicFramePr>
            <p:xfrm>
              <a:off x="8114094" y="1181418"/>
              <a:ext cx="257175" cy="342900"/>
            </p:xfrm>
            <a:graphic>
              <a:graphicData uri="http://schemas.openxmlformats.org/presentationml/2006/ole">
                <mc:AlternateContent xmlns:mc="http://schemas.openxmlformats.org/markup-compatibility/2006">
                  <mc:Choice xmlns:v="urn:schemas-microsoft-com:vml" Requires="v">
                    <p:oleObj spid="_x0000_s52559" name="Equation" r:id="rId30" imgW="164885" imgH="215619" progId="Equation.3">
                      <p:embed/>
                    </p:oleObj>
                  </mc:Choice>
                  <mc:Fallback>
                    <p:oleObj name="Equation" r:id="rId30" imgW="164885" imgH="215619" progId="Equation.3">
                      <p:embed/>
                      <p:pic>
                        <p:nvPicPr>
                          <p:cNvPr id="0" name="Object 4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14094" y="1181418"/>
                            <a:ext cx="2571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cxnSp>
            <p:nvCxnSpPr>
              <p:cNvPr id="52254" name="Straight Arrow Connector 62"/>
              <p:cNvCxnSpPr>
                <a:cxnSpLocks noChangeShapeType="1"/>
              </p:cNvCxnSpPr>
              <p:nvPr/>
            </p:nvCxnSpPr>
            <p:spPr bwMode="auto">
              <a:xfrm flipH="1">
                <a:off x="5788152" y="2194560"/>
                <a:ext cx="2496312" cy="1588"/>
              </a:xfrm>
              <a:prstGeom prst="straightConnector1">
                <a:avLst/>
              </a:prstGeom>
              <a:noFill/>
              <a:ln w="25400" algn="ctr">
                <a:solidFill>
                  <a:srgbClr val="0000FF"/>
                </a:solidFill>
                <a:round/>
                <a:headEnd/>
                <a:tailEnd type="triangle" w="lg" len="lg"/>
              </a:ln>
              <a:extLst>
                <a:ext uri="{909E8E84-426E-40DD-AFC4-6F175D3DCCD1}">
                  <a14:hiddenFill xmlns:a14="http://schemas.microsoft.com/office/drawing/2010/main">
                    <a:noFill/>
                  </a14:hiddenFill>
                </a:ext>
              </a:extLst>
            </p:spPr>
          </p:cxnSp>
          <p:cxnSp>
            <p:nvCxnSpPr>
              <p:cNvPr id="52255" name="Straight Arrow Connector 63"/>
              <p:cNvCxnSpPr>
                <a:cxnSpLocks noChangeShapeType="1"/>
              </p:cNvCxnSpPr>
              <p:nvPr/>
            </p:nvCxnSpPr>
            <p:spPr bwMode="auto">
              <a:xfrm flipH="1">
                <a:off x="8165592" y="2203704"/>
                <a:ext cx="137160" cy="1588"/>
              </a:xfrm>
              <a:prstGeom prst="straightConnector1">
                <a:avLst/>
              </a:prstGeom>
              <a:noFill/>
              <a:ln w="25400" algn="ctr">
                <a:solidFill>
                  <a:srgbClr val="0000FF"/>
                </a:solidFill>
                <a:round/>
                <a:headEnd/>
                <a:tailEnd type="triangle" w="lg" len="lg"/>
              </a:ln>
              <a:extLst>
                <a:ext uri="{909E8E84-426E-40DD-AFC4-6F175D3DCCD1}">
                  <a14:hiddenFill xmlns:a14="http://schemas.microsoft.com/office/drawing/2010/main">
                    <a:noFill/>
                  </a14:hiddenFill>
                </a:ext>
              </a:extLst>
            </p:spPr>
          </p:cxnSp>
          <p:cxnSp>
            <p:nvCxnSpPr>
              <p:cNvPr id="52256" name="Straight Arrow Connector 64"/>
              <p:cNvCxnSpPr>
                <a:cxnSpLocks noChangeShapeType="1"/>
              </p:cNvCxnSpPr>
              <p:nvPr/>
            </p:nvCxnSpPr>
            <p:spPr bwMode="auto">
              <a:xfrm flipH="1">
                <a:off x="7013448" y="2203704"/>
                <a:ext cx="137160" cy="1588"/>
              </a:xfrm>
              <a:prstGeom prst="straightConnector1">
                <a:avLst/>
              </a:prstGeom>
              <a:noFill/>
              <a:ln w="25400" algn="ctr">
                <a:solidFill>
                  <a:srgbClr val="0000FF"/>
                </a:solidFill>
                <a:round/>
                <a:headEnd/>
                <a:tailEnd type="triangle" w="lg" len="lg"/>
              </a:ln>
              <a:extLst>
                <a:ext uri="{909E8E84-426E-40DD-AFC4-6F175D3DCCD1}">
                  <a14:hiddenFill xmlns:a14="http://schemas.microsoft.com/office/drawing/2010/main">
                    <a:noFill/>
                  </a14:hiddenFill>
                </a:ext>
              </a:extLst>
            </p:spPr>
          </p:cxnSp>
          <p:graphicFrame>
            <p:nvGraphicFramePr>
              <p:cNvPr id="52257" name="Object 49"/>
              <p:cNvGraphicFramePr>
                <a:graphicFrameLocks noChangeAspect="1"/>
              </p:cNvGraphicFramePr>
              <p:nvPr/>
            </p:nvGraphicFramePr>
            <p:xfrm>
              <a:off x="5691188" y="1822450"/>
              <a:ext cx="217487" cy="342900"/>
            </p:xfrm>
            <a:graphic>
              <a:graphicData uri="http://schemas.openxmlformats.org/presentationml/2006/ole">
                <mc:AlternateContent xmlns:mc="http://schemas.openxmlformats.org/markup-compatibility/2006">
                  <mc:Choice xmlns:v="urn:schemas-microsoft-com:vml" Requires="v">
                    <p:oleObj spid="_x0000_s52560" name="Equation" r:id="rId31" imgW="139579" imgH="215713" progId="Equation.3">
                      <p:embed/>
                    </p:oleObj>
                  </mc:Choice>
                  <mc:Fallback>
                    <p:oleObj name="Equation" r:id="rId31" imgW="139579" imgH="215713" progId="Equation.3">
                      <p:embed/>
                      <p:pic>
                        <p:nvPicPr>
                          <p:cNvPr id="0" name="Object 4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91188" y="1822450"/>
                            <a:ext cx="21748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aphicFrame>
            <p:nvGraphicFramePr>
              <p:cNvPr id="52258" name="Object 50"/>
              <p:cNvGraphicFramePr>
                <a:graphicFrameLocks noChangeAspect="1"/>
              </p:cNvGraphicFramePr>
              <p:nvPr/>
            </p:nvGraphicFramePr>
            <p:xfrm>
              <a:off x="8104188" y="1820863"/>
              <a:ext cx="277812" cy="342900"/>
            </p:xfrm>
            <a:graphic>
              <a:graphicData uri="http://schemas.openxmlformats.org/presentationml/2006/ole">
                <mc:AlternateContent xmlns:mc="http://schemas.openxmlformats.org/markup-compatibility/2006">
                  <mc:Choice xmlns:v="urn:schemas-microsoft-com:vml" Requires="v">
                    <p:oleObj spid="_x0000_s52561" name="Equation" r:id="rId32" imgW="177569" imgH="215619" progId="Equation.3">
                      <p:embed/>
                    </p:oleObj>
                  </mc:Choice>
                  <mc:Fallback>
                    <p:oleObj name="Equation" r:id="rId32" imgW="177569" imgH="215619" progId="Equation.3">
                      <p:embed/>
                      <p:pic>
                        <p:nvPicPr>
                          <p:cNvPr id="0" name="Object 5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04188" y="1820863"/>
                            <a:ext cx="27781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aphicFrame>
            <p:nvGraphicFramePr>
              <p:cNvPr id="52259" name="Object 51"/>
              <p:cNvGraphicFramePr>
                <a:graphicFrameLocks noChangeAspect="1"/>
              </p:cNvGraphicFramePr>
              <p:nvPr/>
            </p:nvGraphicFramePr>
            <p:xfrm>
              <a:off x="6744706" y="2241353"/>
              <a:ext cx="635000" cy="228600"/>
            </p:xfrm>
            <a:graphic>
              <a:graphicData uri="http://schemas.openxmlformats.org/presentationml/2006/ole">
                <mc:AlternateContent xmlns:mc="http://schemas.openxmlformats.org/markup-compatibility/2006">
                  <mc:Choice xmlns:v="urn:schemas-microsoft-com:vml" Requires="v">
                    <p:oleObj spid="_x0000_s52562" name="Equation" r:id="rId33" imgW="634725" imgH="228501" progId="Equation.3">
                      <p:embed/>
                    </p:oleObj>
                  </mc:Choice>
                  <mc:Fallback>
                    <p:oleObj name="Equation" r:id="rId33" imgW="634725" imgH="228501" progId="Equation.3">
                      <p:embed/>
                      <p:pic>
                        <p:nvPicPr>
                          <p:cNvPr id="0" name="Object 51"/>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744706" y="2241353"/>
                            <a:ext cx="635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aphicFrame>
            <p:nvGraphicFramePr>
              <p:cNvPr id="52260" name="Object 52"/>
              <p:cNvGraphicFramePr>
                <a:graphicFrameLocks noChangeAspect="1"/>
              </p:cNvGraphicFramePr>
              <p:nvPr/>
            </p:nvGraphicFramePr>
            <p:xfrm>
              <a:off x="6825474" y="1282115"/>
              <a:ext cx="546100" cy="228600"/>
            </p:xfrm>
            <a:graphic>
              <a:graphicData uri="http://schemas.openxmlformats.org/presentationml/2006/ole">
                <mc:AlternateContent xmlns:mc="http://schemas.openxmlformats.org/markup-compatibility/2006">
                  <mc:Choice xmlns:v="urn:schemas-microsoft-com:vml" Requires="v">
                    <p:oleObj spid="_x0000_s52563" name="Equation" r:id="rId35" imgW="545863" imgH="228501" progId="Equation.3">
                      <p:embed/>
                    </p:oleObj>
                  </mc:Choice>
                  <mc:Fallback>
                    <p:oleObj name="Equation" r:id="rId35" imgW="545863" imgH="228501" progId="Equation.3">
                      <p:embed/>
                      <p:pic>
                        <p:nvPicPr>
                          <p:cNvPr id="0" name="Object 5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825474" y="1282115"/>
                            <a:ext cx="546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sp>
            <p:nvSpPr>
              <p:cNvPr id="52261" name="Rectangle 69"/>
              <p:cNvSpPr>
                <a:spLocks noChangeArrowheads="1"/>
              </p:cNvSpPr>
              <p:nvPr/>
            </p:nvSpPr>
            <p:spPr bwMode="auto">
              <a:xfrm>
                <a:off x="6071616" y="1234440"/>
                <a:ext cx="1929384" cy="1261872"/>
              </a:xfrm>
              <a:prstGeom prst="rect">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marL="571500" indent="-571500"/>
                <a:endParaRPr lang="en-GB" b="0"/>
              </a:p>
            </p:txBody>
          </p:sp>
          <p:graphicFrame>
            <p:nvGraphicFramePr>
              <p:cNvPr id="52262" name="Object 54"/>
              <p:cNvGraphicFramePr>
                <a:graphicFrameLocks noChangeAspect="1"/>
              </p:cNvGraphicFramePr>
              <p:nvPr/>
            </p:nvGraphicFramePr>
            <p:xfrm>
              <a:off x="6305550" y="1628966"/>
              <a:ext cx="698500" cy="228600"/>
            </p:xfrm>
            <a:graphic>
              <a:graphicData uri="http://schemas.openxmlformats.org/presentationml/2006/ole">
                <mc:AlternateContent xmlns:mc="http://schemas.openxmlformats.org/markup-compatibility/2006">
                  <mc:Choice xmlns:v="urn:schemas-microsoft-com:vml" Requires="v">
                    <p:oleObj spid="_x0000_s52564" name="Equation" r:id="rId37" imgW="698500" imgH="228600" progId="Equation.3">
                      <p:embed/>
                    </p:oleObj>
                  </mc:Choice>
                  <mc:Fallback>
                    <p:oleObj name="Equation" r:id="rId37" imgW="698500" imgH="228600" progId="Equation.3">
                      <p:embed/>
                      <p:pic>
                        <p:nvPicPr>
                          <p:cNvPr id="0" name="Object 54"/>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305550" y="1628966"/>
                            <a:ext cx="698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aphicFrame>
            <p:nvGraphicFramePr>
              <p:cNvPr id="52263" name="Object 55"/>
              <p:cNvGraphicFramePr>
                <a:graphicFrameLocks noChangeAspect="1"/>
              </p:cNvGraphicFramePr>
              <p:nvPr/>
            </p:nvGraphicFramePr>
            <p:xfrm>
              <a:off x="7146406" y="1843861"/>
              <a:ext cx="698500" cy="228600"/>
            </p:xfrm>
            <a:graphic>
              <a:graphicData uri="http://schemas.openxmlformats.org/presentationml/2006/ole">
                <mc:AlternateContent xmlns:mc="http://schemas.openxmlformats.org/markup-compatibility/2006">
                  <mc:Choice xmlns:v="urn:schemas-microsoft-com:vml" Requires="v">
                    <p:oleObj spid="_x0000_s52565" name="Equation" r:id="rId39" imgW="698500" imgH="228600" progId="Equation.3">
                      <p:embed/>
                    </p:oleObj>
                  </mc:Choice>
                  <mc:Fallback>
                    <p:oleObj name="Equation" r:id="rId39" imgW="698500" imgH="228600" progId="Equation.3">
                      <p:embed/>
                      <p:pic>
                        <p:nvPicPr>
                          <p:cNvPr id="0" name="Object 55"/>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146406" y="1843861"/>
                            <a:ext cx="698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pSp>
        <p:cxnSp>
          <p:nvCxnSpPr>
            <p:cNvPr id="52245" name="Straight Arrow Connector 71"/>
            <p:cNvCxnSpPr>
              <a:cxnSpLocks noChangeShapeType="1"/>
            </p:cNvCxnSpPr>
            <p:nvPr/>
          </p:nvCxnSpPr>
          <p:spPr bwMode="auto">
            <a:xfrm rot="5400000">
              <a:off x="5929785" y="5649685"/>
              <a:ext cx="625150" cy="1588"/>
            </a:xfrm>
            <a:prstGeom prst="straightConnector1">
              <a:avLst/>
            </a:prstGeom>
            <a:noFill/>
            <a:ln w="25400" algn="ctr">
              <a:solidFill>
                <a:srgbClr val="0000FF"/>
              </a:solidFill>
              <a:round/>
              <a:headEnd/>
              <a:tailEnd type="none" w="lg" len="lg"/>
            </a:ln>
            <a:extLst>
              <a:ext uri="{909E8E84-426E-40DD-AFC4-6F175D3DCCD1}">
                <a14:hiddenFill xmlns:a14="http://schemas.microsoft.com/office/drawing/2010/main">
                  <a:noFill/>
                </a14:hiddenFill>
              </a:ext>
            </a:extLst>
          </p:spPr>
        </p:cxnSp>
        <p:cxnSp>
          <p:nvCxnSpPr>
            <p:cNvPr id="52246" name="Straight Arrow Connector 72"/>
            <p:cNvCxnSpPr>
              <a:cxnSpLocks noChangeShapeType="1"/>
            </p:cNvCxnSpPr>
            <p:nvPr/>
          </p:nvCxnSpPr>
          <p:spPr bwMode="auto">
            <a:xfrm rot="5400000">
              <a:off x="6133052" y="5527348"/>
              <a:ext cx="234045" cy="2859"/>
            </a:xfrm>
            <a:prstGeom prst="straightConnector1">
              <a:avLst/>
            </a:prstGeom>
            <a:noFill/>
            <a:ln w="25400" algn="ctr">
              <a:solidFill>
                <a:srgbClr val="0000FF"/>
              </a:solidFill>
              <a:round/>
              <a:headEnd/>
              <a:tailEnd type="triangle" w="lg" len="lg"/>
            </a:ln>
            <a:extLst>
              <a:ext uri="{909E8E84-426E-40DD-AFC4-6F175D3DCCD1}">
                <a14:hiddenFill xmlns:a14="http://schemas.microsoft.com/office/drawing/2010/main">
                  <a:noFill/>
                </a14:hiddenFill>
              </a:ext>
            </a:extLst>
          </p:spPr>
        </p:cxnSp>
        <p:cxnSp>
          <p:nvCxnSpPr>
            <p:cNvPr id="52247" name="Straight Arrow Connector 80"/>
            <p:cNvCxnSpPr>
              <a:cxnSpLocks noChangeShapeType="1"/>
            </p:cNvCxnSpPr>
            <p:nvPr/>
          </p:nvCxnSpPr>
          <p:spPr bwMode="auto">
            <a:xfrm rot="5400000">
              <a:off x="7525145" y="5649685"/>
              <a:ext cx="625150" cy="1588"/>
            </a:xfrm>
            <a:prstGeom prst="straightConnector1">
              <a:avLst/>
            </a:prstGeom>
            <a:noFill/>
            <a:ln w="25400" algn="ctr">
              <a:solidFill>
                <a:srgbClr val="0000FF"/>
              </a:solidFill>
              <a:round/>
              <a:headEnd/>
              <a:tailEnd type="none" w="lg" len="lg"/>
            </a:ln>
            <a:extLst>
              <a:ext uri="{909E8E84-426E-40DD-AFC4-6F175D3DCCD1}">
                <a14:hiddenFill xmlns:a14="http://schemas.microsoft.com/office/drawing/2010/main">
                  <a:noFill/>
                </a14:hiddenFill>
              </a:ext>
            </a:extLst>
          </p:spPr>
        </p:cxnSp>
        <p:cxnSp>
          <p:nvCxnSpPr>
            <p:cNvPr id="52248" name="Straight Arrow Connector 81"/>
            <p:cNvCxnSpPr>
              <a:cxnSpLocks noChangeShapeType="1"/>
            </p:cNvCxnSpPr>
            <p:nvPr/>
          </p:nvCxnSpPr>
          <p:spPr bwMode="auto">
            <a:xfrm rot="16200000" flipV="1">
              <a:off x="7715383" y="5765279"/>
              <a:ext cx="241816" cy="2858"/>
            </a:xfrm>
            <a:prstGeom prst="straightConnector1">
              <a:avLst/>
            </a:prstGeom>
            <a:noFill/>
            <a:ln w="25400" algn="ctr">
              <a:solidFill>
                <a:srgbClr val="0000FF"/>
              </a:solidFill>
              <a:round/>
              <a:headEnd/>
              <a:tailEnd type="triangle" w="lg" len="lg"/>
            </a:ln>
            <a:extLst>
              <a:ext uri="{909E8E84-426E-40DD-AFC4-6F175D3DCCD1}">
                <a14:hiddenFill xmlns:a14="http://schemas.microsoft.com/office/drawing/2010/main">
                  <a:noFill/>
                </a14:hiddenFill>
              </a:ext>
            </a:extLst>
          </p:spPr>
        </p:cxnSp>
      </p:grpSp>
      <p:sp>
        <p:nvSpPr>
          <p:cNvPr id="71" name="Text Box 14"/>
          <p:cNvSpPr txBox="1">
            <a:spLocks noChangeArrowheads="1"/>
          </p:cNvSpPr>
          <p:nvPr/>
        </p:nvSpPr>
        <p:spPr bwMode="auto">
          <a:xfrm>
            <a:off x="5683250" y="900113"/>
            <a:ext cx="1000125" cy="315912"/>
          </a:xfrm>
          <a:prstGeom prst="rect">
            <a:avLst/>
          </a:prstGeom>
          <a:noFill/>
          <a:ln w="9525">
            <a:noFill/>
            <a:miter lim="800000"/>
            <a:headEnd/>
            <a:tailEnd/>
          </a:ln>
        </p:spPr>
        <p:txBody>
          <a:bodyPr/>
          <a:lstStyle/>
          <a:p>
            <a:pPr marL="571500" indent="-571500">
              <a:spcAft>
                <a:spcPts val="1000"/>
              </a:spcAft>
              <a:buFont typeface="Wingdings" pitchFamily="2" charset="2"/>
              <a:buNone/>
              <a:defRPr/>
            </a:pPr>
            <a:r>
              <a:rPr lang="en-GB" sz="1600" dirty="0">
                <a:solidFill>
                  <a:srgbClr val="FFC000"/>
                </a:solidFill>
                <a:latin typeface="+mn-lt"/>
              </a:rPr>
              <a:t>Port 1:</a:t>
            </a:r>
            <a:endParaRPr lang="en-US" sz="1600" dirty="0">
              <a:solidFill>
                <a:srgbClr val="FFC000"/>
              </a:solidFill>
              <a:latin typeface="+mn-lt"/>
            </a:endParaRPr>
          </a:p>
        </p:txBody>
      </p:sp>
      <p:sp>
        <p:nvSpPr>
          <p:cNvPr id="74" name="Text Box 15"/>
          <p:cNvSpPr txBox="1">
            <a:spLocks noChangeArrowheads="1"/>
          </p:cNvSpPr>
          <p:nvPr/>
        </p:nvSpPr>
        <p:spPr bwMode="auto">
          <a:xfrm>
            <a:off x="8747125" y="890588"/>
            <a:ext cx="1000125" cy="361950"/>
          </a:xfrm>
          <a:prstGeom prst="rect">
            <a:avLst/>
          </a:prstGeom>
          <a:noFill/>
          <a:ln w="9525">
            <a:noFill/>
            <a:miter lim="800000"/>
            <a:headEnd/>
            <a:tailEnd/>
          </a:ln>
        </p:spPr>
        <p:txBody>
          <a:bodyPr/>
          <a:lstStyle/>
          <a:p>
            <a:pPr marL="571500" indent="-571500">
              <a:spcAft>
                <a:spcPts val="1000"/>
              </a:spcAft>
              <a:buFont typeface="Wingdings" pitchFamily="2" charset="2"/>
              <a:buNone/>
              <a:defRPr/>
            </a:pPr>
            <a:r>
              <a:rPr lang="en-GB" sz="1600" dirty="0">
                <a:solidFill>
                  <a:srgbClr val="FFC000"/>
                </a:solidFill>
                <a:latin typeface="+mn-lt"/>
              </a:rPr>
              <a:t>Port 2:</a:t>
            </a:r>
            <a:endParaRPr lang="en-US" sz="1600" dirty="0">
              <a:solidFill>
                <a:srgbClr val="FFC000"/>
              </a:solidFill>
              <a:latin typeface="+mn-lt"/>
            </a:endParaRPr>
          </a:p>
        </p:txBody>
      </p:sp>
      <p:cxnSp>
        <p:nvCxnSpPr>
          <p:cNvPr id="52240" name="Straight Arrow Connector 64"/>
          <p:cNvCxnSpPr>
            <a:cxnSpLocks noChangeShapeType="1"/>
            <a:stCxn id="52242" idx="1"/>
          </p:cNvCxnSpPr>
          <p:nvPr/>
        </p:nvCxnSpPr>
        <p:spPr bwMode="auto">
          <a:xfrm flipH="1" flipV="1">
            <a:off x="2828925" y="5648325"/>
            <a:ext cx="825500" cy="206375"/>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52241" name="TextBox 65"/>
          <p:cNvSpPr txBox="1">
            <a:spLocks noChangeArrowheads="1"/>
          </p:cNvSpPr>
          <p:nvPr/>
        </p:nvSpPr>
        <p:spPr bwMode="auto">
          <a:xfrm>
            <a:off x="4130675" y="4297363"/>
            <a:ext cx="12890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0"/>
              </a:spcBef>
              <a:buFont typeface="Wingdings" pitchFamily="2" charset="2"/>
              <a:buNone/>
            </a:pPr>
            <a:r>
              <a:rPr lang="en-US" sz="1400" b="0">
                <a:solidFill>
                  <a:srgbClr val="FF0000"/>
                </a:solidFill>
              </a:rPr>
              <a:t>backward </a:t>
            </a:r>
          </a:p>
          <a:p>
            <a:pPr>
              <a:spcBef>
                <a:spcPct val="0"/>
              </a:spcBef>
              <a:buFont typeface="Wingdings" pitchFamily="2" charset="2"/>
              <a:buNone/>
            </a:pPr>
            <a:r>
              <a:rPr lang="en-US" sz="1400" b="0">
                <a:solidFill>
                  <a:srgbClr val="FF0000"/>
                </a:solidFill>
              </a:rPr>
              <a:t>transmission</a:t>
            </a:r>
            <a:endParaRPr lang="en-GB" sz="1400" b="0">
              <a:solidFill>
                <a:srgbClr val="FF0000"/>
              </a:solidFill>
            </a:endParaRPr>
          </a:p>
        </p:txBody>
      </p:sp>
      <p:sp>
        <p:nvSpPr>
          <p:cNvPr id="52242" name="TextBox 68"/>
          <p:cNvSpPr txBox="1">
            <a:spLocks noChangeArrowheads="1"/>
          </p:cNvSpPr>
          <p:nvPr/>
        </p:nvSpPr>
        <p:spPr bwMode="auto">
          <a:xfrm>
            <a:off x="3654425" y="5614988"/>
            <a:ext cx="12906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0"/>
              </a:spcBef>
              <a:buFont typeface="Wingdings" pitchFamily="2" charset="2"/>
              <a:buNone/>
            </a:pPr>
            <a:r>
              <a:rPr lang="en-US" sz="1400" b="0">
                <a:solidFill>
                  <a:srgbClr val="FF0000"/>
                </a:solidFill>
              </a:rPr>
              <a:t>forward</a:t>
            </a:r>
          </a:p>
          <a:p>
            <a:pPr>
              <a:spcBef>
                <a:spcPct val="0"/>
              </a:spcBef>
              <a:buFont typeface="Wingdings" pitchFamily="2" charset="2"/>
              <a:buNone/>
            </a:pPr>
            <a:r>
              <a:rPr lang="en-US" sz="1400" b="0">
                <a:solidFill>
                  <a:srgbClr val="FF0000"/>
                </a:solidFill>
              </a:rPr>
              <a:t>transmission</a:t>
            </a:r>
            <a:endParaRPr lang="en-GB" sz="1400" b="0">
              <a:solidFill>
                <a:srgbClr val="FF0000"/>
              </a:solidFill>
            </a:endParaRPr>
          </a:p>
        </p:txBody>
      </p:sp>
      <p:cxnSp>
        <p:nvCxnSpPr>
          <p:cNvPr id="52243" name="Straight Arrow Connector 69"/>
          <p:cNvCxnSpPr>
            <a:cxnSpLocks noChangeShapeType="1"/>
          </p:cNvCxnSpPr>
          <p:nvPr/>
        </p:nvCxnSpPr>
        <p:spPr bwMode="auto">
          <a:xfrm rot="10800000" flipV="1">
            <a:off x="3651250" y="4554538"/>
            <a:ext cx="503238" cy="328612"/>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0634106E-BC02-4137-80F7-E338F6C33CC9}" type="slidenum">
              <a:rPr lang="en-US" sz="1400" b="0">
                <a:solidFill>
                  <a:schemeClr val="tx1"/>
                </a:solidFill>
              </a:rPr>
              <a:pPr algn="r">
                <a:lnSpc>
                  <a:spcPct val="100000"/>
                </a:lnSpc>
                <a:spcBef>
                  <a:spcPct val="0"/>
                </a:spcBef>
                <a:buClrTx/>
                <a:buSzTx/>
                <a:buFontTx/>
                <a:buNone/>
              </a:pPr>
              <a:t>5</a:t>
            </a:fld>
            <a:endParaRPr lang="en-US" sz="1400" b="0">
              <a:solidFill>
                <a:schemeClr val="tx1"/>
              </a:solidFill>
            </a:endParaRPr>
          </a:p>
        </p:txBody>
      </p:sp>
      <p:sp>
        <p:nvSpPr>
          <p:cNvPr id="253954" name="Rectangle 2"/>
          <p:cNvSpPr>
            <a:spLocks noGrp="1" noChangeArrowheads="1"/>
          </p:cNvSpPr>
          <p:nvPr>
            <p:ph type="title" idx="4294967295"/>
          </p:nvPr>
        </p:nvSpPr>
        <p:spPr>
          <a:xfrm>
            <a:off x="1138238" y="150813"/>
            <a:ext cx="7756525" cy="1066800"/>
          </a:xfrm>
        </p:spPr>
        <p:txBody>
          <a:bodyPr/>
          <a:lstStyle/>
          <a:p>
            <a:pPr>
              <a:defRPr/>
            </a:pPr>
            <a:r>
              <a:rPr lang="en-US" smtClean="0">
                <a:solidFill>
                  <a:schemeClr val="hlink"/>
                </a:solidFill>
              </a:rPr>
              <a:t>Superheterodyne Concept (1)</a:t>
            </a:r>
          </a:p>
        </p:txBody>
      </p:sp>
      <p:sp>
        <p:nvSpPr>
          <p:cNvPr id="64515" name="Rectangle 3"/>
          <p:cNvSpPr>
            <a:spLocks noChangeArrowheads="1"/>
          </p:cNvSpPr>
          <p:nvPr/>
        </p:nvSpPr>
        <p:spPr bwMode="auto">
          <a:xfrm>
            <a:off x="495300" y="1106488"/>
            <a:ext cx="9005888" cy="5202237"/>
          </a:xfrm>
          <a:prstGeom prst="rect">
            <a:avLst/>
          </a:prstGeom>
          <a:noFill/>
          <a:ln w="9525" cap="flat" cmpd="sng" algn="ctr">
            <a:noFill/>
            <a:prstDash val="solid"/>
            <a:miter lim="800000"/>
            <a:headEnd/>
            <a:tailEnd/>
          </a:ln>
          <a:effectLst/>
        </p:spPr>
        <p:txBody>
          <a:bodyPr lIns="92075" tIns="46038" rIns="92075" bIns="46038" anchor="ctr">
            <a:spAutoFit/>
          </a:bodyPr>
          <a:lstStyle/>
          <a:p>
            <a:pPr>
              <a:buFont typeface="Wingdings" pitchFamily="2" charset="2"/>
              <a:buNone/>
              <a:defRPr/>
            </a:pPr>
            <a:r>
              <a:rPr lang="en-US" sz="1600" dirty="0"/>
              <a:t>Design and its evolution</a:t>
            </a:r>
          </a:p>
          <a:p>
            <a:pPr>
              <a:lnSpc>
                <a:spcPct val="100000"/>
              </a:lnSpc>
              <a:spcBef>
                <a:spcPct val="0"/>
              </a:spcBef>
              <a:buClrTx/>
              <a:buSzTx/>
              <a:buFontTx/>
              <a:buNone/>
              <a:defRPr/>
            </a:pPr>
            <a:r>
              <a:rPr lang="en-US" sz="1600" b="0" dirty="0"/>
              <a:t>The diagram below shows the basic elements of a single conversion </a:t>
            </a:r>
            <a:r>
              <a:rPr lang="en-US" sz="1600" b="0" dirty="0" err="1"/>
              <a:t>superhet</a:t>
            </a:r>
            <a:r>
              <a:rPr lang="en-US" sz="1600" b="0" dirty="0"/>
              <a:t> receiver. The essential elements of a local oscillator and a mixer followed by a fixed-tuned filter and IF amplifier are common to all </a:t>
            </a:r>
            <a:r>
              <a:rPr lang="en-US" sz="1600" b="0" dirty="0" err="1"/>
              <a:t>superhet</a:t>
            </a:r>
            <a:r>
              <a:rPr lang="en-US" sz="1600" b="0" dirty="0"/>
              <a:t> circuits. [super </a:t>
            </a:r>
            <a:r>
              <a:rPr lang="en-US" sz="1600" b="0" dirty="0" err="1">
                <a:latin typeface="Symbol" pitchFamily="18" charset="2"/>
              </a:rPr>
              <a:t>eterw</a:t>
            </a:r>
            <a:r>
              <a:rPr lang="en-US" sz="1600" b="0" dirty="0">
                <a:latin typeface="Symbol" pitchFamily="18" charset="2"/>
              </a:rPr>
              <a:t> </a:t>
            </a:r>
            <a:r>
              <a:rPr lang="en-US" sz="1600" b="0" dirty="0" err="1">
                <a:latin typeface="Symbol" pitchFamily="18" charset="2"/>
              </a:rPr>
              <a:t>dunamis</a:t>
            </a:r>
            <a:r>
              <a:rPr lang="en-US" sz="1600" b="0" dirty="0">
                <a:latin typeface="Symbol" pitchFamily="18" charset="2"/>
              </a:rPr>
              <a:t>] </a:t>
            </a:r>
            <a:r>
              <a:rPr lang="en-US" sz="1600" b="0" dirty="0">
                <a:latin typeface="+mn-lt"/>
              </a:rPr>
              <a:t>a mixture of </a:t>
            </a:r>
            <a:r>
              <a:rPr lang="en-US" sz="1600" b="0" dirty="0" err="1">
                <a:latin typeface="+mn-lt"/>
              </a:rPr>
              <a:t>latin</a:t>
            </a:r>
            <a:r>
              <a:rPr lang="en-US" sz="1600" b="0" dirty="0">
                <a:latin typeface="+mn-lt"/>
              </a:rPr>
              <a:t> and </a:t>
            </a:r>
            <a:r>
              <a:rPr lang="en-US" sz="1600" b="0" dirty="0" err="1">
                <a:latin typeface="+mn-lt"/>
              </a:rPr>
              <a:t>greek</a:t>
            </a:r>
            <a:r>
              <a:rPr lang="en-US" sz="1600" b="0" dirty="0">
                <a:latin typeface="+mn-lt"/>
              </a:rPr>
              <a:t> … it means: </a:t>
            </a:r>
            <a:r>
              <a:rPr lang="en-US" sz="1600" b="0" i="1" dirty="0">
                <a:latin typeface="+mn-lt"/>
              </a:rPr>
              <a:t>another force becomes superimposed. </a:t>
            </a:r>
            <a:endParaRPr lang="en-US" sz="1600" b="0" i="1" dirty="0"/>
          </a:p>
          <a:p>
            <a:pPr>
              <a:lnSpc>
                <a:spcPct val="100000"/>
              </a:lnSpc>
              <a:spcBef>
                <a:spcPct val="0"/>
              </a:spcBef>
              <a:buClrTx/>
              <a:buSzTx/>
              <a:buFontTx/>
              <a:buNone/>
              <a:defRPr/>
            </a:pPr>
            <a:r>
              <a:rPr lang="en-US" sz="1600" b="0" u="sng" dirty="0">
                <a:hlinkClick r:id="rId3" tooltip="Superhet2.png"/>
              </a:rPr>
              <a:t>  </a:t>
            </a:r>
            <a:endParaRPr lang="en-US" sz="1600" b="0" u="sng" dirty="0"/>
          </a:p>
          <a:p>
            <a:pPr>
              <a:lnSpc>
                <a:spcPct val="100000"/>
              </a:lnSpc>
              <a:spcBef>
                <a:spcPct val="0"/>
              </a:spcBef>
              <a:buClrTx/>
              <a:buSzTx/>
              <a:buFontTx/>
              <a:buNone/>
              <a:defRPr/>
            </a:pPr>
            <a:endParaRPr lang="en-US" sz="1600" b="0" u="sng" dirty="0"/>
          </a:p>
          <a:p>
            <a:pPr>
              <a:lnSpc>
                <a:spcPct val="100000"/>
              </a:lnSpc>
              <a:spcBef>
                <a:spcPct val="0"/>
              </a:spcBef>
              <a:buClrTx/>
              <a:buSzTx/>
              <a:buFontTx/>
              <a:buNone/>
              <a:defRPr/>
            </a:pPr>
            <a:endParaRPr lang="en-US" sz="1600" b="0" u="sng" dirty="0"/>
          </a:p>
          <a:p>
            <a:pPr>
              <a:lnSpc>
                <a:spcPct val="100000"/>
              </a:lnSpc>
              <a:spcBef>
                <a:spcPct val="0"/>
              </a:spcBef>
              <a:buClrTx/>
              <a:buSzTx/>
              <a:buFontTx/>
              <a:buNone/>
              <a:defRPr/>
            </a:pPr>
            <a:endParaRPr lang="en-US" sz="1600" b="0" u="sng" dirty="0"/>
          </a:p>
          <a:p>
            <a:pPr>
              <a:lnSpc>
                <a:spcPct val="100000"/>
              </a:lnSpc>
              <a:spcBef>
                <a:spcPct val="0"/>
              </a:spcBef>
              <a:buClrTx/>
              <a:buSzTx/>
              <a:buFontTx/>
              <a:buNone/>
              <a:defRPr/>
            </a:pPr>
            <a:endParaRPr lang="en-US" sz="1600" b="0" u="sng" dirty="0"/>
          </a:p>
          <a:p>
            <a:pPr>
              <a:lnSpc>
                <a:spcPct val="100000"/>
              </a:lnSpc>
              <a:spcBef>
                <a:spcPct val="0"/>
              </a:spcBef>
              <a:buClrTx/>
              <a:buSzTx/>
              <a:buFontTx/>
              <a:buNone/>
              <a:defRPr/>
            </a:pPr>
            <a:endParaRPr lang="en-US" sz="1600" b="0" u="sng" dirty="0"/>
          </a:p>
          <a:p>
            <a:pPr>
              <a:lnSpc>
                <a:spcPct val="100000"/>
              </a:lnSpc>
              <a:spcBef>
                <a:spcPct val="0"/>
              </a:spcBef>
              <a:buClrTx/>
              <a:buSzTx/>
              <a:buFontTx/>
              <a:buNone/>
              <a:defRPr/>
            </a:pPr>
            <a:endParaRPr lang="en-US" sz="1600" b="0" dirty="0"/>
          </a:p>
          <a:p>
            <a:pPr>
              <a:lnSpc>
                <a:spcPct val="100000"/>
              </a:lnSpc>
              <a:spcBef>
                <a:spcPct val="0"/>
              </a:spcBef>
              <a:buClrTx/>
              <a:buSzTx/>
              <a:buFontTx/>
              <a:buNone/>
              <a:defRPr/>
            </a:pPr>
            <a:endParaRPr lang="en-US" sz="1600" b="0" dirty="0"/>
          </a:p>
          <a:p>
            <a:pPr>
              <a:lnSpc>
                <a:spcPct val="100000"/>
              </a:lnSpc>
              <a:spcBef>
                <a:spcPct val="0"/>
              </a:spcBef>
              <a:buClrTx/>
              <a:buSzTx/>
              <a:buFontTx/>
              <a:buNone/>
              <a:defRPr/>
            </a:pPr>
            <a:endParaRPr lang="en-US" sz="1600" b="0" dirty="0"/>
          </a:p>
          <a:p>
            <a:pPr>
              <a:lnSpc>
                <a:spcPct val="100000"/>
              </a:lnSpc>
              <a:spcBef>
                <a:spcPct val="0"/>
              </a:spcBef>
              <a:buClrTx/>
              <a:buSzTx/>
              <a:buFontTx/>
              <a:buNone/>
              <a:defRPr/>
            </a:pPr>
            <a:r>
              <a:rPr lang="en-US" sz="1600" b="0" dirty="0"/>
              <a:t>The advantage to this method is that most of the radio's signal path has to be sensitive to only a narrow range of frequencies. Only the front end (the part before the frequency converter stage) needs to be sensitive to a wide frequency range. For example, the front end might need to be sensitive to 1–30 MHz, while the rest of the radio might need to be sensitive only to 455 kHz, a typical IF. Only one or two tuned stages need to be adjusted to track over the tuning range of the receiver; all the intermediate-frequency stages operate at a fixed frequency which need not be adjusted.</a:t>
            </a:r>
          </a:p>
        </p:txBody>
      </p:sp>
      <p:pic>
        <p:nvPicPr>
          <p:cNvPr id="7173" name="Picture 4" descr="http://upload.wikimedia.org/wikipedia/en/f/f1/Superhet2.png">
            <a:hlinkClick r:id="rId3" tooltip="Superhet2.png"/>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6038" y="2419350"/>
            <a:ext cx="6027737"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5"/>
          <p:cNvSpPr>
            <a:spLocks noChangeArrowheads="1"/>
          </p:cNvSpPr>
          <p:nvPr/>
        </p:nvSpPr>
        <p:spPr bwMode="auto">
          <a:xfrm>
            <a:off x="8353425" y="6153150"/>
            <a:ext cx="12763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p>
            <a:pPr>
              <a:spcBef>
                <a:spcPct val="0"/>
              </a:spcBef>
              <a:buClrTx/>
              <a:buSzTx/>
              <a:buFontTx/>
              <a:buNone/>
            </a:pPr>
            <a:r>
              <a:rPr lang="en-US" sz="1000" b="0"/>
              <a:t>en.wikipedia.org</a:t>
            </a:r>
          </a:p>
        </p:txBody>
      </p:sp>
      <p:sp>
        <p:nvSpPr>
          <p:cNvPr id="7175" name="TextBox 13"/>
          <p:cNvSpPr txBox="1">
            <a:spLocks noChangeArrowheads="1"/>
          </p:cNvSpPr>
          <p:nvPr/>
        </p:nvSpPr>
        <p:spPr bwMode="auto">
          <a:xfrm>
            <a:off x="4149725" y="3575050"/>
            <a:ext cx="3824288"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600" b="0">
                <a:solidFill>
                  <a:srgbClr val="FF0000"/>
                </a:solidFill>
              </a:rPr>
              <a:t>This type of configuration we find in any conventional (= not digital) AM or FM radio receiver.</a:t>
            </a:r>
            <a:endParaRPr lang="en-GB" sz="1600" b="0">
              <a:solidFill>
                <a:srgbClr val="FF00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F85969D0-7687-47FE-8B6B-F0AF99AF5090}" type="slidenum">
              <a:rPr lang="en-US" sz="1400" b="0">
                <a:solidFill>
                  <a:schemeClr val="tx1"/>
                </a:solidFill>
              </a:rPr>
              <a:pPr algn="r">
                <a:lnSpc>
                  <a:spcPct val="100000"/>
                </a:lnSpc>
                <a:spcBef>
                  <a:spcPct val="0"/>
                </a:spcBef>
                <a:buClrTx/>
                <a:buSzTx/>
                <a:buFontTx/>
                <a:buNone/>
              </a:pPr>
              <a:t>50</a:t>
            </a:fld>
            <a:endParaRPr lang="en-US" sz="1400" b="0">
              <a:solidFill>
                <a:schemeClr val="tx1"/>
              </a:solidFill>
            </a:endParaRPr>
          </a:p>
        </p:txBody>
      </p:sp>
      <p:sp>
        <p:nvSpPr>
          <p:cNvPr id="243714" name="Rectangle 2"/>
          <p:cNvSpPr>
            <a:spLocks noChangeArrowheads="1"/>
          </p:cNvSpPr>
          <p:nvPr/>
        </p:nvSpPr>
        <p:spPr bwMode="auto">
          <a:xfrm>
            <a:off x="1614488" y="0"/>
            <a:ext cx="7204075" cy="1066800"/>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en-US" sz="3200" dirty="0">
                <a:solidFill>
                  <a:srgbClr val="FF0000"/>
                </a:solidFill>
                <a:effectLst>
                  <a:outerShdw blurRad="38100" dist="38100" dir="2700000" algn="tl">
                    <a:srgbClr val="C0C0C0"/>
                  </a:outerShdw>
                </a:effectLst>
              </a:rPr>
              <a:t>Examples of 2-ports (2)</a:t>
            </a:r>
          </a:p>
        </p:txBody>
      </p:sp>
      <p:sp>
        <p:nvSpPr>
          <p:cNvPr id="53252" name="TextBox 7"/>
          <p:cNvSpPr txBox="1">
            <a:spLocks noChangeArrowheads="1"/>
          </p:cNvSpPr>
          <p:nvPr/>
        </p:nvSpPr>
        <p:spPr bwMode="auto">
          <a:xfrm>
            <a:off x="733425" y="960438"/>
            <a:ext cx="174148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a:t>Ideal Isolator</a:t>
            </a:r>
            <a:endParaRPr lang="en-GB" sz="1800"/>
          </a:p>
        </p:txBody>
      </p:sp>
      <p:sp>
        <p:nvSpPr>
          <p:cNvPr id="53253" name="TextBox 8"/>
          <p:cNvSpPr txBox="1">
            <a:spLocks noChangeArrowheads="1"/>
          </p:cNvSpPr>
          <p:nvPr/>
        </p:nvSpPr>
        <p:spPr bwMode="auto">
          <a:xfrm>
            <a:off x="742950" y="2587625"/>
            <a:ext cx="3132138"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a:t>Faraday rotation isolator</a:t>
            </a:r>
            <a:endParaRPr lang="en-GB" sz="1800"/>
          </a:p>
        </p:txBody>
      </p:sp>
      <p:graphicFrame>
        <p:nvGraphicFramePr>
          <p:cNvPr id="53254" name="Object 9"/>
          <p:cNvGraphicFramePr>
            <a:graphicFrameLocks noChangeAspect="1"/>
          </p:cNvGraphicFramePr>
          <p:nvPr/>
        </p:nvGraphicFramePr>
        <p:xfrm>
          <a:off x="1571625" y="1439863"/>
          <a:ext cx="2511425" cy="723900"/>
        </p:xfrm>
        <a:graphic>
          <a:graphicData uri="http://schemas.openxmlformats.org/presentationml/2006/ole">
            <mc:AlternateContent xmlns:mc="http://schemas.openxmlformats.org/markup-compatibility/2006">
              <mc:Choice xmlns:v="urn:schemas-microsoft-com:vml" Requires="v">
                <p:oleObj spid="_x0000_s53287" name="Equation" r:id="rId4" imgW="1485900" imgH="457200" progId="Equation.3">
                  <p:embed/>
                </p:oleObj>
              </mc:Choice>
              <mc:Fallback>
                <p:oleObj name="Equation" r:id="rId4" imgW="1485900" imgH="457200"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1625" y="1439863"/>
                        <a:ext cx="25114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sp>
        <p:nvSpPr>
          <p:cNvPr id="53255" name="TextBox 13"/>
          <p:cNvSpPr txBox="1">
            <a:spLocks noChangeArrowheads="1"/>
          </p:cNvSpPr>
          <p:nvPr/>
        </p:nvSpPr>
        <p:spPr bwMode="auto">
          <a:xfrm>
            <a:off x="415925" y="5221288"/>
            <a:ext cx="9331325"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0"/>
              </a:spcBef>
              <a:buFont typeface="Wingdings" pitchFamily="2" charset="2"/>
              <a:buNone/>
            </a:pPr>
            <a:r>
              <a:rPr lang="en-US" sz="1400" b="0"/>
              <a:t>The left waveguide uses a TE</a:t>
            </a:r>
            <a:r>
              <a:rPr lang="en-US" sz="1400" b="0" baseline="-25000"/>
              <a:t>10</a:t>
            </a:r>
            <a:r>
              <a:rPr lang="en-US" sz="1400" b="0"/>
              <a:t> mode (=vertically polarized H field). After transition to a circular waveguide,</a:t>
            </a:r>
          </a:p>
          <a:p>
            <a:pPr>
              <a:spcBef>
                <a:spcPct val="0"/>
              </a:spcBef>
              <a:buFont typeface="Wingdings" pitchFamily="2" charset="2"/>
              <a:buNone/>
            </a:pPr>
            <a:r>
              <a:rPr lang="en-US" sz="1400" b="0">
                <a:sym typeface="Symbol" pitchFamily="18" charset="2"/>
              </a:rPr>
              <a:t>the polarization of the mode is rotated</a:t>
            </a:r>
            <a:r>
              <a:rPr lang="en-US" sz="1400" b="0">
                <a:solidFill>
                  <a:srgbClr val="008000"/>
                </a:solidFill>
                <a:sym typeface="Symbol" pitchFamily="18" charset="2"/>
              </a:rPr>
              <a:t> counter clockwise by 45</a:t>
            </a:r>
            <a:r>
              <a:rPr lang="en-US" sz="1400" b="0">
                <a:sym typeface="Symbol" pitchFamily="18" charset="2"/>
              </a:rPr>
              <a:t> by a ferrite. Then follows a transition to </a:t>
            </a:r>
          </a:p>
          <a:p>
            <a:pPr>
              <a:spcBef>
                <a:spcPct val="0"/>
              </a:spcBef>
              <a:buFont typeface="Wingdings" pitchFamily="2" charset="2"/>
              <a:buNone/>
            </a:pPr>
            <a:r>
              <a:rPr lang="en-US" sz="1400" b="0">
                <a:sym typeface="Symbol" pitchFamily="18" charset="2"/>
              </a:rPr>
              <a:t>another rectangular waveguide which is rotated by 45 such that the forward wave can pass unhindered.</a:t>
            </a:r>
          </a:p>
          <a:p>
            <a:pPr>
              <a:spcBef>
                <a:spcPct val="0"/>
              </a:spcBef>
              <a:buFont typeface="Wingdings" pitchFamily="2" charset="2"/>
              <a:buNone/>
            </a:pPr>
            <a:r>
              <a:rPr lang="en-US" sz="1400" b="0">
                <a:sym typeface="Symbol" pitchFamily="18" charset="2"/>
              </a:rPr>
              <a:t>However, a wave coming from the other side will have its polarization rotated by </a:t>
            </a:r>
            <a:r>
              <a:rPr lang="en-US" sz="1400" b="0">
                <a:solidFill>
                  <a:srgbClr val="008000"/>
                </a:solidFill>
                <a:sym typeface="Symbol" pitchFamily="18" charset="2"/>
              </a:rPr>
              <a:t>45 clockwise</a:t>
            </a:r>
            <a:r>
              <a:rPr lang="en-US" sz="1400" b="0">
                <a:sym typeface="Symbol" pitchFamily="18" charset="2"/>
              </a:rPr>
              <a:t> as seen from the right hand side. </a:t>
            </a:r>
          </a:p>
        </p:txBody>
      </p:sp>
      <p:cxnSp>
        <p:nvCxnSpPr>
          <p:cNvPr id="53256" name="Straight Arrow Connector 70"/>
          <p:cNvCxnSpPr>
            <a:cxnSpLocks noChangeShapeType="1"/>
          </p:cNvCxnSpPr>
          <p:nvPr/>
        </p:nvCxnSpPr>
        <p:spPr bwMode="auto">
          <a:xfrm>
            <a:off x="5611813" y="1855788"/>
            <a:ext cx="449262" cy="1587"/>
          </a:xfrm>
          <a:prstGeom prst="straightConnector1">
            <a:avLst/>
          </a:prstGeom>
          <a:noFill/>
          <a:ln w="25400" algn="ctr">
            <a:solidFill>
              <a:srgbClr val="008000"/>
            </a:solidFill>
            <a:round/>
            <a:headEnd/>
            <a:tailEnd type="arrow" w="med" len="med"/>
          </a:ln>
          <a:extLst>
            <a:ext uri="{909E8E84-426E-40DD-AFC4-6F175D3DCCD1}">
              <a14:hiddenFill xmlns:a14="http://schemas.microsoft.com/office/drawing/2010/main">
                <a:noFill/>
              </a14:hiddenFill>
            </a:ext>
          </a:extLst>
        </p:spPr>
      </p:cxnSp>
      <p:cxnSp>
        <p:nvCxnSpPr>
          <p:cNvPr id="53257" name="Straight Arrow Connector 73"/>
          <p:cNvCxnSpPr>
            <a:cxnSpLocks noChangeShapeType="1"/>
          </p:cNvCxnSpPr>
          <p:nvPr/>
        </p:nvCxnSpPr>
        <p:spPr bwMode="auto">
          <a:xfrm>
            <a:off x="9150350" y="1847850"/>
            <a:ext cx="447675" cy="1588"/>
          </a:xfrm>
          <a:prstGeom prst="straightConnector1">
            <a:avLst/>
          </a:prstGeom>
          <a:noFill/>
          <a:ln w="25400" algn="ctr">
            <a:solidFill>
              <a:srgbClr val="0000FF"/>
            </a:solidFill>
            <a:round/>
            <a:headEnd/>
            <a:tailEnd type="arrow" w="med" len="med"/>
          </a:ln>
          <a:extLst>
            <a:ext uri="{909E8E84-426E-40DD-AFC4-6F175D3DCCD1}">
              <a14:hiddenFill xmlns:a14="http://schemas.microsoft.com/office/drawing/2010/main">
                <a:noFill/>
              </a14:hiddenFill>
            </a:ext>
          </a:extLst>
        </p:spPr>
      </p:cxnSp>
      <p:sp>
        <p:nvSpPr>
          <p:cNvPr id="53258" name="TextBox 74"/>
          <p:cNvSpPr txBox="1">
            <a:spLocks noChangeArrowheads="1"/>
          </p:cNvSpPr>
          <p:nvPr/>
        </p:nvSpPr>
        <p:spPr bwMode="auto">
          <a:xfrm>
            <a:off x="5640388" y="1882775"/>
            <a:ext cx="3952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i="1">
                <a:solidFill>
                  <a:srgbClr val="008000"/>
                </a:solidFill>
              </a:rPr>
              <a:t>a</a:t>
            </a:r>
            <a:r>
              <a:rPr lang="en-US" sz="1800" b="0" i="1" baseline="-25000">
                <a:solidFill>
                  <a:srgbClr val="008000"/>
                </a:solidFill>
              </a:rPr>
              <a:t>1</a:t>
            </a:r>
            <a:endParaRPr lang="en-GB" sz="1800" b="0" i="1" baseline="-25000">
              <a:solidFill>
                <a:srgbClr val="008000"/>
              </a:solidFill>
            </a:endParaRPr>
          </a:p>
        </p:txBody>
      </p:sp>
      <p:sp>
        <p:nvSpPr>
          <p:cNvPr id="53259" name="TextBox 75"/>
          <p:cNvSpPr txBox="1">
            <a:spLocks noChangeArrowheads="1"/>
          </p:cNvSpPr>
          <p:nvPr/>
        </p:nvSpPr>
        <p:spPr bwMode="auto">
          <a:xfrm>
            <a:off x="9123363" y="1874838"/>
            <a:ext cx="3952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i="1"/>
              <a:t>b</a:t>
            </a:r>
            <a:r>
              <a:rPr lang="en-US" sz="1800" b="0" i="1" baseline="-25000"/>
              <a:t>2</a:t>
            </a:r>
            <a:endParaRPr lang="en-GB" sz="1800" b="0" i="1" baseline="-25000"/>
          </a:p>
        </p:txBody>
      </p:sp>
      <p:cxnSp>
        <p:nvCxnSpPr>
          <p:cNvPr id="53260" name="Straight Connector 77"/>
          <p:cNvCxnSpPr>
            <a:cxnSpLocks noChangeShapeType="1"/>
          </p:cNvCxnSpPr>
          <p:nvPr/>
        </p:nvCxnSpPr>
        <p:spPr bwMode="auto">
          <a:xfrm flipV="1">
            <a:off x="6223000" y="1846263"/>
            <a:ext cx="2719388" cy="11112"/>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3261" name="Rectangle 40"/>
          <p:cNvSpPr>
            <a:spLocks noChangeArrowheads="1"/>
          </p:cNvSpPr>
          <p:nvPr/>
        </p:nvSpPr>
        <p:spPr bwMode="auto">
          <a:xfrm>
            <a:off x="6521450" y="1225550"/>
            <a:ext cx="2089150" cy="1260475"/>
          </a:xfrm>
          <a:prstGeom prst="rect">
            <a:avLst/>
          </a:prstGeom>
          <a:solidFill>
            <a:schemeClr val="bg1"/>
          </a:solidFill>
          <a:ln w="25400" algn="ctr">
            <a:solidFill>
              <a:schemeClr val="tx1"/>
            </a:solidFill>
            <a:round/>
            <a:headEnd/>
            <a:tailEnd/>
          </a:ln>
        </p:spPr>
        <p:txBody>
          <a:bodyPr lIns="92075" tIns="46038" rIns="92075" bIns="46038"/>
          <a:lstStyle/>
          <a:p>
            <a:pPr marL="571500" indent="-571500"/>
            <a:endParaRPr lang="en-GB" b="0"/>
          </a:p>
        </p:txBody>
      </p:sp>
      <p:sp>
        <p:nvSpPr>
          <p:cNvPr id="80" name="Oval 10"/>
          <p:cNvSpPr>
            <a:spLocks noChangeArrowheads="1"/>
          </p:cNvSpPr>
          <p:nvPr/>
        </p:nvSpPr>
        <p:spPr bwMode="auto">
          <a:xfrm>
            <a:off x="6154738" y="1828800"/>
            <a:ext cx="88900" cy="82550"/>
          </a:xfrm>
          <a:prstGeom prst="ellipse">
            <a:avLst/>
          </a:prstGeom>
          <a:solidFill>
            <a:srgbClr val="FFFFFF"/>
          </a:solidFill>
          <a:ln w="15875">
            <a:solidFill>
              <a:srgbClr val="000000"/>
            </a:solidFill>
            <a:round/>
            <a:headEnd/>
            <a:tailEnd/>
          </a:ln>
        </p:spPr>
        <p:txBody>
          <a:bodyPr/>
          <a:lstStyle/>
          <a:p>
            <a:pPr>
              <a:defRPr/>
            </a:pPr>
            <a:endParaRPr lang="en-GB" b="0" dirty="0">
              <a:latin typeface="+mn-lt"/>
            </a:endParaRPr>
          </a:p>
        </p:txBody>
      </p:sp>
      <p:sp>
        <p:nvSpPr>
          <p:cNvPr id="53263" name="Oval 10"/>
          <p:cNvSpPr>
            <a:spLocks noChangeArrowheads="1"/>
          </p:cNvSpPr>
          <p:nvPr/>
        </p:nvSpPr>
        <p:spPr bwMode="auto">
          <a:xfrm>
            <a:off x="8885238" y="1808163"/>
            <a:ext cx="88900" cy="82550"/>
          </a:xfrm>
          <a:prstGeom prst="ellipse">
            <a:avLst/>
          </a:prstGeom>
          <a:solidFill>
            <a:srgbClr val="FFFFFF"/>
          </a:solidFill>
          <a:ln w="15875">
            <a:solidFill>
              <a:srgbClr val="000000"/>
            </a:solidFill>
            <a:round/>
            <a:headEnd/>
            <a:tailEnd/>
          </a:ln>
        </p:spPr>
        <p:txBody>
          <a:bodyPr/>
          <a:lstStyle/>
          <a:p>
            <a:pPr>
              <a:buFont typeface="Wingdings" pitchFamily="2" charset="2"/>
              <a:buNone/>
            </a:pPr>
            <a:endParaRPr lang="en-GB" b="0"/>
          </a:p>
        </p:txBody>
      </p:sp>
      <p:cxnSp>
        <p:nvCxnSpPr>
          <p:cNvPr id="53264" name="Straight Arrow Connector 86"/>
          <p:cNvCxnSpPr>
            <a:cxnSpLocks noChangeShapeType="1"/>
          </p:cNvCxnSpPr>
          <p:nvPr/>
        </p:nvCxnSpPr>
        <p:spPr bwMode="auto">
          <a:xfrm rot="10800000" flipH="1">
            <a:off x="6950075" y="1865313"/>
            <a:ext cx="1252538" cy="1587"/>
          </a:xfrm>
          <a:prstGeom prst="straightConnector1">
            <a:avLst/>
          </a:prstGeom>
          <a:noFill/>
          <a:ln w="38100" algn="ctr">
            <a:solidFill>
              <a:schemeClr val="tx1"/>
            </a:solidFill>
            <a:round/>
            <a:headEnd/>
            <a:tailEnd type="triangle" w="lg" len="lg"/>
          </a:ln>
          <a:extLst>
            <a:ext uri="{909E8E84-426E-40DD-AFC4-6F175D3DCCD1}">
              <a14:hiddenFill xmlns:a14="http://schemas.microsoft.com/office/drawing/2010/main">
                <a:noFill/>
              </a14:hiddenFill>
            </a:ext>
          </a:extLst>
        </p:spPr>
      </p:cxnSp>
      <p:grpSp>
        <p:nvGrpSpPr>
          <p:cNvPr id="53265" name="Group 95"/>
          <p:cNvGrpSpPr>
            <a:grpSpLocks/>
          </p:cNvGrpSpPr>
          <p:nvPr/>
        </p:nvGrpSpPr>
        <p:grpSpPr bwMode="auto">
          <a:xfrm>
            <a:off x="2208213" y="3017838"/>
            <a:ext cx="6167437" cy="2141537"/>
            <a:chOff x="2039111" y="3017520"/>
            <a:chExt cx="5691319" cy="2142464"/>
          </a:xfrm>
        </p:grpSpPr>
        <p:pic>
          <p:nvPicPr>
            <p:cNvPr id="53272" name="Picture 3" descr="Fig_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9111" y="3017520"/>
              <a:ext cx="5691319" cy="193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TextBox 89"/>
            <p:cNvSpPr txBox="1"/>
            <p:nvPr/>
          </p:nvSpPr>
          <p:spPr>
            <a:xfrm>
              <a:off x="4205767" y="4874110"/>
              <a:ext cx="1460553" cy="285874"/>
            </a:xfrm>
            <a:prstGeom prst="rect">
              <a:avLst/>
            </a:prstGeom>
            <a:noFill/>
          </p:spPr>
          <p:txBody>
            <a:bodyPr wrap="none">
              <a:spAutoFit/>
            </a:bodyPr>
            <a:lstStyle/>
            <a:p>
              <a:pPr>
                <a:buFont typeface="Wingdings" pitchFamily="2" charset="2"/>
                <a:buNone/>
                <a:defRPr/>
              </a:pPr>
              <a:r>
                <a:rPr lang="en-US" sz="1400" b="0" dirty="0">
                  <a:solidFill>
                    <a:schemeClr val="tx1">
                      <a:lumMod val="75000"/>
                      <a:lumOff val="25000"/>
                    </a:schemeClr>
                  </a:solidFill>
                </a:rPr>
                <a:t>Attenuation foils</a:t>
              </a:r>
              <a:endParaRPr lang="en-GB" sz="1400" b="0" dirty="0">
                <a:solidFill>
                  <a:schemeClr val="tx1">
                    <a:lumMod val="75000"/>
                    <a:lumOff val="25000"/>
                  </a:schemeClr>
                </a:solidFill>
              </a:endParaRPr>
            </a:p>
          </p:txBody>
        </p:sp>
        <p:sp>
          <p:nvSpPr>
            <p:cNvPr id="53274" name="Rectangle 92"/>
            <p:cNvSpPr>
              <a:spLocks noChangeArrowheads="1"/>
            </p:cNvSpPr>
            <p:nvPr/>
          </p:nvSpPr>
          <p:spPr bwMode="auto">
            <a:xfrm>
              <a:off x="5157216" y="3145536"/>
              <a:ext cx="246888" cy="2103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2075" tIns="46038" rIns="92075" bIns="46038"/>
            <a:lstStyle/>
            <a:p>
              <a:pPr marL="571500" indent="-571500"/>
              <a:endParaRPr lang="en-GB" b="0"/>
            </a:p>
          </p:txBody>
        </p:sp>
        <p:cxnSp>
          <p:nvCxnSpPr>
            <p:cNvPr id="53275" name="Straight Arrow Connector 91"/>
            <p:cNvCxnSpPr>
              <a:cxnSpLocks noChangeShapeType="1"/>
            </p:cNvCxnSpPr>
            <p:nvPr/>
          </p:nvCxnSpPr>
          <p:spPr bwMode="auto">
            <a:xfrm rot="5400000">
              <a:off x="4850892" y="3424428"/>
              <a:ext cx="704088" cy="219456"/>
            </a:xfrm>
            <a:prstGeom prst="straightConnector1">
              <a:avLst/>
            </a:prstGeom>
            <a:noFill/>
            <a:ln w="15875" algn="ctr">
              <a:solidFill>
                <a:schemeClr val="tx1"/>
              </a:solidFill>
              <a:prstDash val="dash"/>
              <a:round/>
              <a:headEnd/>
              <a:tailEnd type="triangle" w="sm" len="med"/>
            </a:ln>
            <a:extLst>
              <a:ext uri="{909E8E84-426E-40DD-AFC4-6F175D3DCCD1}">
                <a14:hiddenFill xmlns:a14="http://schemas.microsoft.com/office/drawing/2010/main">
                  <a:noFill/>
                </a14:hiddenFill>
              </a:ext>
            </a:extLst>
          </p:spPr>
        </p:cxnSp>
      </p:grpSp>
      <p:sp>
        <p:nvSpPr>
          <p:cNvPr id="97" name="Text Box 14"/>
          <p:cNvSpPr txBox="1">
            <a:spLocks noChangeArrowheads="1"/>
          </p:cNvSpPr>
          <p:nvPr/>
        </p:nvSpPr>
        <p:spPr bwMode="auto">
          <a:xfrm>
            <a:off x="1049338" y="4603750"/>
            <a:ext cx="1158875" cy="315913"/>
          </a:xfrm>
          <a:prstGeom prst="rect">
            <a:avLst/>
          </a:prstGeom>
          <a:noFill/>
          <a:ln w="9525">
            <a:noFill/>
            <a:miter lim="800000"/>
            <a:headEnd/>
            <a:tailEnd/>
          </a:ln>
        </p:spPr>
        <p:txBody>
          <a:bodyPr/>
          <a:lstStyle/>
          <a:p>
            <a:pPr marL="571500" indent="-571500" algn="r">
              <a:spcAft>
                <a:spcPts val="1000"/>
              </a:spcAft>
              <a:buFont typeface="Wingdings" pitchFamily="2" charset="2"/>
              <a:buNone/>
              <a:defRPr/>
            </a:pPr>
            <a:r>
              <a:rPr lang="en-GB" sz="1600" dirty="0">
                <a:solidFill>
                  <a:srgbClr val="FFC000"/>
                </a:solidFill>
                <a:latin typeface="+mn-lt"/>
              </a:rPr>
              <a:t>Port 1</a:t>
            </a:r>
            <a:endParaRPr lang="en-US" sz="1600" dirty="0">
              <a:solidFill>
                <a:srgbClr val="FFC000"/>
              </a:solidFill>
              <a:latin typeface="+mn-lt"/>
            </a:endParaRPr>
          </a:p>
        </p:txBody>
      </p:sp>
      <p:sp>
        <p:nvSpPr>
          <p:cNvPr id="98" name="Text Box 14"/>
          <p:cNvSpPr txBox="1">
            <a:spLocks noChangeArrowheads="1"/>
          </p:cNvSpPr>
          <p:nvPr/>
        </p:nvSpPr>
        <p:spPr bwMode="auto">
          <a:xfrm>
            <a:off x="7210425" y="3981450"/>
            <a:ext cx="1160463" cy="315913"/>
          </a:xfrm>
          <a:prstGeom prst="rect">
            <a:avLst/>
          </a:prstGeom>
          <a:noFill/>
          <a:ln w="9525">
            <a:noFill/>
            <a:miter lim="800000"/>
            <a:headEnd/>
            <a:tailEnd/>
          </a:ln>
        </p:spPr>
        <p:txBody>
          <a:bodyPr/>
          <a:lstStyle/>
          <a:p>
            <a:pPr marL="571500" indent="-571500">
              <a:spcAft>
                <a:spcPts val="1000"/>
              </a:spcAft>
              <a:buFont typeface="Wingdings" pitchFamily="2" charset="2"/>
              <a:buNone/>
              <a:defRPr/>
            </a:pPr>
            <a:r>
              <a:rPr lang="en-GB" sz="1600" dirty="0">
                <a:solidFill>
                  <a:srgbClr val="FFC000"/>
                </a:solidFill>
                <a:latin typeface="+mn-lt"/>
              </a:rPr>
              <a:t>Port 2</a:t>
            </a:r>
            <a:endParaRPr lang="en-US" sz="1600" dirty="0">
              <a:solidFill>
                <a:srgbClr val="FFC000"/>
              </a:solidFill>
              <a:latin typeface="+mn-lt"/>
            </a:endParaRPr>
          </a:p>
        </p:txBody>
      </p:sp>
      <p:sp>
        <p:nvSpPr>
          <p:cNvPr id="99" name="Text Box 14"/>
          <p:cNvSpPr txBox="1">
            <a:spLocks noChangeArrowheads="1"/>
          </p:cNvSpPr>
          <p:nvPr/>
        </p:nvSpPr>
        <p:spPr bwMode="auto">
          <a:xfrm>
            <a:off x="5454650" y="1274763"/>
            <a:ext cx="1001713" cy="315912"/>
          </a:xfrm>
          <a:prstGeom prst="rect">
            <a:avLst/>
          </a:prstGeom>
          <a:noFill/>
          <a:ln w="9525">
            <a:noFill/>
            <a:miter lim="800000"/>
            <a:headEnd/>
            <a:tailEnd/>
          </a:ln>
        </p:spPr>
        <p:txBody>
          <a:bodyPr/>
          <a:lstStyle/>
          <a:p>
            <a:pPr marL="571500" indent="-571500">
              <a:spcAft>
                <a:spcPts val="1000"/>
              </a:spcAft>
              <a:buFont typeface="Wingdings" pitchFamily="2" charset="2"/>
              <a:buNone/>
              <a:defRPr/>
            </a:pPr>
            <a:r>
              <a:rPr lang="en-GB" sz="1600" dirty="0">
                <a:solidFill>
                  <a:srgbClr val="FFC000"/>
                </a:solidFill>
                <a:latin typeface="+mn-lt"/>
              </a:rPr>
              <a:t>Port 1:</a:t>
            </a:r>
            <a:endParaRPr lang="en-US" sz="1600" dirty="0">
              <a:solidFill>
                <a:srgbClr val="FFC000"/>
              </a:solidFill>
              <a:latin typeface="+mn-lt"/>
            </a:endParaRPr>
          </a:p>
        </p:txBody>
      </p:sp>
      <p:sp>
        <p:nvSpPr>
          <p:cNvPr id="100" name="Text Box 15"/>
          <p:cNvSpPr txBox="1">
            <a:spLocks noChangeArrowheads="1"/>
          </p:cNvSpPr>
          <p:nvPr/>
        </p:nvSpPr>
        <p:spPr bwMode="auto">
          <a:xfrm>
            <a:off x="8907463" y="1274763"/>
            <a:ext cx="998537" cy="361950"/>
          </a:xfrm>
          <a:prstGeom prst="rect">
            <a:avLst/>
          </a:prstGeom>
          <a:noFill/>
          <a:ln w="9525">
            <a:noFill/>
            <a:miter lim="800000"/>
            <a:headEnd/>
            <a:tailEnd/>
          </a:ln>
        </p:spPr>
        <p:txBody>
          <a:bodyPr/>
          <a:lstStyle/>
          <a:p>
            <a:pPr marL="571500" indent="-571500">
              <a:spcAft>
                <a:spcPts val="1000"/>
              </a:spcAft>
              <a:buFont typeface="Wingdings" pitchFamily="2" charset="2"/>
              <a:buNone/>
              <a:defRPr/>
            </a:pPr>
            <a:r>
              <a:rPr lang="en-GB" sz="1600" dirty="0">
                <a:solidFill>
                  <a:srgbClr val="FFC000"/>
                </a:solidFill>
                <a:latin typeface="+mn-lt"/>
              </a:rPr>
              <a:t>Port 2:</a:t>
            </a:r>
            <a:endParaRPr lang="en-US" sz="1600" dirty="0">
              <a:solidFill>
                <a:srgbClr val="FFC000"/>
              </a:solidFill>
              <a:latin typeface="+mn-lt"/>
            </a:endParaRPr>
          </a:p>
        </p:txBody>
      </p:sp>
      <p:cxnSp>
        <p:nvCxnSpPr>
          <p:cNvPr id="53270" name="Straight Arrow Connector 27"/>
          <p:cNvCxnSpPr>
            <a:cxnSpLocks noChangeShapeType="1"/>
          </p:cNvCxnSpPr>
          <p:nvPr/>
        </p:nvCxnSpPr>
        <p:spPr bwMode="auto">
          <a:xfrm flipH="1" flipV="1">
            <a:off x="2427288" y="2014538"/>
            <a:ext cx="941387" cy="325437"/>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53271" name="TextBox 28"/>
          <p:cNvSpPr txBox="1">
            <a:spLocks noChangeArrowheads="1"/>
          </p:cNvSpPr>
          <p:nvPr/>
        </p:nvSpPr>
        <p:spPr bwMode="auto">
          <a:xfrm>
            <a:off x="3398838" y="2149475"/>
            <a:ext cx="128746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0"/>
              </a:spcBef>
              <a:buFont typeface="Wingdings" pitchFamily="2" charset="2"/>
              <a:buNone/>
            </a:pPr>
            <a:r>
              <a:rPr lang="en-US" sz="1400" b="0">
                <a:solidFill>
                  <a:srgbClr val="FF0000"/>
                </a:solidFill>
              </a:rPr>
              <a:t>only forward</a:t>
            </a:r>
          </a:p>
          <a:p>
            <a:pPr>
              <a:spcBef>
                <a:spcPct val="0"/>
              </a:spcBef>
              <a:buFont typeface="Wingdings" pitchFamily="2" charset="2"/>
              <a:buNone/>
            </a:pPr>
            <a:r>
              <a:rPr lang="en-US" sz="1400" b="0">
                <a:solidFill>
                  <a:srgbClr val="FF0000"/>
                </a:solidFill>
              </a:rPr>
              <a:t>transmission</a:t>
            </a:r>
            <a:endParaRPr lang="en-GB" sz="1400" b="0">
              <a:solidFill>
                <a:srgbClr val="FF0000"/>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274" name="Object 3"/>
          <p:cNvGraphicFramePr>
            <a:graphicFrameLocks noChangeAspect="1"/>
          </p:cNvGraphicFramePr>
          <p:nvPr/>
        </p:nvGraphicFramePr>
        <p:xfrm>
          <a:off x="927100" y="1260475"/>
          <a:ext cx="1989138" cy="649288"/>
        </p:xfrm>
        <a:graphic>
          <a:graphicData uri="http://schemas.openxmlformats.org/presentationml/2006/ole">
            <mc:AlternateContent xmlns:mc="http://schemas.openxmlformats.org/markup-compatibility/2006">
              <mc:Choice xmlns:v="urn:schemas-microsoft-com:vml" Requires="v">
                <p:oleObj spid="_x0000_s54449" name="Equation" r:id="rId4" imgW="1218671" imgH="431613" progId="Equation.3">
                  <p:embed/>
                </p:oleObj>
              </mc:Choice>
              <mc:Fallback>
                <p:oleObj name="Equation" r:id="rId4" imgW="1218671" imgH="431613"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100" y="1260475"/>
                        <a:ext cx="1989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4275" name="Rectangle 7"/>
          <p:cNvSpPr>
            <a:spLocks noChangeArrowheads="1"/>
          </p:cNvSpPr>
          <p:nvPr/>
        </p:nvSpPr>
        <p:spPr bwMode="auto">
          <a:xfrm>
            <a:off x="495300" y="823913"/>
            <a:ext cx="3178175" cy="420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p>
            <a:pPr>
              <a:spcBef>
                <a:spcPct val="0"/>
              </a:spcBef>
              <a:buClrTx/>
              <a:buSzTx/>
              <a:buFontTx/>
              <a:buNone/>
            </a:pPr>
            <a:r>
              <a:rPr lang="en-US" sz="1600" b="0" u="sng"/>
              <a:t>In general:</a:t>
            </a:r>
          </a:p>
          <a:p>
            <a:pPr>
              <a:spcBef>
                <a:spcPct val="0"/>
              </a:spcBef>
              <a:buClrTx/>
              <a:buSzTx/>
              <a:buFontTx/>
              <a:buNone/>
            </a:pPr>
            <a:endParaRPr lang="en-US" sz="1600" b="0"/>
          </a:p>
          <a:p>
            <a:pPr>
              <a:spcBef>
                <a:spcPct val="0"/>
              </a:spcBef>
              <a:buClrTx/>
              <a:buSzTx/>
              <a:buFontTx/>
              <a:buNone/>
            </a:pPr>
            <a:endParaRPr lang="en-US" sz="1600" b="0"/>
          </a:p>
          <a:p>
            <a:pPr>
              <a:spcBef>
                <a:spcPct val="0"/>
              </a:spcBef>
              <a:buClrTx/>
              <a:buSzTx/>
              <a:buFontTx/>
              <a:buNone/>
            </a:pPr>
            <a:endParaRPr lang="en-US" sz="1600" b="0"/>
          </a:p>
          <a:p>
            <a:pPr>
              <a:spcBef>
                <a:spcPct val="0"/>
              </a:spcBef>
              <a:buClrTx/>
              <a:buSzTx/>
              <a:buFontTx/>
              <a:buNone/>
            </a:pPr>
            <a:r>
              <a:rPr lang="en-US" sz="1600" b="0"/>
              <a:t> </a:t>
            </a:r>
            <a:br>
              <a:rPr lang="en-US" sz="1600" b="0"/>
            </a:br>
            <a:r>
              <a:rPr lang="en-US" sz="1600" b="0"/>
              <a:t>were </a:t>
            </a:r>
            <a:r>
              <a:rPr lang="en-US" sz="1600" b="0">
                <a:sym typeface="Symbol" pitchFamily="18" charset="2"/>
              </a:rPr>
              <a:t></a:t>
            </a:r>
            <a:r>
              <a:rPr lang="en-US" sz="1600" b="0" baseline="-25000">
                <a:sym typeface="Symbol" pitchFamily="18" charset="2"/>
              </a:rPr>
              <a:t>in</a:t>
            </a:r>
            <a:r>
              <a:rPr lang="en-US" sz="1600" b="0">
                <a:sym typeface="Symbol" pitchFamily="18" charset="2"/>
              </a:rPr>
              <a:t> is the reflection coefficient when looking through the 2-port and </a:t>
            </a:r>
            <a:r>
              <a:rPr lang="en-US" sz="1600" b="0" baseline="-25000">
                <a:sym typeface="Symbol" pitchFamily="18" charset="2"/>
              </a:rPr>
              <a:t>load</a:t>
            </a:r>
            <a:r>
              <a:rPr lang="en-US" sz="1600" b="0">
                <a:sym typeface="Symbol" pitchFamily="18" charset="2"/>
              </a:rPr>
              <a:t> is the load reflection coefficient.</a:t>
            </a:r>
            <a:r>
              <a:rPr lang="en-US" sz="1600" b="0"/>
              <a:t/>
            </a:r>
            <a:br>
              <a:rPr lang="en-US" sz="1600" b="0"/>
            </a:br>
            <a:r>
              <a:rPr lang="en-US" sz="1600" b="0"/>
              <a:t/>
            </a:r>
            <a:br>
              <a:rPr lang="en-US" sz="1600" b="0"/>
            </a:br>
            <a:r>
              <a:rPr lang="en-US" sz="1600" b="0"/>
              <a:t/>
            </a:r>
            <a:br>
              <a:rPr lang="en-US" sz="1600" b="0"/>
            </a:br>
            <a:r>
              <a:rPr lang="en-US" sz="1600" b="0"/>
              <a:t>The outer circle and the real axis in the simplified Smith diagram below are mapped to other circles and lines, as can be seen on the right.</a:t>
            </a:r>
          </a:p>
        </p:txBody>
      </p:sp>
      <p:sp>
        <p:nvSpPr>
          <p:cNvPr id="54276"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B6F7782F-8E39-47DF-BB48-924811C80204}" type="slidenum">
              <a:rPr lang="en-US" sz="1400" b="0">
                <a:solidFill>
                  <a:schemeClr val="tx1"/>
                </a:solidFill>
              </a:rPr>
              <a:pPr algn="r">
                <a:lnSpc>
                  <a:spcPct val="100000"/>
                </a:lnSpc>
                <a:spcBef>
                  <a:spcPct val="0"/>
                </a:spcBef>
                <a:buClrTx/>
                <a:buSzTx/>
                <a:buFontTx/>
                <a:buNone/>
              </a:pPr>
              <a:t>51</a:t>
            </a:fld>
            <a:endParaRPr lang="en-US" sz="1400" b="0">
              <a:solidFill>
                <a:schemeClr val="tx1"/>
              </a:solidFill>
            </a:endParaRPr>
          </a:p>
        </p:txBody>
      </p:sp>
      <p:sp>
        <p:nvSpPr>
          <p:cNvPr id="245762" name="Rectangle 2"/>
          <p:cNvSpPr>
            <a:spLocks noChangeArrowheads="1"/>
          </p:cNvSpPr>
          <p:nvPr/>
        </p:nvSpPr>
        <p:spPr bwMode="auto">
          <a:xfrm>
            <a:off x="1590675" y="0"/>
            <a:ext cx="7204075" cy="1066800"/>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en-US" sz="3200" dirty="0">
                <a:solidFill>
                  <a:srgbClr val="FF0000"/>
                </a:solidFill>
                <a:effectLst>
                  <a:outerShdw blurRad="38100" dist="38100" dir="2700000" algn="tl">
                    <a:srgbClr val="C0C0C0"/>
                  </a:outerShdw>
                </a:effectLst>
              </a:rPr>
              <a:t>Looking through a 2-port (1)</a:t>
            </a:r>
          </a:p>
        </p:txBody>
      </p:sp>
      <p:sp>
        <p:nvSpPr>
          <p:cNvPr id="54278" name="TextBox 18"/>
          <p:cNvSpPr txBox="1">
            <a:spLocks noChangeArrowheads="1"/>
          </p:cNvSpPr>
          <p:nvPr/>
        </p:nvSpPr>
        <p:spPr bwMode="auto">
          <a:xfrm>
            <a:off x="3830638" y="1166813"/>
            <a:ext cx="12954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solidFill>
                  <a:srgbClr val="008000"/>
                </a:solidFill>
              </a:rPr>
              <a:t>Line </a:t>
            </a:r>
            <a:r>
              <a:rPr lang="en-US" sz="1800" b="0">
                <a:solidFill>
                  <a:srgbClr val="008000"/>
                </a:solidFill>
                <a:sym typeface="Symbol" pitchFamily="18" charset="2"/>
              </a:rPr>
              <a:t>/16:</a:t>
            </a:r>
            <a:endParaRPr lang="en-GB" sz="1800" b="0">
              <a:solidFill>
                <a:srgbClr val="008000"/>
              </a:solidFill>
            </a:endParaRPr>
          </a:p>
        </p:txBody>
      </p:sp>
      <p:sp>
        <p:nvSpPr>
          <p:cNvPr id="54279" name="TextBox 19"/>
          <p:cNvSpPr txBox="1">
            <a:spLocks noChangeArrowheads="1"/>
          </p:cNvSpPr>
          <p:nvPr/>
        </p:nvSpPr>
        <p:spPr bwMode="auto">
          <a:xfrm>
            <a:off x="3871913" y="3771900"/>
            <a:ext cx="19351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solidFill>
                  <a:srgbClr val="008000"/>
                </a:solidFill>
              </a:rPr>
              <a:t>Attenuator 3dB:</a:t>
            </a:r>
            <a:endParaRPr lang="en-GB" sz="1800" b="0">
              <a:solidFill>
                <a:srgbClr val="008000"/>
              </a:solidFill>
            </a:endParaRPr>
          </a:p>
        </p:txBody>
      </p:sp>
      <p:grpSp>
        <p:nvGrpSpPr>
          <p:cNvPr id="54280" name="Group 75"/>
          <p:cNvGrpSpPr>
            <a:grpSpLocks/>
          </p:cNvGrpSpPr>
          <p:nvPr/>
        </p:nvGrpSpPr>
        <p:grpSpPr bwMode="auto">
          <a:xfrm>
            <a:off x="6084888" y="1497013"/>
            <a:ext cx="3552825" cy="1724025"/>
            <a:chOff x="5617020" y="1664208"/>
            <a:chExt cx="3279232" cy="1724978"/>
          </a:xfrm>
        </p:grpSpPr>
        <p:grpSp>
          <p:nvGrpSpPr>
            <p:cNvPr id="54335" name="Group 70"/>
            <p:cNvGrpSpPr>
              <a:grpSpLocks/>
            </p:cNvGrpSpPr>
            <p:nvPr/>
          </p:nvGrpSpPr>
          <p:grpSpPr bwMode="auto">
            <a:xfrm>
              <a:off x="5617020" y="1664208"/>
              <a:ext cx="3279232" cy="1724978"/>
              <a:chOff x="5617020" y="1664208"/>
              <a:chExt cx="3279232" cy="1724978"/>
            </a:xfrm>
          </p:grpSpPr>
          <p:grpSp>
            <p:nvGrpSpPr>
              <p:cNvPr id="54338" name="Group 64"/>
              <p:cNvGrpSpPr>
                <a:grpSpLocks/>
              </p:cNvGrpSpPr>
              <p:nvPr/>
            </p:nvGrpSpPr>
            <p:grpSpPr bwMode="auto">
              <a:xfrm>
                <a:off x="6017768" y="1664208"/>
                <a:ext cx="2452624" cy="1261872"/>
                <a:chOff x="6081776" y="5212080"/>
                <a:chExt cx="2452624" cy="1261872"/>
              </a:xfrm>
            </p:grpSpPr>
            <p:grpSp>
              <p:nvGrpSpPr>
                <p:cNvPr id="54343" name="Group 54"/>
                <p:cNvGrpSpPr>
                  <a:grpSpLocks/>
                </p:cNvGrpSpPr>
                <p:nvPr/>
              </p:nvGrpSpPr>
              <p:grpSpPr bwMode="auto">
                <a:xfrm>
                  <a:off x="6081776" y="5695950"/>
                  <a:ext cx="433324" cy="298450"/>
                  <a:chOff x="5980176" y="5676900"/>
                  <a:chExt cx="433324" cy="298450"/>
                </a:xfrm>
              </p:grpSpPr>
              <p:sp>
                <p:nvSpPr>
                  <p:cNvPr id="54348" name="Rectangle 53"/>
                  <p:cNvSpPr>
                    <a:spLocks noChangeArrowheads="1"/>
                  </p:cNvSpPr>
                  <p:nvPr/>
                </p:nvSpPr>
                <p:spPr bwMode="auto">
                  <a:xfrm>
                    <a:off x="6032500" y="5676900"/>
                    <a:ext cx="381000" cy="298450"/>
                  </a:xfrm>
                  <a:prstGeom prst="rect">
                    <a:avLst/>
                  </a:prstGeom>
                  <a:solidFill>
                    <a:schemeClr val="bg1"/>
                  </a:solidFill>
                  <a:ln w="9525" algn="ctr">
                    <a:solidFill>
                      <a:schemeClr val="tx1"/>
                    </a:solidFill>
                    <a:round/>
                    <a:headEnd/>
                    <a:tailEnd/>
                  </a:ln>
                </p:spPr>
                <p:txBody>
                  <a:bodyPr lIns="92075" tIns="46038" rIns="92075" bIns="46038"/>
                  <a:lstStyle/>
                  <a:p>
                    <a:pPr marL="571500" indent="-571500"/>
                    <a:endParaRPr lang="en-GB" b="0"/>
                  </a:p>
                </p:txBody>
              </p:sp>
              <p:sp>
                <p:nvSpPr>
                  <p:cNvPr id="54349" name="Oval 52"/>
                  <p:cNvSpPr>
                    <a:spLocks noChangeArrowheads="1"/>
                  </p:cNvSpPr>
                  <p:nvPr/>
                </p:nvSpPr>
                <p:spPr bwMode="auto">
                  <a:xfrm>
                    <a:off x="5980176" y="5678424"/>
                    <a:ext cx="100584" cy="292608"/>
                  </a:xfrm>
                  <a:prstGeom prst="ellipse">
                    <a:avLst/>
                  </a:prstGeom>
                  <a:solidFill>
                    <a:schemeClr val="bg1"/>
                  </a:solidFill>
                  <a:ln w="9525" algn="ctr">
                    <a:solidFill>
                      <a:schemeClr val="tx1"/>
                    </a:solidFill>
                    <a:round/>
                    <a:headEnd/>
                    <a:tailEnd/>
                  </a:ln>
                </p:spPr>
                <p:txBody>
                  <a:bodyPr lIns="92075" tIns="46038" rIns="92075" bIns="46038"/>
                  <a:lstStyle/>
                  <a:p>
                    <a:pPr marL="571500" indent="-571500"/>
                    <a:endParaRPr lang="en-GB" b="0"/>
                  </a:p>
                </p:txBody>
              </p:sp>
            </p:grpSp>
            <p:grpSp>
              <p:nvGrpSpPr>
                <p:cNvPr id="54344" name="Group 61"/>
                <p:cNvGrpSpPr>
                  <a:grpSpLocks/>
                </p:cNvGrpSpPr>
                <p:nvPr/>
              </p:nvGrpSpPr>
              <p:grpSpPr bwMode="auto">
                <a:xfrm rot="10800000">
                  <a:off x="8101076" y="5695950"/>
                  <a:ext cx="433324" cy="298450"/>
                  <a:chOff x="5980176" y="5676900"/>
                  <a:chExt cx="433324" cy="298450"/>
                </a:xfrm>
              </p:grpSpPr>
              <p:sp>
                <p:nvSpPr>
                  <p:cNvPr id="54346" name="Rectangle 62"/>
                  <p:cNvSpPr>
                    <a:spLocks noChangeArrowheads="1"/>
                  </p:cNvSpPr>
                  <p:nvPr/>
                </p:nvSpPr>
                <p:spPr bwMode="auto">
                  <a:xfrm>
                    <a:off x="6032500" y="5676900"/>
                    <a:ext cx="381000" cy="298450"/>
                  </a:xfrm>
                  <a:prstGeom prst="rect">
                    <a:avLst/>
                  </a:prstGeom>
                  <a:solidFill>
                    <a:schemeClr val="bg1"/>
                  </a:solidFill>
                  <a:ln w="9525" algn="ctr">
                    <a:solidFill>
                      <a:schemeClr val="tx1"/>
                    </a:solidFill>
                    <a:round/>
                    <a:headEnd/>
                    <a:tailEnd/>
                  </a:ln>
                </p:spPr>
                <p:txBody>
                  <a:bodyPr lIns="92075" tIns="46038" rIns="92075" bIns="46038"/>
                  <a:lstStyle/>
                  <a:p>
                    <a:pPr marL="571500" indent="-571500"/>
                    <a:endParaRPr lang="en-GB" b="0"/>
                  </a:p>
                </p:txBody>
              </p:sp>
              <p:sp>
                <p:nvSpPr>
                  <p:cNvPr id="54347" name="Oval 63"/>
                  <p:cNvSpPr>
                    <a:spLocks noChangeArrowheads="1"/>
                  </p:cNvSpPr>
                  <p:nvPr/>
                </p:nvSpPr>
                <p:spPr bwMode="auto">
                  <a:xfrm>
                    <a:off x="5980176" y="5678424"/>
                    <a:ext cx="100584" cy="292608"/>
                  </a:xfrm>
                  <a:prstGeom prst="ellipse">
                    <a:avLst/>
                  </a:prstGeom>
                  <a:solidFill>
                    <a:schemeClr val="bg1"/>
                  </a:solidFill>
                  <a:ln w="9525" algn="ctr">
                    <a:solidFill>
                      <a:schemeClr val="tx1"/>
                    </a:solidFill>
                    <a:round/>
                    <a:headEnd/>
                    <a:tailEnd/>
                  </a:ln>
                </p:spPr>
                <p:txBody>
                  <a:bodyPr lIns="92075" tIns="46038" rIns="92075" bIns="46038"/>
                  <a:lstStyle/>
                  <a:p>
                    <a:pPr marL="571500" indent="-571500"/>
                    <a:endParaRPr lang="en-GB" b="0"/>
                  </a:p>
                </p:txBody>
              </p:sp>
            </p:grpSp>
            <p:sp>
              <p:nvSpPr>
                <p:cNvPr id="54345" name="Rectangle 50"/>
                <p:cNvSpPr>
                  <a:spLocks noChangeArrowheads="1"/>
                </p:cNvSpPr>
                <p:nvPr/>
              </p:nvSpPr>
              <p:spPr bwMode="auto">
                <a:xfrm>
                  <a:off x="6345936" y="5212080"/>
                  <a:ext cx="1929384" cy="1261872"/>
                </a:xfrm>
                <a:prstGeom prst="rect">
                  <a:avLst/>
                </a:prstGeom>
                <a:solidFill>
                  <a:schemeClr val="bg1"/>
                </a:solidFill>
                <a:ln w="25400" algn="ctr">
                  <a:solidFill>
                    <a:schemeClr val="tx1"/>
                  </a:solidFill>
                  <a:round/>
                  <a:headEnd/>
                  <a:tailEnd/>
                </a:ln>
              </p:spPr>
              <p:txBody>
                <a:bodyPr lIns="92075" tIns="46038" rIns="92075" bIns="46038"/>
                <a:lstStyle/>
                <a:p>
                  <a:pPr marL="571500" indent="-571500"/>
                  <a:endParaRPr lang="en-GB" b="0"/>
                </a:p>
              </p:txBody>
            </p:sp>
          </p:grpSp>
          <p:graphicFrame>
            <p:nvGraphicFramePr>
              <p:cNvPr id="54339" name="Object 18"/>
              <p:cNvGraphicFramePr>
                <a:graphicFrameLocks noChangeAspect="1"/>
              </p:cNvGraphicFramePr>
              <p:nvPr/>
            </p:nvGraphicFramePr>
            <p:xfrm>
              <a:off x="6586347" y="1876362"/>
              <a:ext cx="1406525" cy="844550"/>
            </p:xfrm>
            <a:graphic>
              <a:graphicData uri="http://schemas.openxmlformats.org/presentationml/2006/ole">
                <mc:AlternateContent xmlns:mc="http://schemas.openxmlformats.org/markup-compatibility/2006">
                  <mc:Choice xmlns:v="urn:schemas-microsoft-com:vml" Requires="v">
                    <p:oleObj spid="_x0000_s54450" name="Equation" r:id="rId6" imgW="901309" imgH="533169" progId="Equation.3">
                      <p:embed/>
                    </p:oleObj>
                  </mc:Choice>
                  <mc:Fallback>
                    <p:oleObj name="Equation" r:id="rId6" imgW="901309" imgH="533169" progId="Equation.3">
                      <p:embed/>
                      <p:pic>
                        <p:nvPicPr>
                          <p:cNvPr id="0" name="Object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6347" y="1876362"/>
                            <a:ext cx="1406525"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aphicFrame>
            <p:nvGraphicFramePr>
              <p:cNvPr id="54340" name="Object 19"/>
              <p:cNvGraphicFramePr>
                <a:graphicFrameLocks noChangeAspect="1"/>
              </p:cNvGraphicFramePr>
              <p:nvPr/>
            </p:nvGraphicFramePr>
            <p:xfrm>
              <a:off x="6417056" y="2927223"/>
              <a:ext cx="1565275" cy="461963"/>
            </p:xfrm>
            <a:graphic>
              <a:graphicData uri="http://schemas.openxmlformats.org/presentationml/2006/ole">
                <mc:AlternateContent xmlns:mc="http://schemas.openxmlformats.org/markup-compatibility/2006">
                  <mc:Choice xmlns:v="urn:schemas-microsoft-com:vml" Requires="v">
                    <p:oleObj spid="_x0000_s54451" name="Equation" r:id="rId8" imgW="1002865" imgH="291973" progId="Equation.3">
                      <p:embed/>
                    </p:oleObj>
                  </mc:Choice>
                  <mc:Fallback>
                    <p:oleObj name="Equation" r:id="rId8" imgW="1002865" imgH="291973" progId="Equation.3">
                      <p:embed/>
                      <p:pic>
                        <p:nvPicPr>
                          <p:cNvPr id="0" name="Object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17056" y="2927223"/>
                            <a:ext cx="1565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aphicFrame>
            <p:nvGraphicFramePr>
              <p:cNvPr id="54341" name="Object 20"/>
              <p:cNvGraphicFramePr>
                <a:graphicFrameLocks noChangeAspect="1"/>
              </p:cNvGraphicFramePr>
              <p:nvPr/>
            </p:nvGraphicFramePr>
            <p:xfrm>
              <a:off x="5617020" y="2068132"/>
              <a:ext cx="417160" cy="647636"/>
            </p:xfrm>
            <a:graphic>
              <a:graphicData uri="http://schemas.openxmlformats.org/presentationml/2006/ole">
                <mc:AlternateContent xmlns:mc="http://schemas.openxmlformats.org/markup-compatibility/2006">
                  <mc:Choice xmlns:v="urn:schemas-microsoft-com:vml" Requires="v">
                    <p:oleObj spid="_x0000_s54452" name="Equation" r:id="rId10" imgW="190417" imgH="291973" progId="Equation.3">
                      <p:embed/>
                    </p:oleObj>
                  </mc:Choice>
                  <mc:Fallback>
                    <p:oleObj name="Equation" r:id="rId10" imgW="190417" imgH="291973" progId="Equation.3">
                      <p:embed/>
                      <p:pic>
                        <p:nvPicPr>
                          <p:cNvPr id="0" name="Object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17020" y="2068132"/>
                            <a:ext cx="417160" cy="647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aphicFrame>
            <p:nvGraphicFramePr>
              <p:cNvPr id="54342" name="Object 21"/>
              <p:cNvGraphicFramePr>
                <a:graphicFrameLocks noChangeAspect="1"/>
              </p:cNvGraphicFramePr>
              <p:nvPr/>
            </p:nvGraphicFramePr>
            <p:xfrm>
              <a:off x="8479092" y="2068132"/>
              <a:ext cx="417160" cy="647636"/>
            </p:xfrm>
            <a:graphic>
              <a:graphicData uri="http://schemas.openxmlformats.org/presentationml/2006/ole">
                <mc:AlternateContent xmlns:mc="http://schemas.openxmlformats.org/markup-compatibility/2006">
                  <mc:Choice xmlns:v="urn:schemas-microsoft-com:vml" Requires="v">
                    <p:oleObj spid="_x0000_s54453" name="Equation" r:id="rId12" imgW="190417" imgH="291973" progId="Equation.3">
                      <p:embed/>
                    </p:oleObj>
                  </mc:Choice>
                  <mc:Fallback>
                    <p:oleObj name="Equation" r:id="rId12" imgW="190417" imgH="291973" progId="Equation.3">
                      <p:embed/>
                      <p:pic>
                        <p:nvPicPr>
                          <p:cNvPr id="0" name="Object 2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79092" y="2068132"/>
                            <a:ext cx="417160" cy="647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pSp>
        <p:sp>
          <p:nvSpPr>
            <p:cNvPr id="54336" name="Oval 73"/>
            <p:cNvSpPr>
              <a:spLocks noChangeArrowheads="1"/>
            </p:cNvSpPr>
            <p:nvPr/>
          </p:nvSpPr>
          <p:spPr bwMode="auto">
            <a:xfrm>
              <a:off x="5769864" y="1690694"/>
              <a:ext cx="320040" cy="331076"/>
            </a:xfrm>
            <a:prstGeom prst="ellipse">
              <a:avLst/>
            </a:prstGeom>
            <a:solidFill>
              <a:schemeClr val="bg1"/>
            </a:solidFill>
            <a:ln w="15875" algn="ctr">
              <a:solidFill>
                <a:srgbClr val="FFC000"/>
              </a:solidFill>
              <a:round/>
              <a:headEnd/>
              <a:tailEnd/>
            </a:ln>
          </p:spPr>
          <p:txBody>
            <a:bodyPr lIns="92075" tIns="46038" rIns="92075" bIns="46038"/>
            <a:lstStyle/>
            <a:p>
              <a:pPr marL="571500" indent="-571500" algn="ctr">
                <a:buFont typeface="Wingdings" pitchFamily="2" charset="2"/>
                <a:buNone/>
              </a:pPr>
              <a:r>
                <a:rPr lang="en-US" sz="1200">
                  <a:solidFill>
                    <a:schemeClr val="tx1"/>
                  </a:solidFill>
                </a:rPr>
                <a:t>1</a:t>
              </a:r>
              <a:endParaRPr lang="en-GB" sz="1200">
                <a:solidFill>
                  <a:schemeClr val="tx1"/>
                </a:solidFill>
              </a:endParaRPr>
            </a:p>
          </p:txBody>
        </p:sp>
        <p:sp>
          <p:nvSpPr>
            <p:cNvPr id="54337" name="Oval 74"/>
            <p:cNvSpPr>
              <a:spLocks noChangeArrowheads="1"/>
            </p:cNvSpPr>
            <p:nvPr/>
          </p:nvSpPr>
          <p:spPr bwMode="auto">
            <a:xfrm>
              <a:off x="8366760" y="1690694"/>
              <a:ext cx="320040" cy="331076"/>
            </a:xfrm>
            <a:prstGeom prst="ellipse">
              <a:avLst/>
            </a:prstGeom>
            <a:solidFill>
              <a:schemeClr val="bg1"/>
            </a:solidFill>
            <a:ln w="15875" algn="ctr">
              <a:solidFill>
                <a:srgbClr val="FFC000"/>
              </a:solidFill>
              <a:round/>
              <a:headEnd/>
              <a:tailEnd/>
            </a:ln>
          </p:spPr>
          <p:txBody>
            <a:bodyPr lIns="92075" tIns="46038" rIns="92075" bIns="46038"/>
            <a:lstStyle/>
            <a:p>
              <a:pPr marL="571500" indent="-571500" algn="ctr">
                <a:buFont typeface="Wingdings" pitchFamily="2" charset="2"/>
                <a:buNone/>
              </a:pPr>
              <a:r>
                <a:rPr lang="en-US" sz="1200">
                  <a:solidFill>
                    <a:schemeClr val="tx1"/>
                  </a:solidFill>
                </a:rPr>
                <a:t>2</a:t>
              </a:r>
              <a:endParaRPr lang="en-GB" sz="1200">
                <a:solidFill>
                  <a:schemeClr val="tx1"/>
                </a:solidFill>
              </a:endParaRPr>
            </a:p>
          </p:txBody>
        </p:sp>
      </p:grpSp>
      <p:grpSp>
        <p:nvGrpSpPr>
          <p:cNvPr id="54281" name="Group 76"/>
          <p:cNvGrpSpPr>
            <a:grpSpLocks/>
          </p:cNvGrpSpPr>
          <p:nvPr/>
        </p:nvGrpSpPr>
        <p:grpSpPr bwMode="auto">
          <a:xfrm>
            <a:off x="6084888" y="4295775"/>
            <a:ext cx="3552825" cy="1820863"/>
            <a:chOff x="5617020" y="1664208"/>
            <a:chExt cx="3279232" cy="1821294"/>
          </a:xfrm>
        </p:grpSpPr>
        <p:grpSp>
          <p:nvGrpSpPr>
            <p:cNvPr id="54320" name="Group 77"/>
            <p:cNvGrpSpPr>
              <a:grpSpLocks/>
            </p:cNvGrpSpPr>
            <p:nvPr/>
          </p:nvGrpSpPr>
          <p:grpSpPr bwMode="auto">
            <a:xfrm>
              <a:off x="5617020" y="1664208"/>
              <a:ext cx="3279232" cy="1821294"/>
              <a:chOff x="5617020" y="1664208"/>
              <a:chExt cx="3279232" cy="1821294"/>
            </a:xfrm>
          </p:grpSpPr>
          <p:grpSp>
            <p:nvGrpSpPr>
              <p:cNvPr id="54323" name="Group 80"/>
              <p:cNvGrpSpPr>
                <a:grpSpLocks/>
              </p:cNvGrpSpPr>
              <p:nvPr/>
            </p:nvGrpSpPr>
            <p:grpSpPr bwMode="auto">
              <a:xfrm>
                <a:off x="6017768" y="1664208"/>
                <a:ext cx="2452624" cy="1261872"/>
                <a:chOff x="6081776" y="5212080"/>
                <a:chExt cx="2452624" cy="1261872"/>
              </a:xfrm>
            </p:grpSpPr>
            <p:grpSp>
              <p:nvGrpSpPr>
                <p:cNvPr id="54328" name="Group 85"/>
                <p:cNvGrpSpPr>
                  <a:grpSpLocks/>
                </p:cNvGrpSpPr>
                <p:nvPr/>
              </p:nvGrpSpPr>
              <p:grpSpPr bwMode="auto">
                <a:xfrm>
                  <a:off x="6081776" y="5695950"/>
                  <a:ext cx="433324" cy="298450"/>
                  <a:chOff x="5980176" y="5676900"/>
                  <a:chExt cx="433324" cy="298450"/>
                </a:xfrm>
              </p:grpSpPr>
              <p:sp>
                <p:nvSpPr>
                  <p:cNvPr id="54333" name="Rectangle 90"/>
                  <p:cNvSpPr>
                    <a:spLocks noChangeArrowheads="1"/>
                  </p:cNvSpPr>
                  <p:nvPr/>
                </p:nvSpPr>
                <p:spPr bwMode="auto">
                  <a:xfrm>
                    <a:off x="6032500" y="5676900"/>
                    <a:ext cx="381000" cy="298450"/>
                  </a:xfrm>
                  <a:prstGeom prst="rect">
                    <a:avLst/>
                  </a:prstGeom>
                  <a:solidFill>
                    <a:schemeClr val="bg1"/>
                  </a:solidFill>
                  <a:ln w="9525" algn="ctr">
                    <a:solidFill>
                      <a:schemeClr val="tx1"/>
                    </a:solidFill>
                    <a:round/>
                    <a:headEnd/>
                    <a:tailEnd/>
                  </a:ln>
                </p:spPr>
                <p:txBody>
                  <a:bodyPr lIns="92075" tIns="46038" rIns="92075" bIns="46038"/>
                  <a:lstStyle/>
                  <a:p>
                    <a:pPr marL="571500" indent="-571500"/>
                    <a:endParaRPr lang="en-GB" b="0"/>
                  </a:p>
                </p:txBody>
              </p:sp>
              <p:sp>
                <p:nvSpPr>
                  <p:cNvPr id="54334" name="Oval 91"/>
                  <p:cNvSpPr>
                    <a:spLocks noChangeArrowheads="1"/>
                  </p:cNvSpPr>
                  <p:nvPr/>
                </p:nvSpPr>
                <p:spPr bwMode="auto">
                  <a:xfrm>
                    <a:off x="5980176" y="5678424"/>
                    <a:ext cx="100584" cy="292608"/>
                  </a:xfrm>
                  <a:prstGeom prst="ellipse">
                    <a:avLst/>
                  </a:prstGeom>
                  <a:solidFill>
                    <a:schemeClr val="bg1"/>
                  </a:solidFill>
                  <a:ln w="9525" algn="ctr">
                    <a:solidFill>
                      <a:schemeClr val="tx1"/>
                    </a:solidFill>
                    <a:round/>
                    <a:headEnd/>
                    <a:tailEnd/>
                  </a:ln>
                </p:spPr>
                <p:txBody>
                  <a:bodyPr lIns="92075" tIns="46038" rIns="92075" bIns="46038"/>
                  <a:lstStyle/>
                  <a:p>
                    <a:pPr marL="571500" indent="-571500"/>
                    <a:endParaRPr lang="en-GB" b="0"/>
                  </a:p>
                </p:txBody>
              </p:sp>
            </p:grpSp>
            <p:grpSp>
              <p:nvGrpSpPr>
                <p:cNvPr id="54329" name="Group 86"/>
                <p:cNvGrpSpPr>
                  <a:grpSpLocks/>
                </p:cNvGrpSpPr>
                <p:nvPr/>
              </p:nvGrpSpPr>
              <p:grpSpPr bwMode="auto">
                <a:xfrm rot="10800000">
                  <a:off x="8101076" y="5695950"/>
                  <a:ext cx="433324" cy="298450"/>
                  <a:chOff x="5980176" y="5676900"/>
                  <a:chExt cx="433324" cy="298450"/>
                </a:xfrm>
              </p:grpSpPr>
              <p:sp>
                <p:nvSpPr>
                  <p:cNvPr id="54331" name="Rectangle 88"/>
                  <p:cNvSpPr>
                    <a:spLocks noChangeArrowheads="1"/>
                  </p:cNvSpPr>
                  <p:nvPr/>
                </p:nvSpPr>
                <p:spPr bwMode="auto">
                  <a:xfrm>
                    <a:off x="6032500" y="5676900"/>
                    <a:ext cx="381000" cy="298450"/>
                  </a:xfrm>
                  <a:prstGeom prst="rect">
                    <a:avLst/>
                  </a:prstGeom>
                  <a:solidFill>
                    <a:schemeClr val="bg1"/>
                  </a:solidFill>
                  <a:ln w="9525" algn="ctr">
                    <a:solidFill>
                      <a:schemeClr val="tx1"/>
                    </a:solidFill>
                    <a:round/>
                    <a:headEnd/>
                    <a:tailEnd/>
                  </a:ln>
                </p:spPr>
                <p:txBody>
                  <a:bodyPr lIns="92075" tIns="46038" rIns="92075" bIns="46038"/>
                  <a:lstStyle/>
                  <a:p>
                    <a:pPr marL="571500" indent="-571500"/>
                    <a:endParaRPr lang="en-GB" b="0"/>
                  </a:p>
                </p:txBody>
              </p:sp>
              <p:sp>
                <p:nvSpPr>
                  <p:cNvPr id="54332" name="Oval 89"/>
                  <p:cNvSpPr>
                    <a:spLocks noChangeArrowheads="1"/>
                  </p:cNvSpPr>
                  <p:nvPr/>
                </p:nvSpPr>
                <p:spPr bwMode="auto">
                  <a:xfrm>
                    <a:off x="5980176" y="5678424"/>
                    <a:ext cx="100584" cy="292608"/>
                  </a:xfrm>
                  <a:prstGeom prst="ellipse">
                    <a:avLst/>
                  </a:prstGeom>
                  <a:solidFill>
                    <a:schemeClr val="bg1"/>
                  </a:solidFill>
                  <a:ln w="9525" algn="ctr">
                    <a:solidFill>
                      <a:schemeClr val="tx1"/>
                    </a:solidFill>
                    <a:round/>
                    <a:headEnd/>
                    <a:tailEnd/>
                  </a:ln>
                </p:spPr>
                <p:txBody>
                  <a:bodyPr lIns="92075" tIns="46038" rIns="92075" bIns="46038"/>
                  <a:lstStyle/>
                  <a:p>
                    <a:pPr marL="571500" indent="-571500"/>
                    <a:endParaRPr lang="en-GB" b="0"/>
                  </a:p>
                </p:txBody>
              </p:sp>
            </p:grpSp>
            <p:sp>
              <p:nvSpPr>
                <p:cNvPr id="54330" name="Rectangle 87"/>
                <p:cNvSpPr>
                  <a:spLocks noChangeArrowheads="1"/>
                </p:cNvSpPr>
                <p:nvPr/>
              </p:nvSpPr>
              <p:spPr bwMode="auto">
                <a:xfrm>
                  <a:off x="6345936" y="5212080"/>
                  <a:ext cx="1929384" cy="1261872"/>
                </a:xfrm>
                <a:prstGeom prst="rect">
                  <a:avLst/>
                </a:prstGeom>
                <a:solidFill>
                  <a:schemeClr val="bg1"/>
                </a:solidFill>
                <a:ln w="25400" algn="ctr">
                  <a:solidFill>
                    <a:schemeClr val="tx1"/>
                  </a:solidFill>
                  <a:round/>
                  <a:headEnd/>
                  <a:tailEnd/>
                </a:ln>
              </p:spPr>
              <p:txBody>
                <a:bodyPr lIns="92075" tIns="46038" rIns="92075" bIns="46038"/>
                <a:lstStyle/>
                <a:p>
                  <a:pPr marL="571500" indent="-571500"/>
                  <a:endParaRPr lang="en-GB" b="0"/>
                </a:p>
              </p:txBody>
            </p:sp>
          </p:grpSp>
          <p:graphicFrame>
            <p:nvGraphicFramePr>
              <p:cNvPr id="54324" name="Object 9"/>
              <p:cNvGraphicFramePr>
                <a:graphicFrameLocks noChangeAspect="1"/>
              </p:cNvGraphicFramePr>
              <p:nvPr/>
            </p:nvGraphicFramePr>
            <p:xfrm>
              <a:off x="6526213" y="1775344"/>
              <a:ext cx="1525587" cy="1046163"/>
            </p:xfrm>
            <a:graphic>
              <a:graphicData uri="http://schemas.openxmlformats.org/presentationml/2006/ole">
                <mc:AlternateContent xmlns:mc="http://schemas.openxmlformats.org/markup-compatibility/2006">
                  <mc:Choice xmlns:v="urn:schemas-microsoft-com:vml" Requires="v">
                    <p:oleObj spid="_x0000_s54454" name="Equation" r:id="rId14" imgW="977900" imgH="660400" progId="Equation.3">
                      <p:embed/>
                    </p:oleObj>
                  </mc:Choice>
                  <mc:Fallback>
                    <p:oleObj name="Equation" r:id="rId14" imgW="977900" imgH="660400" progId="Equation.3">
                      <p:embed/>
                      <p:pic>
                        <p:nvPicPr>
                          <p:cNvPr id="0" name="Object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26213" y="1775344"/>
                            <a:ext cx="1525587"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aphicFrame>
            <p:nvGraphicFramePr>
              <p:cNvPr id="54325" name="Object 35"/>
              <p:cNvGraphicFramePr>
                <a:graphicFrameLocks noChangeAspect="1"/>
              </p:cNvGraphicFramePr>
              <p:nvPr/>
            </p:nvGraphicFramePr>
            <p:xfrm>
              <a:off x="6629433" y="2944165"/>
              <a:ext cx="1287462" cy="541337"/>
            </p:xfrm>
            <a:graphic>
              <a:graphicData uri="http://schemas.openxmlformats.org/presentationml/2006/ole">
                <mc:AlternateContent xmlns:mc="http://schemas.openxmlformats.org/markup-compatibility/2006">
                  <mc:Choice xmlns:v="urn:schemas-microsoft-com:vml" Requires="v">
                    <p:oleObj spid="_x0000_s54455" name="Equation" r:id="rId16" imgW="825500" imgH="342900" progId="Equation.3">
                      <p:embed/>
                    </p:oleObj>
                  </mc:Choice>
                  <mc:Fallback>
                    <p:oleObj name="Equation" r:id="rId16" imgW="825500" imgH="342900" progId="Equation.3">
                      <p:embed/>
                      <p:pic>
                        <p:nvPicPr>
                          <p:cNvPr id="0" name="Object 3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29433" y="2944165"/>
                            <a:ext cx="1287462"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aphicFrame>
            <p:nvGraphicFramePr>
              <p:cNvPr id="54326" name="Object 36"/>
              <p:cNvGraphicFramePr>
                <a:graphicFrameLocks noChangeAspect="1"/>
              </p:cNvGraphicFramePr>
              <p:nvPr/>
            </p:nvGraphicFramePr>
            <p:xfrm>
              <a:off x="5617020" y="2068132"/>
              <a:ext cx="417160" cy="647636"/>
            </p:xfrm>
            <a:graphic>
              <a:graphicData uri="http://schemas.openxmlformats.org/presentationml/2006/ole">
                <mc:AlternateContent xmlns:mc="http://schemas.openxmlformats.org/markup-compatibility/2006">
                  <mc:Choice xmlns:v="urn:schemas-microsoft-com:vml" Requires="v">
                    <p:oleObj spid="_x0000_s54456" name="Equation" r:id="rId18" imgW="190417" imgH="291973" progId="Equation.3">
                      <p:embed/>
                    </p:oleObj>
                  </mc:Choice>
                  <mc:Fallback>
                    <p:oleObj name="Equation" r:id="rId18" imgW="190417" imgH="291973" progId="Equation.3">
                      <p:embed/>
                      <p:pic>
                        <p:nvPicPr>
                          <p:cNvPr id="0" name="Object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17020" y="2068132"/>
                            <a:ext cx="417160" cy="647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aphicFrame>
            <p:nvGraphicFramePr>
              <p:cNvPr id="54327" name="Object 37"/>
              <p:cNvGraphicFramePr>
                <a:graphicFrameLocks noChangeAspect="1"/>
              </p:cNvGraphicFramePr>
              <p:nvPr/>
            </p:nvGraphicFramePr>
            <p:xfrm>
              <a:off x="8479092" y="2068132"/>
              <a:ext cx="417160" cy="647636"/>
            </p:xfrm>
            <a:graphic>
              <a:graphicData uri="http://schemas.openxmlformats.org/presentationml/2006/ole">
                <mc:AlternateContent xmlns:mc="http://schemas.openxmlformats.org/markup-compatibility/2006">
                  <mc:Choice xmlns:v="urn:schemas-microsoft-com:vml" Requires="v">
                    <p:oleObj spid="_x0000_s54457" name="Equation" r:id="rId19" imgW="190417" imgH="291973" progId="Equation.3">
                      <p:embed/>
                    </p:oleObj>
                  </mc:Choice>
                  <mc:Fallback>
                    <p:oleObj name="Equation" r:id="rId19" imgW="190417" imgH="291973" progId="Equation.3">
                      <p:embed/>
                      <p:pic>
                        <p:nvPicPr>
                          <p:cNvPr id="0" name="Object 3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79092" y="2068132"/>
                            <a:ext cx="417160" cy="647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pSp>
        <p:sp>
          <p:nvSpPr>
            <p:cNvPr id="54321" name="Oval 78"/>
            <p:cNvSpPr>
              <a:spLocks noChangeArrowheads="1"/>
            </p:cNvSpPr>
            <p:nvPr/>
          </p:nvSpPr>
          <p:spPr bwMode="auto">
            <a:xfrm>
              <a:off x="5769864" y="1690694"/>
              <a:ext cx="320040" cy="331076"/>
            </a:xfrm>
            <a:prstGeom prst="ellipse">
              <a:avLst/>
            </a:prstGeom>
            <a:solidFill>
              <a:schemeClr val="bg1"/>
            </a:solidFill>
            <a:ln w="15875" algn="ctr">
              <a:solidFill>
                <a:srgbClr val="FFC000"/>
              </a:solidFill>
              <a:round/>
              <a:headEnd/>
              <a:tailEnd/>
            </a:ln>
          </p:spPr>
          <p:txBody>
            <a:bodyPr lIns="92075" tIns="46038" rIns="92075" bIns="46038"/>
            <a:lstStyle/>
            <a:p>
              <a:pPr marL="571500" indent="-571500" algn="ctr">
                <a:buFont typeface="Wingdings" pitchFamily="2" charset="2"/>
                <a:buNone/>
              </a:pPr>
              <a:r>
                <a:rPr lang="en-US" sz="1200">
                  <a:solidFill>
                    <a:schemeClr val="tx1"/>
                  </a:solidFill>
                </a:rPr>
                <a:t>1</a:t>
              </a:r>
              <a:endParaRPr lang="en-GB" sz="1200">
                <a:solidFill>
                  <a:schemeClr val="tx1"/>
                </a:solidFill>
              </a:endParaRPr>
            </a:p>
          </p:txBody>
        </p:sp>
        <p:sp>
          <p:nvSpPr>
            <p:cNvPr id="54322" name="Oval 79"/>
            <p:cNvSpPr>
              <a:spLocks noChangeArrowheads="1"/>
            </p:cNvSpPr>
            <p:nvPr/>
          </p:nvSpPr>
          <p:spPr bwMode="auto">
            <a:xfrm>
              <a:off x="8366760" y="1690694"/>
              <a:ext cx="320040" cy="331076"/>
            </a:xfrm>
            <a:prstGeom prst="ellipse">
              <a:avLst/>
            </a:prstGeom>
            <a:solidFill>
              <a:schemeClr val="bg1"/>
            </a:solidFill>
            <a:ln w="15875" algn="ctr">
              <a:solidFill>
                <a:srgbClr val="FFC000"/>
              </a:solidFill>
              <a:round/>
              <a:headEnd/>
              <a:tailEnd/>
            </a:ln>
          </p:spPr>
          <p:txBody>
            <a:bodyPr lIns="92075" tIns="46038" rIns="92075" bIns="46038"/>
            <a:lstStyle/>
            <a:p>
              <a:pPr marL="571500" indent="-571500" algn="ctr">
                <a:buFont typeface="Wingdings" pitchFamily="2" charset="2"/>
                <a:buNone/>
              </a:pPr>
              <a:r>
                <a:rPr lang="en-US" sz="1200">
                  <a:solidFill>
                    <a:schemeClr val="tx1"/>
                  </a:solidFill>
                </a:rPr>
                <a:t>2</a:t>
              </a:r>
              <a:endParaRPr lang="en-GB" sz="1200">
                <a:solidFill>
                  <a:schemeClr val="tx1"/>
                </a:solidFill>
              </a:endParaRPr>
            </a:p>
          </p:txBody>
        </p:sp>
      </p:grpSp>
      <p:sp>
        <p:nvSpPr>
          <p:cNvPr id="54282" name="Rectangle 94"/>
          <p:cNvSpPr>
            <a:spLocks noChangeArrowheads="1"/>
          </p:cNvSpPr>
          <p:nvPr/>
        </p:nvSpPr>
        <p:spPr bwMode="auto">
          <a:xfrm>
            <a:off x="485775" y="830263"/>
            <a:ext cx="3184525" cy="2117725"/>
          </a:xfrm>
          <a:prstGeom prst="rect">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marL="571500" indent="-571500"/>
            <a:endParaRPr lang="en-GB" b="0"/>
          </a:p>
        </p:txBody>
      </p:sp>
      <p:grpSp>
        <p:nvGrpSpPr>
          <p:cNvPr id="54283" name="Group 116"/>
          <p:cNvGrpSpPr>
            <a:grpSpLocks/>
          </p:cNvGrpSpPr>
          <p:nvPr/>
        </p:nvGrpSpPr>
        <p:grpSpPr bwMode="auto">
          <a:xfrm>
            <a:off x="3794125" y="1495425"/>
            <a:ext cx="1965325" cy="1790700"/>
            <a:chOff x="3501289" y="1494663"/>
            <a:chExt cx="1815858" cy="1790826"/>
          </a:xfrm>
        </p:grpSpPr>
        <p:grpSp>
          <p:nvGrpSpPr>
            <p:cNvPr id="54310" name="Group 110"/>
            <p:cNvGrpSpPr>
              <a:grpSpLocks/>
            </p:cNvGrpSpPr>
            <p:nvPr/>
          </p:nvGrpSpPr>
          <p:grpSpPr bwMode="auto">
            <a:xfrm>
              <a:off x="3565271" y="1545664"/>
              <a:ext cx="1738313" cy="1686969"/>
              <a:chOff x="3565271" y="1545664"/>
              <a:chExt cx="1738313" cy="1686969"/>
            </a:xfrm>
          </p:grpSpPr>
          <p:sp>
            <p:nvSpPr>
              <p:cNvPr id="54311" name="Line 11"/>
              <p:cNvSpPr>
                <a:spLocks noChangeShapeType="1"/>
              </p:cNvSpPr>
              <p:nvPr/>
            </p:nvSpPr>
            <p:spPr bwMode="auto">
              <a:xfrm>
                <a:off x="3565271" y="2373440"/>
                <a:ext cx="1738313"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54312" name="Rectangle 10"/>
              <p:cNvSpPr>
                <a:spLocks noChangeArrowheads="1"/>
              </p:cNvSpPr>
              <p:nvPr/>
            </p:nvSpPr>
            <p:spPr bwMode="auto">
              <a:xfrm>
                <a:off x="3648725" y="1545664"/>
                <a:ext cx="27722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p>
                <a:pPr>
                  <a:spcBef>
                    <a:spcPct val="0"/>
                  </a:spcBef>
                  <a:buClrTx/>
                  <a:buSzTx/>
                  <a:buFontTx/>
                  <a:buNone/>
                </a:pPr>
                <a:r>
                  <a:rPr lang="en-US" sz="1400"/>
                  <a:t>0</a:t>
                </a:r>
              </a:p>
            </p:txBody>
          </p:sp>
          <p:sp>
            <p:nvSpPr>
              <p:cNvPr id="54313" name="Rectangle 12"/>
              <p:cNvSpPr>
                <a:spLocks noChangeArrowheads="1"/>
              </p:cNvSpPr>
              <p:nvPr/>
            </p:nvSpPr>
            <p:spPr bwMode="auto">
              <a:xfrm>
                <a:off x="4800957" y="2867508"/>
                <a:ext cx="3502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p>
                <a:pPr>
                  <a:spcBef>
                    <a:spcPct val="0"/>
                  </a:spcBef>
                  <a:buClrTx/>
                  <a:buSzTx/>
                  <a:buFontTx/>
                  <a:buNone/>
                </a:pPr>
                <a:r>
                  <a:rPr lang="en-US" sz="1400">
                    <a:latin typeface="Symbol" pitchFamily="18" charset="2"/>
                  </a:rPr>
                  <a:t>¥</a:t>
                </a:r>
              </a:p>
            </p:txBody>
          </p:sp>
          <p:sp>
            <p:nvSpPr>
              <p:cNvPr id="54314" name="Rectangle 14"/>
              <p:cNvSpPr>
                <a:spLocks noChangeArrowheads="1"/>
              </p:cNvSpPr>
              <p:nvPr/>
            </p:nvSpPr>
            <p:spPr bwMode="auto">
              <a:xfrm>
                <a:off x="4215901" y="2326324"/>
                <a:ext cx="272279"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p>
                <a:pPr>
                  <a:spcBef>
                    <a:spcPct val="0"/>
                  </a:spcBef>
                  <a:buClrTx/>
                  <a:buSzTx/>
                  <a:buFontTx/>
                  <a:buNone/>
                </a:pPr>
                <a:r>
                  <a:rPr lang="en-US" sz="1400"/>
                  <a:t>1</a:t>
                </a:r>
                <a:endParaRPr lang="en-US" sz="1400">
                  <a:latin typeface="Symbol" pitchFamily="18" charset="2"/>
                </a:endParaRPr>
              </a:p>
            </p:txBody>
          </p:sp>
          <p:sp>
            <p:nvSpPr>
              <p:cNvPr id="54315" name="Oval 28"/>
              <p:cNvSpPr>
                <a:spLocks noChangeArrowheads="1"/>
              </p:cNvSpPr>
              <p:nvPr/>
            </p:nvSpPr>
            <p:spPr bwMode="auto">
              <a:xfrm rot="2748468">
                <a:off x="3680718" y="1625579"/>
                <a:ext cx="1499616" cy="1499616"/>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marL="571500" indent="-571500"/>
                <a:endParaRPr lang="en-GB" b="0"/>
              </a:p>
            </p:txBody>
          </p:sp>
          <p:cxnSp>
            <p:nvCxnSpPr>
              <p:cNvPr id="54316" name="Straight Connector 105"/>
              <p:cNvCxnSpPr>
                <a:cxnSpLocks noChangeShapeType="1"/>
                <a:stCxn id="54315" idx="2"/>
                <a:endCxn id="54315" idx="6"/>
              </p:cNvCxnSpPr>
              <p:nvPr/>
            </p:nvCxnSpPr>
            <p:spPr bwMode="auto">
              <a:xfrm rot="16200000" flipH="1">
                <a:off x="3892910" y="1852720"/>
                <a:ext cx="1075232" cy="1045334"/>
              </a:xfrm>
              <a:prstGeom prst="line">
                <a:avLst/>
              </a:prstGeom>
              <a:noFill/>
              <a:ln w="25400" algn="ctr">
                <a:solidFill>
                  <a:srgbClr val="0000FF"/>
                </a:solidFill>
                <a:round/>
                <a:headEnd/>
                <a:tailEnd/>
              </a:ln>
              <a:extLst>
                <a:ext uri="{909E8E84-426E-40DD-AFC4-6F175D3DCCD1}">
                  <a14:hiddenFill xmlns:a14="http://schemas.microsoft.com/office/drawing/2010/main">
                    <a:noFill/>
                  </a14:hiddenFill>
                </a:ext>
              </a:extLst>
            </p:spPr>
          </p:cxnSp>
          <p:sp>
            <p:nvSpPr>
              <p:cNvPr id="54317" name="Oval 96"/>
              <p:cNvSpPr>
                <a:spLocks noChangeArrowheads="1"/>
              </p:cNvSpPr>
              <p:nvPr/>
            </p:nvSpPr>
            <p:spPr bwMode="auto">
              <a:xfrm>
                <a:off x="3884103" y="1811274"/>
                <a:ext cx="54864" cy="54864"/>
              </a:xfrm>
              <a:prstGeom prst="ellipse">
                <a:avLst/>
              </a:prstGeom>
              <a:solidFill>
                <a:schemeClr val="bg1"/>
              </a:solidFill>
              <a:ln w="25400" algn="ctr">
                <a:solidFill>
                  <a:srgbClr val="0000FF"/>
                </a:solidFill>
                <a:round/>
                <a:headEnd/>
                <a:tailEnd/>
              </a:ln>
            </p:spPr>
            <p:txBody>
              <a:bodyPr lIns="92075" tIns="46038" rIns="92075" bIns="46038"/>
              <a:lstStyle/>
              <a:p>
                <a:pPr marL="571500" indent="-571500"/>
                <a:endParaRPr lang="en-GB" b="0"/>
              </a:p>
            </p:txBody>
          </p:sp>
          <p:sp>
            <p:nvSpPr>
              <p:cNvPr id="54318" name="Oval 95"/>
              <p:cNvSpPr>
                <a:spLocks noChangeArrowheads="1"/>
              </p:cNvSpPr>
              <p:nvPr/>
            </p:nvSpPr>
            <p:spPr bwMode="auto">
              <a:xfrm>
                <a:off x="4396073" y="2339912"/>
                <a:ext cx="54864" cy="54864"/>
              </a:xfrm>
              <a:prstGeom prst="ellipse">
                <a:avLst/>
              </a:prstGeom>
              <a:solidFill>
                <a:schemeClr val="bg1"/>
              </a:solidFill>
              <a:ln w="25400" algn="ctr">
                <a:solidFill>
                  <a:srgbClr val="0000FF"/>
                </a:solidFill>
                <a:round/>
                <a:headEnd/>
                <a:tailEnd/>
              </a:ln>
            </p:spPr>
            <p:txBody>
              <a:bodyPr lIns="92075" tIns="46038" rIns="92075" bIns="46038"/>
              <a:lstStyle/>
              <a:p>
                <a:pPr marL="571500" indent="-571500"/>
                <a:endParaRPr lang="en-GB" b="0"/>
              </a:p>
            </p:txBody>
          </p:sp>
          <p:sp>
            <p:nvSpPr>
              <p:cNvPr id="54319" name="Oval 97"/>
              <p:cNvSpPr>
                <a:spLocks noChangeArrowheads="1"/>
              </p:cNvSpPr>
              <p:nvPr/>
            </p:nvSpPr>
            <p:spPr bwMode="auto">
              <a:xfrm>
                <a:off x="4919948" y="2882836"/>
                <a:ext cx="54864" cy="54864"/>
              </a:xfrm>
              <a:prstGeom prst="ellipse">
                <a:avLst/>
              </a:prstGeom>
              <a:solidFill>
                <a:schemeClr val="bg1"/>
              </a:solidFill>
              <a:ln w="25400" algn="ctr">
                <a:solidFill>
                  <a:srgbClr val="0000FF"/>
                </a:solidFill>
                <a:round/>
                <a:headEnd/>
                <a:tailEnd/>
              </a:ln>
            </p:spPr>
            <p:txBody>
              <a:bodyPr lIns="92075" tIns="46038" rIns="92075" bIns="46038"/>
              <a:lstStyle/>
              <a:p>
                <a:pPr marL="571500" indent="-571500"/>
                <a:endParaRPr lang="en-GB" b="0"/>
              </a:p>
            </p:txBody>
          </p:sp>
        </p:grpSp>
      </p:grpSp>
      <p:grpSp>
        <p:nvGrpSpPr>
          <p:cNvPr id="54284" name="Group 115"/>
          <p:cNvGrpSpPr>
            <a:grpSpLocks/>
          </p:cNvGrpSpPr>
          <p:nvPr/>
        </p:nvGrpSpPr>
        <p:grpSpPr bwMode="auto">
          <a:xfrm>
            <a:off x="3810000" y="4148138"/>
            <a:ext cx="2054225" cy="1790700"/>
            <a:chOff x="3515577" y="4147375"/>
            <a:chExt cx="1898255" cy="1790826"/>
          </a:xfrm>
        </p:grpSpPr>
        <p:grpSp>
          <p:nvGrpSpPr>
            <p:cNvPr id="54297" name="Group 109"/>
            <p:cNvGrpSpPr>
              <a:grpSpLocks/>
            </p:cNvGrpSpPr>
            <p:nvPr/>
          </p:nvGrpSpPr>
          <p:grpSpPr bwMode="auto">
            <a:xfrm>
              <a:off x="3592398" y="4281631"/>
              <a:ext cx="1821434" cy="1499616"/>
              <a:chOff x="3592398" y="4281631"/>
              <a:chExt cx="1821434" cy="1499616"/>
            </a:xfrm>
          </p:grpSpPr>
          <p:grpSp>
            <p:nvGrpSpPr>
              <p:cNvPr id="54298" name="Group 67"/>
              <p:cNvGrpSpPr>
                <a:grpSpLocks/>
              </p:cNvGrpSpPr>
              <p:nvPr/>
            </p:nvGrpSpPr>
            <p:grpSpPr bwMode="auto">
              <a:xfrm>
                <a:off x="3592398" y="4281631"/>
                <a:ext cx="1821434" cy="1499616"/>
                <a:chOff x="4050157" y="3639312"/>
                <a:chExt cx="1821434" cy="1499616"/>
              </a:xfrm>
            </p:grpSpPr>
            <p:grpSp>
              <p:nvGrpSpPr>
                <p:cNvPr id="54303" name="Group 29"/>
                <p:cNvGrpSpPr>
                  <a:grpSpLocks/>
                </p:cNvGrpSpPr>
                <p:nvPr/>
              </p:nvGrpSpPr>
              <p:grpSpPr bwMode="auto">
                <a:xfrm>
                  <a:off x="4050157" y="3639312"/>
                  <a:ext cx="1821434" cy="1499616"/>
                  <a:chOff x="1279525" y="4791456"/>
                  <a:chExt cx="1821434" cy="1499616"/>
                </a:xfrm>
              </p:grpSpPr>
              <p:sp>
                <p:nvSpPr>
                  <p:cNvPr id="54305" name="Line 11"/>
                  <p:cNvSpPr>
                    <a:spLocks noChangeShapeType="1"/>
                  </p:cNvSpPr>
                  <p:nvPr/>
                </p:nvSpPr>
                <p:spPr bwMode="auto">
                  <a:xfrm>
                    <a:off x="1279525" y="5532438"/>
                    <a:ext cx="1738313"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54306" name="Rectangle 10"/>
                  <p:cNvSpPr>
                    <a:spLocks noChangeArrowheads="1"/>
                  </p:cNvSpPr>
                  <p:nvPr/>
                </p:nvSpPr>
                <p:spPr bwMode="auto">
                  <a:xfrm>
                    <a:off x="1505776" y="5447475"/>
                    <a:ext cx="277304"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p>
                    <a:pPr>
                      <a:spcBef>
                        <a:spcPct val="0"/>
                      </a:spcBef>
                      <a:buClrTx/>
                      <a:buSzTx/>
                      <a:buFontTx/>
                      <a:buNone/>
                    </a:pPr>
                    <a:r>
                      <a:rPr lang="en-US" sz="1400"/>
                      <a:t>0</a:t>
                    </a:r>
                  </a:p>
                </p:txBody>
              </p:sp>
              <p:sp>
                <p:nvSpPr>
                  <p:cNvPr id="54307" name="Rectangle 12"/>
                  <p:cNvSpPr>
                    <a:spLocks noChangeArrowheads="1"/>
                  </p:cNvSpPr>
                  <p:nvPr/>
                </p:nvSpPr>
                <p:spPr bwMode="auto">
                  <a:xfrm>
                    <a:off x="2461197" y="5425694"/>
                    <a:ext cx="6397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p>
                    <a:pPr>
                      <a:spcBef>
                        <a:spcPct val="0"/>
                      </a:spcBef>
                      <a:buClrTx/>
                      <a:buSzTx/>
                      <a:buFontTx/>
                      <a:buNone/>
                    </a:pPr>
                    <a:r>
                      <a:rPr lang="en-US" sz="1400">
                        <a:latin typeface="Symbol" pitchFamily="18" charset="2"/>
                      </a:rPr>
                      <a:t>¥</a:t>
                    </a:r>
                  </a:p>
                </p:txBody>
              </p:sp>
              <p:sp>
                <p:nvSpPr>
                  <p:cNvPr id="54308" name="Rectangle 14"/>
                  <p:cNvSpPr>
                    <a:spLocks noChangeArrowheads="1"/>
                  </p:cNvSpPr>
                  <p:nvPr/>
                </p:nvSpPr>
                <p:spPr bwMode="auto">
                  <a:xfrm>
                    <a:off x="1916227" y="5485448"/>
                    <a:ext cx="381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p>
                    <a:pPr algn="ctr">
                      <a:spcBef>
                        <a:spcPct val="0"/>
                      </a:spcBef>
                      <a:buClrTx/>
                      <a:buSzTx/>
                      <a:buFontTx/>
                      <a:buNone/>
                    </a:pPr>
                    <a:r>
                      <a:rPr lang="en-US" sz="1400"/>
                      <a:t>1</a:t>
                    </a:r>
                    <a:endParaRPr lang="en-US" sz="1400">
                      <a:latin typeface="Symbol" pitchFamily="18" charset="2"/>
                    </a:endParaRPr>
                  </a:p>
                </p:txBody>
              </p:sp>
              <p:sp>
                <p:nvSpPr>
                  <p:cNvPr id="54309" name="Oval 35"/>
                  <p:cNvSpPr>
                    <a:spLocks noChangeArrowheads="1"/>
                  </p:cNvSpPr>
                  <p:nvPr/>
                </p:nvSpPr>
                <p:spPr bwMode="auto">
                  <a:xfrm>
                    <a:off x="1389888" y="4791456"/>
                    <a:ext cx="1499616" cy="1499616"/>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marL="571500" indent="-571500"/>
                    <a:endParaRPr lang="en-GB" b="0"/>
                  </a:p>
                </p:txBody>
              </p:sp>
            </p:grpSp>
            <p:sp>
              <p:nvSpPr>
                <p:cNvPr id="54304" name="Oval 36"/>
                <p:cNvSpPr>
                  <a:spLocks noChangeArrowheads="1"/>
                </p:cNvSpPr>
                <p:nvPr/>
              </p:nvSpPr>
              <p:spPr bwMode="auto">
                <a:xfrm>
                  <a:off x="4511040" y="3983736"/>
                  <a:ext cx="792480" cy="792480"/>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marL="571500" indent="-571500"/>
                  <a:endParaRPr lang="en-GB" b="0"/>
                </a:p>
              </p:txBody>
            </p:sp>
          </p:grpSp>
          <p:cxnSp>
            <p:nvCxnSpPr>
              <p:cNvPr id="54299" name="Straight Connector 108"/>
              <p:cNvCxnSpPr>
                <a:cxnSpLocks noChangeShapeType="1"/>
                <a:stCxn id="54304" idx="2"/>
                <a:endCxn id="54304" idx="6"/>
              </p:cNvCxnSpPr>
              <p:nvPr/>
            </p:nvCxnSpPr>
            <p:spPr bwMode="auto">
              <a:xfrm rot="10800000" flipH="1">
                <a:off x="4053281" y="5022295"/>
                <a:ext cx="792480" cy="1588"/>
              </a:xfrm>
              <a:prstGeom prst="line">
                <a:avLst/>
              </a:prstGeom>
              <a:noFill/>
              <a:ln w="25400" algn="ctr">
                <a:solidFill>
                  <a:srgbClr val="0000FF"/>
                </a:solidFill>
                <a:round/>
                <a:headEnd/>
                <a:tailEnd/>
              </a:ln>
              <a:extLst>
                <a:ext uri="{909E8E84-426E-40DD-AFC4-6F175D3DCCD1}">
                  <a14:hiddenFill xmlns:a14="http://schemas.microsoft.com/office/drawing/2010/main">
                    <a:noFill/>
                  </a14:hiddenFill>
                </a:ext>
              </a:extLst>
            </p:spPr>
          </p:cxnSp>
          <p:sp>
            <p:nvSpPr>
              <p:cNvPr id="54300" name="Oval 101"/>
              <p:cNvSpPr>
                <a:spLocks noChangeArrowheads="1"/>
              </p:cNvSpPr>
              <p:nvPr/>
            </p:nvSpPr>
            <p:spPr bwMode="auto">
              <a:xfrm>
                <a:off x="4028883" y="4988814"/>
                <a:ext cx="54864" cy="54864"/>
              </a:xfrm>
              <a:prstGeom prst="ellipse">
                <a:avLst/>
              </a:prstGeom>
              <a:solidFill>
                <a:schemeClr val="bg1"/>
              </a:solidFill>
              <a:ln w="25400" algn="ctr">
                <a:solidFill>
                  <a:srgbClr val="0000FF"/>
                </a:solidFill>
                <a:round/>
                <a:headEnd/>
                <a:tailEnd/>
              </a:ln>
            </p:spPr>
            <p:txBody>
              <a:bodyPr lIns="92075" tIns="46038" rIns="92075" bIns="46038"/>
              <a:lstStyle/>
              <a:p>
                <a:pPr marL="571500" indent="-571500"/>
                <a:endParaRPr lang="en-GB" b="0"/>
              </a:p>
            </p:txBody>
          </p:sp>
          <p:sp>
            <p:nvSpPr>
              <p:cNvPr id="54301" name="Oval 102"/>
              <p:cNvSpPr>
                <a:spLocks noChangeArrowheads="1"/>
              </p:cNvSpPr>
              <p:nvPr/>
            </p:nvSpPr>
            <p:spPr bwMode="auto">
              <a:xfrm>
                <a:off x="4440363" y="4988814"/>
                <a:ext cx="54864" cy="54864"/>
              </a:xfrm>
              <a:prstGeom prst="ellipse">
                <a:avLst/>
              </a:prstGeom>
              <a:solidFill>
                <a:schemeClr val="bg1"/>
              </a:solidFill>
              <a:ln w="25400" algn="ctr">
                <a:solidFill>
                  <a:srgbClr val="0000FF"/>
                </a:solidFill>
                <a:round/>
                <a:headEnd/>
                <a:tailEnd/>
              </a:ln>
            </p:spPr>
            <p:txBody>
              <a:bodyPr lIns="92075" tIns="46038" rIns="92075" bIns="46038"/>
              <a:lstStyle/>
              <a:p>
                <a:pPr marL="571500" indent="-571500"/>
                <a:endParaRPr lang="en-GB" b="0"/>
              </a:p>
            </p:txBody>
          </p:sp>
          <p:sp>
            <p:nvSpPr>
              <p:cNvPr id="54302" name="Oval 103"/>
              <p:cNvSpPr>
                <a:spLocks noChangeArrowheads="1"/>
              </p:cNvSpPr>
              <p:nvPr/>
            </p:nvSpPr>
            <p:spPr bwMode="auto">
              <a:xfrm>
                <a:off x="4813743" y="4988814"/>
                <a:ext cx="54864" cy="54864"/>
              </a:xfrm>
              <a:prstGeom prst="ellipse">
                <a:avLst/>
              </a:prstGeom>
              <a:solidFill>
                <a:schemeClr val="bg1"/>
              </a:solidFill>
              <a:ln w="25400" algn="ctr">
                <a:solidFill>
                  <a:srgbClr val="0000FF"/>
                </a:solidFill>
                <a:round/>
                <a:headEnd/>
                <a:tailEnd/>
              </a:ln>
            </p:spPr>
            <p:txBody>
              <a:bodyPr lIns="92075" tIns="46038" rIns="92075" bIns="46038"/>
              <a:lstStyle/>
              <a:p>
                <a:pPr marL="571500" indent="-571500"/>
                <a:endParaRPr lang="en-GB" b="0"/>
              </a:p>
            </p:txBody>
          </p:sp>
        </p:grpSp>
      </p:grpSp>
      <p:cxnSp>
        <p:nvCxnSpPr>
          <p:cNvPr id="54285" name="Straight Connector 108"/>
          <p:cNvCxnSpPr>
            <a:cxnSpLocks noChangeShapeType="1"/>
          </p:cNvCxnSpPr>
          <p:nvPr/>
        </p:nvCxnSpPr>
        <p:spPr bwMode="auto">
          <a:xfrm flipV="1">
            <a:off x="1052513" y="5376863"/>
            <a:ext cx="1408112" cy="1587"/>
          </a:xfrm>
          <a:prstGeom prst="line">
            <a:avLst/>
          </a:prstGeom>
          <a:noFill/>
          <a:ln w="25400" algn="ctr">
            <a:solidFill>
              <a:srgbClr val="0000FF"/>
            </a:solidFill>
            <a:round/>
            <a:headEnd/>
            <a:tailEnd/>
          </a:ln>
          <a:extLst>
            <a:ext uri="{909E8E84-426E-40DD-AFC4-6F175D3DCCD1}">
              <a14:hiddenFill xmlns:a14="http://schemas.microsoft.com/office/drawing/2010/main">
                <a:noFill/>
              </a14:hiddenFill>
            </a:ext>
          </a:extLst>
        </p:spPr>
      </p:cxnSp>
      <p:sp>
        <p:nvSpPr>
          <p:cNvPr id="118" name="Arc 117"/>
          <p:cNvSpPr/>
          <p:nvPr/>
        </p:nvSpPr>
        <p:spPr bwMode="auto">
          <a:xfrm rot="16200000">
            <a:off x="3878262" y="1389063"/>
            <a:ext cx="1782763" cy="1931988"/>
          </a:xfrm>
          <a:prstGeom prst="arc">
            <a:avLst>
              <a:gd name="adj1" fmla="val 16200000"/>
              <a:gd name="adj2" fmla="val 18346997"/>
            </a:avLst>
          </a:prstGeom>
          <a:noFill/>
          <a:ln w="9525" cap="flat" cmpd="sng" algn="ctr">
            <a:solidFill>
              <a:schemeClr val="tx1"/>
            </a:solidFill>
            <a:prstDash val="solid"/>
            <a:round/>
            <a:headEnd type="none" w="med" len="med"/>
            <a:tailEnd type="arrow" w="med" len="med"/>
          </a:ln>
          <a:effectLst/>
        </p:spPr>
        <p:txBody>
          <a:bodyPr anchor="ctr"/>
          <a:lstStyle/>
          <a:p>
            <a:pPr algn="ctr">
              <a:defRPr/>
            </a:pPr>
            <a:endParaRPr lang="en-GB" b="0" dirty="0"/>
          </a:p>
        </p:txBody>
      </p:sp>
      <p:grpSp>
        <p:nvGrpSpPr>
          <p:cNvPr id="54287" name="Group 88"/>
          <p:cNvGrpSpPr>
            <a:grpSpLocks/>
          </p:cNvGrpSpPr>
          <p:nvPr/>
        </p:nvGrpSpPr>
        <p:grpSpPr bwMode="auto">
          <a:xfrm>
            <a:off x="441325" y="4498975"/>
            <a:ext cx="3017838" cy="1790700"/>
            <a:chOff x="407988" y="4498975"/>
            <a:chExt cx="2784475" cy="1790700"/>
          </a:xfrm>
        </p:grpSpPr>
        <p:grpSp>
          <p:nvGrpSpPr>
            <p:cNvPr id="54288" name="Group 21"/>
            <p:cNvGrpSpPr>
              <a:grpSpLocks/>
            </p:cNvGrpSpPr>
            <p:nvPr/>
          </p:nvGrpSpPr>
          <p:grpSpPr bwMode="auto">
            <a:xfrm>
              <a:off x="407988" y="4626600"/>
              <a:ext cx="2784475" cy="1499510"/>
              <a:chOff x="783400" y="4781931"/>
              <a:chExt cx="2783903" cy="1499616"/>
            </a:xfrm>
          </p:grpSpPr>
          <p:sp>
            <p:nvSpPr>
              <p:cNvPr id="54292" name="Rectangle 10"/>
              <p:cNvSpPr>
                <a:spLocks noChangeArrowheads="1"/>
              </p:cNvSpPr>
              <p:nvPr/>
            </p:nvSpPr>
            <p:spPr bwMode="auto">
              <a:xfrm>
                <a:off x="783400" y="5365179"/>
                <a:ext cx="6397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p>
                <a:pPr>
                  <a:spcBef>
                    <a:spcPct val="0"/>
                  </a:spcBef>
                  <a:buClrTx/>
                  <a:buSzTx/>
                  <a:buFontTx/>
                  <a:buNone/>
                </a:pPr>
                <a:r>
                  <a:rPr lang="en-US" sz="1400" b="0"/>
                  <a:t>z = 0</a:t>
                </a:r>
              </a:p>
            </p:txBody>
          </p:sp>
          <p:sp>
            <p:nvSpPr>
              <p:cNvPr id="54293" name="Line 11"/>
              <p:cNvSpPr>
                <a:spLocks noChangeShapeType="1"/>
              </p:cNvSpPr>
              <p:nvPr/>
            </p:nvSpPr>
            <p:spPr bwMode="auto">
              <a:xfrm>
                <a:off x="1279525" y="5532438"/>
                <a:ext cx="1738313"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54294" name="Rectangle 12"/>
              <p:cNvSpPr>
                <a:spLocks noChangeArrowheads="1"/>
              </p:cNvSpPr>
              <p:nvPr/>
            </p:nvSpPr>
            <p:spPr bwMode="auto">
              <a:xfrm>
                <a:off x="2927541" y="5370830"/>
                <a:ext cx="6397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p>
                <a:pPr>
                  <a:spcBef>
                    <a:spcPct val="0"/>
                  </a:spcBef>
                  <a:buClrTx/>
                  <a:buSzTx/>
                  <a:buFontTx/>
                  <a:buNone/>
                </a:pPr>
                <a:r>
                  <a:rPr lang="en-US" sz="1400" b="0"/>
                  <a:t>z = </a:t>
                </a:r>
                <a:r>
                  <a:rPr lang="en-US" sz="1400" b="0">
                    <a:latin typeface="Symbol" pitchFamily="18" charset="2"/>
                  </a:rPr>
                  <a:t>¥</a:t>
                </a:r>
              </a:p>
            </p:txBody>
          </p:sp>
          <p:sp>
            <p:nvSpPr>
              <p:cNvPr id="8205" name="Rectangle 14"/>
              <p:cNvSpPr>
                <a:spLocks noChangeArrowheads="1"/>
              </p:cNvSpPr>
              <p:nvPr/>
            </p:nvSpPr>
            <p:spPr bwMode="auto">
              <a:xfrm>
                <a:off x="1771898" y="5503670"/>
                <a:ext cx="981176" cy="488985"/>
              </a:xfrm>
              <a:prstGeom prst="rect">
                <a:avLst/>
              </a:prstGeom>
              <a:noFill/>
              <a:ln w="9525">
                <a:noFill/>
                <a:miter lim="800000"/>
                <a:headEnd/>
                <a:tailEnd/>
              </a:ln>
            </p:spPr>
            <p:txBody>
              <a:bodyPr tIns="91440" bIns="91440"/>
              <a:lstStyle/>
              <a:p>
                <a:pPr>
                  <a:spcBef>
                    <a:spcPct val="0"/>
                  </a:spcBef>
                  <a:buClrTx/>
                  <a:buSzTx/>
                  <a:buFontTx/>
                  <a:buNone/>
                  <a:defRPr/>
                </a:pPr>
                <a:r>
                  <a:rPr lang="en-US" sz="1400" b="0" dirty="0"/>
                  <a:t>z = 1 or</a:t>
                </a:r>
              </a:p>
              <a:p>
                <a:pPr>
                  <a:spcBef>
                    <a:spcPct val="0"/>
                  </a:spcBef>
                  <a:buClrTx/>
                  <a:buSzTx/>
                  <a:buFontTx/>
                  <a:buNone/>
                  <a:defRPr/>
                </a:pPr>
                <a:r>
                  <a:rPr lang="en-US" sz="1400" b="0" dirty="0">
                    <a:latin typeface="+mn-lt"/>
                  </a:rPr>
                  <a:t>Z = 50 </a:t>
                </a:r>
                <a:r>
                  <a:rPr lang="en-US" sz="1400" dirty="0">
                    <a:latin typeface="Symbol" pitchFamily="18" charset="2"/>
                  </a:rPr>
                  <a:t>W</a:t>
                </a:r>
                <a:endParaRPr lang="en-US" sz="1400" b="0" dirty="0">
                  <a:latin typeface="Symbol" pitchFamily="18" charset="2"/>
                </a:endParaRPr>
              </a:p>
            </p:txBody>
          </p:sp>
          <p:sp>
            <p:nvSpPr>
              <p:cNvPr id="54296" name="Oval 17"/>
              <p:cNvSpPr>
                <a:spLocks noChangeArrowheads="1"/>
              </p:cNvSpPr>
              <p:nvPr/>
            </p:nvSpPr>
            <p:spPr bwMode="auto">
              <a:xfrm>
                <a:off x="1383538" y="4781931"/>
                <a:ext cx="1499616" cy="1499616"/>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marL="571500" indent="-571500"/>
                <a:endParaRPr lang="en-GB" b="0"/>
              </a:p>
            </p:txBody>
          </p:sp>
        </p:grpSp>
        <p:sp>
          <p:nvSpPr>
            <p:cNvPr id="54289" name="Oval 98"/>
            <p:cNvSpPr>
              <a:spLocks noChangeArrowheads="1"/>
            </p:cNvSpPr>
            <p:nvPr/>
          </p:nvSpPr>
          <p:spPr bwMode="auto">
            <a:xfrm>
              <a:off x="980492" y="5347021"/>
              <a:ext cx="54875" cy="54860"/>
            </a:xfrm>
            <a:prstGeom prst="ellipse">
              <a:avLst/>
            </a:prstGeom>
            <a:solidFill>
              <a:schemeClr val="bg1"/>
            </a:solidFill>
            <a:ln w="25400" algn="ctr">
              <a:solidFill>
                <a:srgbClr val="0000FF"/>
              </a:solidFill>
              <a:round/>
              <a:headEnd/>
              <a:tailEnd/>
            </a:ln>
          </p:spPr>
          <p:txBody>
            <a:bodyPr lIns="92075" tIns="46038" rIns="92075" bIns="46038"/>
            <a:lstStyle/>
            <a:p>
              <a:pPr marL="571500" indent="-571500"/>
              <a:endParaRPr lang="en-GB" b="0"/>
            </a:p>
          </p:txBody>
        </p:sp>
        <p:sp>
          <p:nvSpPr>
            <p:cNvPr id="54290" name="Oval 100"/>
            <p:cNvSpPr>
              <a:spLocks noChangeArrowheads="1"/>
            </p:cNvSpPr>
            <p:nvPr/>
          </p:nvSpPr>
          <p:spPr bwMode="auto">
            <a:xfrm>
              <a:off x="2474318" y="5347021"/>
              <a:ext cx="54875" cy="54860"/>
            </a:xfrm>
            <a:prstGeom prst="ellipse">
              <a:avLst/>
            </a:prstGeom>
            <a:solidFill>
              <a:schemeClr val="bg1"/>
            </a:solidFill>
            <a:ln w="25400" algn="ctr">
              <a:solidFill>
                <a:srgbClr val="0000FF"/>
              </a:solidFill>
              <a:round/>
              <a:headEnd/>
              <a:tailEnd/>
            </a:ln>
          </p:spPr>
          <p:txBody>
            <a:bodyPr lIns="92075" tIns="46038" rIns="92075" bIns="46038"/>
            <a:lstStyle/>
            <a:p>
              <a:pPr marL="571500" indent="-571500"/>
              <a:endParaRPr lang="en-GB" b="0"/>
            </a:p>
          </p:txBody>
        </p:sp>
        <p:sp>
          <p:nvSpPr>
            <p:cNvPr id="54291" name="Oval 98"/>
            <p:cNvSpPr>
              <a:spLocks noChangeArrowheads="1"/>
            </p:cNvSpPr>
            <p:nvPr/>
          </p:nvSpPr>
          <p:spPr bwMode="auto">
            <a:xfrm>
              <a:off x="1732968" y="5347020"/>
              <a:ext cx="54875" cy="54860"/>
            </a:xfrm>
            <a:prstGeom prst="ellipse">
              <a:avLst/>
            </a:prstGeom>
            <a:solidFill>
              <a:schemeClr val="bg1"/>
            </a:solidFill>
            <a:ln w="25400" algn="ctr">
              <a:solidFill>
                <a:srgbClr val="0000FF"/>
              </a:solidFill>
              <a:round/>
              <a:headEnd/>
              <a:tailEnd/>
            </a:ln>
          </p:spPr>
          <p:txBody>
            <a:bodyPr lIns="92075" tIns="46038" rIns="92075" bIns="46038"/>
            <a:lstStyle/>
            <a:p>
              <a:pPr marL="571500" indent="-571500"/>
              <a:endParaRPr lang="en-GB" b="0"/>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DBD244FD-6BA7-43BD-8067-6EB8074EEADD}" type="slidenum">
              <a:rPr lang="en-US" sz="1400" b="0">
                <a:solidFill>
                  <a:schemeClr val="tx1"/>
                </a:solidFill>
              </a:rPr>
              <a:pPr algn="r">
                <a:lnSpc>
                  <a:spcPct val="100000"/>
                </a:lnSpc>
                <a:spcBef>
                  <a:spcPct val="0"/>
                </a:spcBef>
                <a:buClrTx/>
                <a:buSzTx/>
                <a:buFontTx/>
                <a:buNone/>
              </a:pPr>
              <a:t>52</a:t>
            </a:fld>
            <a:endParaRPr lang="en-US" sz="1400" b="0">
              <a:solidFill>
                <a:schemeClr val="tx1"/>
              </a:solidFill>
            </a:endParaRPr>
          </a:p>
        </p:txBody>
      </p:sp>
      <p:sp>
        <p:nvSpPr>
          <p:cNvPr id="246786" name="Rectangle 2"/>
          <p:cNvSpPr>
            <a:spLocks noChangeArrowheads="1"/>
          </p:cNvSpPr>
          <p:nvPr/>
        </p:nvSpPr>
        <p:spPr bwMode="auto">
          <a:xfrm>
            <a:off x="1441450" y="0"/>
            <a:ext cx="7204075" cy="1066800"/>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en-US" sz="3200">
                <a:solidFill>
                  <a:srgbClr val="FF0000"/>
                </a:solidFill>
                <a:effectLst>
                  <a:outerShdw blurRad="38100" dist="38100" dir="2700000" algn="tl">
                    <a:srgbClr val="C0C0C0"/>
                  </a:outerShdw>
                </a:effectLst>
              </a:rPr>
              <a:t>Looking through a 2-port (2)</a:t>
            </a:r>
          </a:p>
        </p:txBody>
      </p:sp>
      <p:sp>
        <p:nvSpPr>
          <p:cNvPr id="55300" name="TextBox 19"/>
          <p:cNvSpPr txBox="1">
            <a:spLocks noChangeArrowheads="1"/>
          </p:cNvSpPr>
          <p:nvPr/>
        </p:nvSpPr>
        <p:spPr bwMode="auto">
          <a:xfrm>
            <a:off x="498475" y="1152525"/>
            <a:ext cx="1243013"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0"/>
              </a:spcBef>
              <a:buFont typeface="Wingdings" pitchFamily="2" charset="2"/>
              <a:buNone/>
            </a:pPr>
            <a:r>
              <a:rPr lang="en-US" sz="1800" b="0">
                <a:solidFill>
                  <a:srgbClr val="008000"/>
                </a:solidFill>
              </a:rPr>
              <a:t>Lossless</a:t>
            </a:r>
            <a:r>
              <a:rPr lang="en-GB" sz="1800" b="0">
                <a:solidFill>
                  <a:srgbClr val="008000"/>
                </a:solidFill>
              </a:rPr>
              <a:t> </a:t>
            </a:r>
          </a:p>
          <a:p>
            <a:pPr>
              <a:spcBef>
                <a:spcPct val="0"/>
              </a:spcBef>
              <a:buFont typeface="Wingdings" pitchFamily="2" charset="2"/>
              <a:buNone/>
            </a:pPr>
            <a:r>
              <a:rPr lang="en-US" sz="1800" b="0">
                <a:solidFill>
                  <a:srgbClr val="008000"/>
                </a:solidFill>
              </a:rPr>
              <a:t>Passive </a:t>
            </a:r>
          </a:p>
          <a:p>
            <a:pPr>
              <a:spcBef>
                <a:spcPct val="0"/>
              </a:spcBef>
              <a:buFont typeface="Wingdings" pitchFamily="2" charset="2"/>
              <a:buNone/>
            </a:pPr>
            <a:r>
              <a:rPr lang="en-US" sz="1800" b="0">
                <a:solidFill>
                  <a:srgbClr val="008000"/>
                </a:solidFill>
              </a:rPr>
              <a:t>Circuit</a:t>
            </a:r>
            <a:endParaRPr lang="en-GB" sz="1800" b="0">
              <a:solidFill>
                <a:srgbClr val="008000"/>
              </a:solidFill>
            </a:endParaRPr>
          </a:p>
        </p:txBody>
      </p:sp>
      <p:grpSp>
        <p:nvGrpSpPr>
          <p:cNvPr id="55301" name="Group 126"/>
          <p:cNvGrpSpPr>
            <a:grpSpLocks/>
          </p:cNvGrpSpPr>
          <p:nvPr/>
        </p:nvGrpSpPr>
        <p:grpSpPr bwMode="auto">
          <a:xfrm>
            <a:off x="2008188" y="731838"/>
            <a:ext cx="2573337" cy="2339975"/>
            <a:chOff x="1853992" y="731709"/>
            <a:chExt cx="2374445" cy="2340675"/>
          </a:xfrm>
        </p:grpSpPr>
        <p:grpSp>
          <p:nvGrpSpPr>
            <p:cNvPr id="55371" name="Group 53"/>
            <p:cNvGrpSpPr>
              <a:grpSpLocks/>
            </p:cNvGrpSpPr>
            <p:nvPr/>
          </p:nvGrpSpPr>
          <p:grpSpPr bwMode="auto">
            <a:xfrm>
              <a:off x="1853992" y="870919"/>
              <a:ext cx="2368055" cy="2201465"/>
              <a:chOff x="4251960" y="870919"/>
              <a:chExt cx="2368055" cy="2201465"/>
            </a:xfrm>
          </p:grpSpPr>
          <p:sp>
            <p:nvSpPr>
              <p:cNvPr id="19" name="Arc 18"/>
              <p:cNvSpPr/>
              <p:nvPr/>
            </p:nvSpPr>
            <p:spPr bwMode="auto">
              <a:xfrm>
                <a:off x="4251960" y="1590803"/>
                <a:ext cx="1480915" cy="1481581"/>
              </a:xfrm>
              <a:prstGeom prst="arc">
                <a:avLst/>
              </a:prstGeom>
              <a:noFill/>
              <a:ln w="25400" cap="flat" cmpd="sng" algn="ctr">
                <a:solidFill>
                  <a:srgbClr val="0000FF"/>
                </a:solidFill>
                <a:prstDash val="solid"/>
                <a:round/>
                <a:headEnd type="none" w="med" len="med"/>
                <a:tailEnd type="none" w="med" len="med"/>
              </a:ln>
              <a:effectLst/>
            </p:spPr>
            <p:txBody>
              <a:bodyPr anchor="ctr"/>
              <a:lstStyle/>
              <a:p>
                <a:pPr algn="ctr">
                  <a:defRPr/>
                </a:pPr>
                <a:endParaRPr lang="en-GB" b="0"/>
              </a:p>
            </p:txBody>
          </p:sp>
          <p:grpSp>
            <p:nvGrpSpPr>
              <p:cNvPr id="55373" name="Group 47"/>
              <p:cNvGrpSpPr>
                <a:grpSpLocks/>
              </p:cNvGrpSpPr>
              <p:nvPr/>
            </p:nvGrpSpPr>
            <p:grpSpPr bwMode="auto">
              <a:xfrm>
                <a:off x="4714761" y="870919"/>
                <a:ext cx="1905254" cy="1749171"/>
                <a:chOff x="4714761" y="870919"/>
                <a:chExt cx="1905254" cy="1749171"/>
              </a:xfrm>
            </p:grpSpPr>
            <p:grpSp>
              <p:nvGrpSpPr>
                <p:cNvPr id="55374" name="Group 29"/>
                <p:cNvGrpSpPr>
                  <a:grpSpLocks/>
                </p:cNvGrpSpPr>
                <p:nvPr/>
              </p:nvGrpSpPr>
              <p:grpSpPr bwMode="auto">
                <a:xfrm>
                  <a:off x="4714761" y="870919"/>
                  <a:ext cx="1905254" cy="1749171"/>
                  <a:chOff x="1112584" y="4791456"/>
                  <a:chExt cx="1905254" cy="1749171"/>
                </a:xfrm>
              </p:grpSpPr>
              <p:sp>
                <p:nvSpPr>
                  <p:cNvPr id="55378" name="Rectangle 10"/>
                  <p:cNvSpPr>
                    <a:spLocks noChangeArrowheads="1"/>
                  </p:cNvSpPr>
                  <p:nvPr/>
                </p:nvSpPr>
                <p:spPr bwMode="auto">
                  <a:xfrm>
                    <a:off x="1112584" y="5346891"/>
                    <a:ext cx="277304"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p>
                    <a:pPr>
                      <a:spcBef>
                        <a:spcPct val="0"/>
                      </a:spcBef>
                      <a:buClrTx/>
                      <a:buSzTx/>
                      <a:buFontTx/>
                      <a:buNone/>
                    </a:pPr>
                    <a:r>
                      <a:rPr lang="en-US" sz="1400"/>
                      <a:t>0</a:t>
                    </a:r>
                  </a:p>
                </p:txBody>
              </p:sp>
              <p:sp>
                <p:nvSpPr>
                  <p:cNvPr id="55379" name="Line 11"/>
                  <p:cNvSpPr>
                    <a:spLocks noChangeShapeType="1"/>
                  </p:cNvSpPr>
                  <p:nvPr/>
                </p:nvSpPr>
                <p:spPr bwMode="auto">
                  <a:xfrm>
                    <a:off x="1279525" y="5532438"/>
                    <a:ext cx="1738313"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55380" name="Rectangle 12"/>
                  <p:cNvSpPr>
                    <a:spLocks noChangeArrowheads="1"/>
                  </p:cNvSpPr>
                  <p:nvPr/>
                </p:nvSpPr>
                <p:spPr bwMode="auto">
                  <a:xfrm>
                    <a:off x="1857693" y="6175502"/>
                    <a:ext cx="6397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p>
                    <a:pPr>
                      <a:spcBef>
                        <a:spcPct val="0"/>
                      </a:spcBef>
                      <a:buClrTx/>
                      <a:buSzTx/>
                      <a:buFontTx/>
                      <a:buNone/>
                    </a:pPr>
                    <a:r>
                      <a:rPr lang="en-US" sz="1400">
                        <a:latin typeface="Symbol" pitchFamily="18" charset="2"/>
                      </a:rPr>
                      <a:t>¥</a:t>
                    </a:r>
                  </a:p>
                </p:txBody>
              </p:sp>
              <p:sp>
                <p:nvSpPr>
                  <p:cNvPr id="55381" name="Rectangle 14"/>
                  <p:cNvSpPr>
                    <a:spLocks noChangeArrowheads="1"/>
                  </p:cNvSpPr>
                  <p:nvPr/>
                </p:nvSpPr>
                <p:spPr bwMode="auto">
                  <a:xfrm>
                    <a:off x="1791462" y="5816156"/>
                    <a:ext cx="334269"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p>
                    <a:pPr>
                      <a:spcBef>
                        <a:spcPct val="0"/>
                      </a:spcBef>
                      <a:buClrTx/>
                      <a:buSzTx/>
                      <a:buFontTx/>
                      <a:buNone/>
                    </a:pPr>
                    <a:r>
                      <a:rPr lang="en-US" sz="1400"/>
                      <a:t>1</a:t>
                    </a:r>
                    <a:endParaRPr lang="en-US" sz="1400">
                      <a:latin typeface="Symbol" pitchFamily="18" charset="2"/>
                    </a:endParaRPr>
                  </a:p>
                </p:txBody>
              </p:sp>
              <p:sp>
                <p:nvSpPr>
                  <p:cNvPr id="55382" name="Oval 17"/>
                  <p:cNvSpPr>
                    <a:spLocks noChangeArrowheads="1"/>
                  </p:cNvSpPr>
                  <p:nvPr/>
                </p:nvSpPr>
                <p:spPr bwMode="auto">
                  <a:xfrm>
                    <a:off x="1389888" y="4791456"/>
                    <a:ext cx="1499616" cy="1499616"/>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marL="571500" indent="-571500"/>
                    <a:endParaRPr lang="en-GB" b="0"/>
                  </a:p>
                </p:txBody>
              </p:sp>
            </p:grpSp>
            <p:sp>
              <p:nvSpPr>
                <p:cNvPr id="55375" name="Oval 20"/>
                <p:cNvSpPr>
                  <a:spLocks noChangeArrowheads="1"/>
                </p:cNvSpPr>
                <p:nvPr/>
              </p:nvSpPr>
              <p:spPr bwMode="auto">
                <a:xfrm>
                  <a:off x="5641466" y="2025587"/>
                  <a:ext cx="54864" cy="54864"/>
                </a:xfrm>
                <a:prstGeom prst="ellipse">
                  <a:avLst/>
                </a:prstGeom>
                <a:solidFill>
                  <a:schemeClr val="bg1"/>
                </a:solidFill>
                <a:ln w="25400" algn="ctr">
                  <a:solidFill>
                    <a:srgbClr val="0000FF"/>
                  </a:solidFill>
                  <a:round/>
                  <a:headEnd/>
                  <a:tailEnd/>
                </a:ln>
              </p:spPr>
              <p:txBody>
                <a:bodyPr lIns="92075" tIns="46038" rIns="92075" bIns="46038"/>
                <a:lstStyle/>
                <a:p>
                  <a:pPr marL="571500" indent="-571500"/>
                  <a:endParaRPr lang="en-GB" b="0"/>
                </a:p>
              </p:txBody>
            </p:sp>
            <p:sp>
              <p:nvSpPr>
                <p:cNvPr id="55376" name="Oval 21"/>
                <p:cNvSpPr>
                  <a:spLocks noChangeArrowheads="1"/>
                </p:cNvSpPr>
                <p:nvPr/>
              </p:nvSpPr>
              <p:spPr bwMode="auto">
                <a:xfrm>
                  <a:off x="4955666" y="1568387"/>
                  <a:ext cx="54864" cy="54864"/>
                </a:xfrm>
                <a:prstGeom prst="ellipse">
                  <a:avLst/>
                </a:prstGeom>
                <a:solidFill>
                  <a:schemeClr val="bg1"/>
                </a:solidFill>
                <a:ln w="25400" algn="ctr">
                  <a:solidFill>
                    <a:srgbClr val="0000FF"/>
                  </a:solidFill>
                  <a:round/>
                  <a:headEnd/>
                  <a:tailEnd/>
                </a:ln>
              </p:spPr>
              <p:txBody>
                <a:bodyPr lIns="92075" tIns="46038" rIns="92075" bIns="46038"/>
                <a:lstStyle/>
                <a:p>
                  <a:pPr marL="571500" indent="-571500"/>
                  <a:endParaRPr lang="en-GB" b="0"/>
                </a:p>
              </p:txBody>
            </p:sp>
            <p:sp>
              <p:nvSpPr>
                <p:cNvPr id="55377" name="Oval 22"/>
                <p:cNvSpPr>
                  <a:spLocks noChangeArrowheads="1"/>
                </p:cNvSpPr>
                <p:nvPr/>
              </p:nvSpPr>
              <p:spPr bwMode="auto">
                <a:xfrm>
                  <a:off x="5703379" y="2335149"/>
                  <a:ext cx="54864" cy="54864"/>
                </a:xfrm>
                <a:prstGeom prst="ellipse">
                  <a:avLst/>
                </a:prstGeom>
                <a:solidFill>
                  <a:schemeClr val="bg1"/>
                </a:solidFill>
                <a:ln w="25400" algn="ctr">
                  <a:solidFill>
                    <a:srgbClr val="0000FF"/>
                  </a:solidFill>
                  <a:round/>
                  <a:headEnd/>
                  <a:tailEnd/>
                </a:ln>
              </p:spPr>
              <p:txBody>
                <a:bodyPr lIns="92075" tIns="46038" rIns="92075" bIns="46038"/>
                <a:lstStyle/>
                <a:p>
                  <a:pPr marL="571500" indent="-571500"/>
                  <a:endParaRPr lang="en-GB" b="0"/>
                </a:p>
              </p:txBody>
            </p:sp>
          </p:grpSp>
        </p:grpSp>
      </p:grpSp>
      <p:grpSp>
        <p:nvGrpSpPr>
          <p:cNvPr id="55302" name="Group 128"/>
          <p:cNvGrpSpPr>
            <a:grpSpLocks/>
          </p:cNvGrpSpPr>
          <p:nvPr/>
        </p:nvGrpSpPr>
        <p:grpSpPr bwMode="auto">
          <a:xfrm>
            <a:off x="2446338" y="4408488"/>
            <a:ext cx="2182812" cy="2676525"/>
            <a:chOff x="2258041" y="4408361"/>
            <a:chExt cx="2016254" cy="2676619"/>
          </a:xfrm>
        </p:grpSpPr>
        <p:grpSp>
          <p:nvGrpSpPr>
            <p:cNvPr id="55358" name="Group 52"/>
            <p:cNvGrpSpPr>
              <a:grpSpLocks/>
            </p:cNvGrpSpPr>
            <p:nvPr/>
          </p:nvGrpSpPr>
          <p:grpSpPr bwMode="auto">
            <a:xfrm>
              <a:off x="2258041" y="4540901"/>
              <a:ext cx="2016254" cy="2544079"/>
              <a:chOff x="4656009" y="4540901"/>
              <a:chExt cx="2016254" cy="2544079"/>
            </a:xfrm>
          </p:grpSpPr>
          <p:sp>
            <p:nvSpPr>
              <p:cNvPr id="42" name="Arc 41"/>
              <p:cNvSpPr/>
              <p:nvPr/>
            </p:nvSpPr>
            <p:spPr bwMode="auto">
              <a:xfrm>
                <a:off x="4656009" y="5729208"/>
                <a:ext cx="1397447" cy="1355772"/>
              </a:xfrm>
              <a:prstGeom prst="arc">
                <a:avLst>
                  <a:gd name="adj1" fmla="val 16200000"/>
                  <a:gd name="adj2" fmla="val 222792"/>
                </a:avLst>
              </a:prstGeom>
              <a:noFill/>
              <a:ln w="25400" cap="flat" cmpd="sng" algn="ctr">
                <a:solidFill>
                  <a:srgbClr val="0000FF"/>
                </a:solidFill>
                <a:prstDash val="solid"/>
                <a:round/>
                <a:headEnd type="none" w="med" len="med"/>
                <a:tailEnd type="none" w="med" len="med"/>
              </a:ln>
              <a:effectLst/>
            </p:spPr>
            <p:txBody>
              <a:bodyPr anchor="ctr"/>
              <a:lstStyle/>
              <a:p>
                <a:pPr algn="ctr">
                  <a:defRPr/>
                </a:pPr>
                <a:endParaRPr lang="en-GB" b="0"/>
              </a:p>
            </p:txBody>
          </p:sp>
          <p:grpSp>
            <p:nvGrpSpPr>
              <p:cNvPr id="55360" name="Group 51"/>
              <p:cNvGrpSpPr>
                <a:grpSpLocks/>
              </p:cNvGrpSpPr>
              <p:nvPr/>
            </p:nvGrpSpPr>
            <p:grpSpPr bwMode="auto">
              <a:xfrm>
                <a:off x="4896942" y="4540901"/>
                <a:ext cx="1775321" cy="2019037"/>
                <a:chOff x="4896942" y="4540901"/>
                <a:chExt cx="1775321" cy="2019037"/>
              </a:xfrm>
            </p:grpSpPr>
            <p:sp>
              <p:nvSpPr>
                <p:cNvPr id="55361" name="Oval 30"/>
                <p:cNvSpPr>
                  <a:spLocks noChangeArrowheads="1"/>
                </p:cNvSpPr>
                <p:nvPr/>
              </p:nvSpPr>
              <p:spPr bwMode="auto">
                <a:xfrm>
                  <a:off x="5361623" y="5081127"/>
                  <a:ext cx="1310640" cy="1359184"/>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marL="571500" indent="-571500"/>
                  <a:endParaRPr lang="en-GB" b="0"/>
                </a:p>
              </p:txBody>
            </p:sp>
            <p:grpSp>
              <p:nvGrpSpPr>
                <p:cNvPr id="55362" name="Group 29"/>
                <p:cNvGrpSpPr>
                  <a:grpSpLocks/>
                </p:cNvGrpSpPr>
                <p:nvPr/>
              </p:nvGrpSpPr>
              <p:grpSpPr bwMode="auto">
                <a:xfrm>
                  <a:off x="4896942" y="4540901"/>
                  <a:ext cx="1738313" cy="2019037"/>
                  <a:chOff x="1279525" y="4791456"/>
                  <a:chExt cx="1738313" cy="2019037"/>
                </a:xfrm>
              </p:grpSpPr>
              <p:sp>
                <p:nvSpPr>
                  <p:cNvPr id="55366" name="Rectangle 10"/>
                  <p:cNvSpPr>
                    <a:spLocks noChangeArrowheads="1"/>
                  </p:cNvSpPr>
                  <p:nvPr/>
                </p:nvSpPr>
                <p:spPr bwMode="auto">
                  <a:xfrm>
                    <a:off x="1495171" y="5777104"/>
                    <a:ext cx="277304"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p>
                    <a:pPr>
                      <a:spcBef>
                        <a:spcPct val="0"/>
                      </a:spcBef>
                      <a:buClrTx/>
                      <a:buSzTx/>
                      <a:buFontTx/>
                      <a:buNone/>
                    </a:pPr>
                    <a:r>
                      <a:rPr lang="en-US" sz="1400"/>
                      <a:t>0</a:t>
                    </a:r>
                  </a:p>
                </p:txBody>
              </p:sp>
              <p:sp>
                <p:nvSpPr>
                  <p:cNvPr id="55367" name="Line 11"/>
                  <p:cNvSpPr>
                    <a:spLocks noChangeShapeType="1"/>
                  </p:cNvSpPr>
                  <p:nvPr/>
                </p:nvSpPr>
                <p:spPr bwMode="auto">
                  <a:xfrm>
                    <a:off x="1279525" y="5532438"/>
                    <a:ext cx="1738313"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55368" name="Rectangle 12"/>
                  <p:cNvSpPr>
                    <a:spLocks noChangeArrowheads="1"/>
                  </p:cNvSpPr>
                  <p:nvPr/>
                </p:nvSpPr>
                <p:spPr bwMode="auto">
                  <a:xfrm>
                    <a:off x="2397438" y="6560858"/>
                    <a:ext cx="277990" cy="24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p>
                    <a:pPr>
                      <a:spcBef>
                        <a:spcPct val="0"/>
                      </a:spcBef>
                      <a:buClrTx/>
                      <a:buSzTx/>
                      <a:buFontTx/>
                      <a:buNone/>
                    </a:pPr>
                    <a:r>
                      <a:rPr lang="en-US" sz="1400">
                        <a:latin typeface="Symbol" pitchFamily="18" charset="2"/>
                      </a:rPr>
                      <a:t>¥</a:t>
                    </a:r>
                  </a:p>
                </p:txBody>
              </p:sp>
              <p:sp>
                <p:nvSpPr>
                  <p:cNvPr id="55369" name="Rectangle 14"/>
                  <p:cNvSpPr>
                    <a:spLocks noChangeArrowheads="1"/>
                  </p:cNvSpPr>
                  <p:nvPr/>
                </p:nvSpPr>
                <p:spPr bwMode="auto">
                  <a:xfrm>
                    <a:off x="2080387" y="5841238"/>
                    <a:ext cx="8477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p>
                    <a:pPr>
                      <a:spcBef>
                        <a:spcPct val="0"/>
                      </a:spcBef>
                      <a:buClrTx/>
                      <a:buSzTx/>
                      <a:buFontTx/>
                      <a:buNone/>
                    </a:pPr>
                    <a:r>
                      <a:rPr lang="en-US" sz="1200"/>
                      <a:t>1</a:t>
                    </a:r>
                    <a:endParaRPr lang="en-US" sz="1200">
                      <a:latin typeface="Symbol" pitchFamily="18" charset="2"/>
                    </a:endParaRPr>
                  </a:p>
                </p:txBody>
              </p:sp>
              <p:sp>
                <p:nvSpPr>
                  <p:cNvPr id="55370" name="Oval 40"/>
                  <p:cNvSpPr>
                    <a:spLocks noChangeArrowheads="1"/>
                  </p:cNvSpPr>
                  <p:nvPr/>
                </p:nvSpPr>
                <p:spPr bwMode="auto">
                  <a:xfrm>
                    <a:off x="1389888" y="4791456"/>
                    <a:ext cx="1499616" cy="1499616"/>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marL="571500" indent="-571500"/>
                    <a:endParaRPr lang="en-GB" b="0"/>
                  </a:p>
                </p:txBody>
              </p:sp>
            </p:grpSp>
            <p:sp>
              <p:nvSpPr>
                <p:cNvPr id="55363" name="Oval 42"/>
                <p:cNvSpPr>
                  <a:spLocks noChangeArrowheads="1"/>
                </p:cNvSpPr>
                <p:nvPr/>
              </p:nvSpPr>
              <p:spPr bwMode="auto">
                <a:xfrm>
                  <a:off x="5335079" y="5710174"/>
                  <a:ext cx="54864" cy="54864"/>
                </a:xfrm>
                <a:prstGeom prst="ellipse">
                  <a:avLst/>
                </a:prstGeom>
                <a:solidFill>
                  <a:schemeClr val="bg1"/>
                </a:solidFill>
                <a:ln w="25400" algn="ctr">
                  <a:solidFill>
                    <a:srgbClr val="0000FF"/>
                  </a:solidFill>
                  <a:round/>
                  <a:headEnd/>
                  <a:tailEnd/>
                </a:ln>
              </p:spPr>
              <p:txBody>
                <a:bodyPr lIns="92075" tIns="46038" rIns="92075" bIns="46038"/>
                <a:lstStyle/>
                <a:p>
                  <a:pPr marL="571500" indent="-571500"/>
                  <a:endParaRPr lang="en-GB" b="0"/>
                </a:p>
              </p:txBody>
            </p:sp>
            <p:sp>
              <p:nvSpPr>
                <p:cNvPr id="55364" name="Oval 43"/>
                <p:cNvSpPr>
                  <a:spLocks noChangeArrowheads="1"/>
                </p:cNvSpPr>
                <p:nvPr/>
              </p:nvSpPr>
              <p:spPr bwMode="auto">
                <a:xfrm>
                  <a:off x="5720841" y="5819712"/>
                  <a:ext cx="54864" cy="54864"/>
                </a:xfrm>
                <a:prstGeom prst="ellipse">
                  <a:avLst/>
                </a:prstGeom>
                <a:solidFill>
                  <a:schemeClr val="bg1"/>
                </a:solidFill>
                <a:ln w="25400" algn="ctr">
                  <a:solidFill>
                    <a:srgbClr val="0000FF"/>
                  </a:solidFill>
                  <a:round/>
                  <a:headEnd/>
                  <a:tailEnd/>
                </a:ln>
              </p:spPr>
              <p:txBody>
                <a:bodyPr lIns="92075" tIns="46038" rIns="92075" bIns="46038"/>
                <a:lstStyle/>
                <a:p>
                  <a:pPr marL="571500" indent="-571500"/>
                  <a:endParaRPr lang="en-GB" b="0"/>
                </a:p>
              </p:txBody>
            </p:sp>
            <p:sp>
              <p:nvSpPr>
                <p:cNvPr id="55365" name="Oval 44"/>
                <p:cNvSpPr>
                  <a:spLocks noChangeArrowheads="1"/>
                </p:cNvSpPr>
                <p:nvPr/>
              </p:nvSpPr>
              <p:spPr bwMode="auto">
                <a:xfrm>
                  <a:off x="6030404" y="6400737"/>
                  <a:ext cx="54864" cy="54864"/>
                </a:xfrm>
                <a:prstGeom prst="ellipse">
                  <a:avLst/>
                </a:prstGeom>
                <a:solidFill>
                  <a:schemeClr val="bg1"/>
                </a:solidFill>
                <a:ln w="25400" algn="ctr">
                  <a:solidFill>
                    <a:srgbClr val="0000FF"/>
                  </a:solidFill>
                  <a:round/>
                  <a:headEnd/>
                  <a:tailEnd/>
                </a:ln>
              </p:spPr>
              <p:txBody>
                <a:bodyPr lIns="92075" tIns="46038" rIns="92075" bIns="46038"/>
                <a:lstStyle/>
                <a:p>
                  <a:pPr marL="571500" indent="-571500"/>
                  <a:endParaRPr lang="en-GB" b="0"/>
                </a:p>
              </p:txBody>
            </p:sp>
          </p:grpSp>
        </p:grpSp>
      </p:grpSp>
      <p:sp>
        <p:nvSpPr>
          <p:cNvPr id="55303" name="TextBox 45"/>
          <p:cNvSpPr txBox="1">
            <a:spLocks noChangeArrowheads="1"/>
          </p:cNvSpPr>
          <p:nvPr/>
        </p:nvSpPr>
        <p:spPr bwMode="auto">
          <a:xfrm>
            <a:off x="647700" y="3022600"/>
            <a:ext cx="104775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0"/>
              </a:spcBef>
              <a:buFont typeface="Wingdings" pitchFamily="2" charset="2"/>
              <a:buNone/>
            </a:pPr>
            <a:r>
              <a:rPr lang="en-US" sz="1800" b="0">
                <a:solidFill>
                  <a:srgbClr val="008000"/>
                </a:solidFill>
              </a:rPr>
              <a:t>Lossy</a:t>
            </a:r>
            <a:r>
              <a:rPr lang="en-GB" sz="1800" b="0">
                <a:solidFill>
                  <a:srgbClr val="008000"/>
                </a:solidFill>
              </a:rPr>
              <a:t> </a:t>
            </a:r>
          </a:p>
          <a:p>
            <a:pPr>
              <a:spcBef>
                <a:spcPct val="0"/>
              </a:spcBef>
              <a:buFont typeface="Wingdings" pitchFamily="2" charset="2"/>
              <a:buNone/>
            </a:pPr>
            <a:r>
              <a:rPr lang="en-US" sz="1800" b="0">
                <a:solidFill>
                  <a:srgbClr val="008000"/>
                </a:solidFill>
              </a:rPr>
              <a:t>Passive </a:t>
            </a:r>
          </a:p>
          <a:p>
            <a:pPr>
              <a:spcBef>
                <a:spcPct val="0"/>
              </a:spcBef>
              <a:buFont typeface="Wingdings" pitchFamily="2" charset="2"/>
              <a:buNone/>
            </a:pPr>
            <a:r>
              <a:rPr lang="en-US" sz="1800" b="0">
                <a:solidFill>
                  <a:srgbClr val="008000"/>
                </a:solidFill>
              </a:rPr>
              <a:t>Circuit</a:t>
            </a:r>
            <a:endParaRPr lang="en-GB" sz="1800" b="0">
              <a:solidFill>
                <a:srgbClr val="008000"/>
              </a:solidFill>
            </a:endParaRPr>
          </a:p>
        </p:txBody>
      </p:sp>
      <p:sp>
        <p:nvSpPr>
          <p:cNvPr id="55304" name="TextBox 46"/>
          <p:cNvSpPr txBox="1">
            <a:spLocks noChangeArrowheads="1"/>
          </p:cNvSpPr>
          <p:nvPr/>
        </p:nvSpPr>
        <p:spPr bwMode="auto">
          <a:xfrm>
            <a:off x="698500" y="5027613"/>
            <a:ext cx="9080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0"/>
              </a:spcBef>
              <a:buFont typeface="Wingdings" pitchFamily="2" charset="2"/>
              <a:buNone/>
            </a:pPr>
            <a:r>
              <a:rPr lang="en-US" sz="1800" b="0">
                <a:solidFill>
                  <a:srgbClr val="008000"/>
                </a:solidFill>
              </a:rPr>
              <a:t>Active</a:t>
            </a:r>
          </a:p>
          <a:p>
            <a:pPr>
              <a:spcBef>
                <a:spcPct val="0"/>
              </a:spcBef>
              <a:buFont typeface="Wingdings" pitchFamily="2" charset="2"/>
              <a:buNone/>
            </a:pPr>
            <a:r>
              <a:rPr lang="en-US" sz="1800" b="0">
                <a:solidFill>
                  <a:srgbClr val="008000"/>
                </a:solidFill>
              </a:rPr>
              <a:t>Circuit</a:t>
            </a:r>
            <a:endParaRPr lang="en-GB" sz="1800" b="0">
              <a:solidFill>
                <a:srgbClr val="008000"/>
              </a:solidFill>
            </a:endParaRPr>
          </a:p>
        </p:txBody>
      </p:sp>
      <p:grpSp>
        <p:nvGrpSpPr>
          <p:cNvPr id="55305" name="Group 127"/>
          <p:cNvGrpSpPr>
            <a:grpSpLocks/>
          </p:cNvGrpSpPr>
          <p:nvPr/>
        </p:nvGrpSpPr>
        <p:grpSpPr bwMode="auto">
          <a:xfrm>
            <a:off x="2635250" y="2570163"/>
            <a:ext cx="2089150" cy="1790700"/>
            <a:chOff x="2431631" y="2570035"/>
            <a:chExt cx="1929341" cy="1790826"/>
          </a:xfrm>
        </p:grpSpPr>
        <p:grpSp>
          <p:nvGrpSpPr>
            <p:cNvPr id="55345" name="Group 50"/>
            <p:cNvGrpSpPr>
              <a:grpSpLocks/>
            </p:cNvGrpSpPr>
            <p:nvPr/>
          </p:nvGrpSpPr>
          <p:grpSpPr bwMode="auto">
            <a:xfrm>
              <a:off x="2498974" y="2707339"/>
              <a:ext cx="1861998" cy="1499616"/>
              <a:chOff x="4896942" y="2707339"/>
              <a:chExt cx="1861998" cy="1499616"/>
            </a:xfrm>
          </p:grpSpPr>
          <p:sp>
            <p:nvSpPr>
              <p:cNvPr id="55346" name="Oval 49"/>
              <p:cNvSpPr>
                <a:spLocks noChangeArrowheads="1"/>
              </p:cNvSpPr>
              <p:nvPr/>
            </p:nvSpPr>
            <p:spPr bwMode="auto">
              <a:xfrm flipH="1" flipV="1">
                <a:off x="5716355" y="3459478"/>
                <a:ext cx="578989" cy="600435"/>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marL="571500" indent="-571500"/>
                <a:endParaRPr lang="en-GB" b="0"/>
              </a:p>
            </p:txBody>
          </p:sp>
          <p:grpSp>
            <p:nvGrpSpPr>
              <p:cNvPr id="55347" name="Group 48"/>
              <p:cNvGrpSpPr>
                <a:grpSpLocks/>
              </p:cNvGrpSpPr>
              <p:nvPr/>
            </p:nvGrpSpPr>
            <p:grpSpPr bwMode="auto">
              <a:xfrm>
                <a:off x="4896942" y="2707339"/>
                <a:ext cx="1861998" cy="1499616"/>
                <a:chOff x="4896942" y="2707339"/>
                <a:chExt cx="1861998" cy="1499616"/>
              </a:xfrm>
            </p:grpSpPr>
            <p:grpSp>
              <p:nvGrpSpPr>
                <p:cNvPr id="55348" name="Group 29"/>
                <p:cNvGrpSpPr>
                  <a:grpSpLocks/>
                </p:cNvGrpSpPr>
                <p:nvPr/>
              </p:nvGrpSpPr>
              <p:grpSpPr bwMode="auto">
                <a:xfrm>
                  <a:off x="4896942" y="2707339"/>
                  <a:ext cx="1738313" cy="1499616"/>
                  <a:chOff x="1279525" y="4791456"/>
                  <a:chExt cx="1738313" cy="1499616"/>
                </a:xfrm>
              </p:grpSpPr>
              <p:sp>
                <p:nvSpPr>
                  <p:cNvPr id="55353" name="Rectangle 10"/>
                  <p:cNvSpPr>
                    <a:spLocks noChangeArrowheads="1"/>
                  </p:cNvSpPr>
                  <p:nvPr/>
                </p:nvSpPr>
                <p:spPr bwMode="auto">
                  <a:xfrm>
                    <a:off x="2600069" y="5691376"/>
                    <a:ext cx="277304"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p>
                    <a:pPr>
                      <a:spcBef>
                        <a:spcPct val="0"/>
                      </a:spcBef>
                      <a:buClrTx/>
                      <a:buSzTx/>
                      <a:buFontTx/>
                      <a:buNone/>
                    </a:pPr>
                    <a:r>
                      <a:rPr lang="en-US" sz="1400"/>
                      <a:t>0</a:t>
                    </a:r>
                  </a:p>
                </p:txBody>
              </p:sp>
              <p:sp>
                <p:nvSpPr>
                  <p:cNvPr id="55354" name="Line 11"/>
                  <p:cNvSpPr>
                    <a:spLocks noChangeShapeType="1"/>
                  </p:cNvSpPr>
                  <p:nvPr/>
                </p:nvSpPr>
                <p:spPr bwMode="auto">
                  <a:xfrm>
                    <a:off x="1279525" y="5532438"/>
                    <a:ext cx="1738313"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55355" name="Rectangle 12"/>
                  <p:cNvSpPr>
                    <a:spLocks noChangeArrowheads="1"/>
                  </p:cNvSpPr>
                  <p:nvPr/>
                </p:nvSpPr>
                <p:spPr bwMode="auto">
                  <a:xfrm>
                    <a:off x="2264094" y="5274992"/>
                    <a:ext cx="277990" cy="24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p>
                    <a:pPr>
                      <a:spcBef>
                        <a:spcPct val="0"/>
                      </a:spcBef>
                      <a:buClrTx/>
                      <a:buSzTx/>
                      <a:buFontTx/>
                      <a:buNone/>
                    </a:pPr>
                    <a:r>
                      <a:rPr lang="en-US" sz="1400">
                        <a:latin typeface="Symbol" pitchFamily="18" charset="2"/>
                      </a:rPr>
                      <a:t>¥</a:t>
                    </a:r>
                  </a:p>
                </p:txBody>
              </p:sp>
              <p:sp>
                <p:nvSpPr>
                  <p:cNvPr id="55356" name="Rectangle 14"/>
                  <p:cNvSpPr>
                    <a:spLocks noChangeArrowheads="1"/>
                  </p:cNvSpPr>
                  <p:nvPr/>
                </p:nvSpPr>
                <p:spPr bwMode="auto">
                  <a:xfrm>
                    <a:off x="2141982" y="5675821"/>
                    <a:ext cx="250449"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p>
                    <a:pPr>
                      <a:spcBef>
                        <a:spcPct val="0"/>
                      </a:spcBef>
                      <a:buClrTx/>
                      <a:buSzTx/>
                      <a:buFontTx/>
                      <a:buNone/>
                    </a:pPr>
                    <a:r>
                      <a:rPr lang="en-US" sz="1200"/>
                      <a:t>1</a:t>
                    </a:r>
                    <a:endParaRPr lang="en-US" sz="1200">
                      <a:latin typeface="Symbol" pitchFamily="18" charset="2"/>
                    </a:endParaRPr>
                  </a:p>
                </p:txBody>
              </p:sp>
              <p:sp>
                <p:nvSpPr>
                  <p:cNvPr id="55357" name="Oval 29"/>
                  <p:cNvSpPr>
                    <a:spLocks noChangeArrowheads="1"/>
                  </p:cNvSpPr>
                  <p:nvPr/>
                </p:nvSpPr>
                <p:spPr bwMode="auto">
                  <a:xfrm>
                    <a:off x="1389888" y="4791456"/>
                    <a:ext cx="1499616" cy="1499616"/>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marL="571500" indent="-571500"/>
                    <a:endParaRPr lang="en-GB" b="0"/>
                  </a:p>
                </p:txBody>
              </p:sp>
            </p:grpSp>
            <p:sp>
              <p:nvSpPr>
                <p:cNvPr id="32" name="Arc 31"/>
                <p:cNvSpPr/>
                <p:nvPr/>
              </p:nvSpPr>
              <p:spPr bwMode="auto">
                <a:xfrm flipH="1" flipV="1">
                  <a:off x="5959935" y="3071721"/>
                  <a:ext cx="799005" cy="798568"/>
                </a:xfrm>
                <a:prstGeom prst="arc">
                  <a:avLst>
                    <a:gd name="adj1" fmla="val 16927519"/>
                    <a:gd name="adj2" fmla="val 0"/>
                  </a:avLst>
                </a:prstGeom>
                <a:noFill/>
                <a:ln w="25400" cap="flat" cmpd="sng" algn="ctr">
                  <a:solidFill>
                    <a:srgbClr val="0000FF"/>
                  </a:solidFill>
                  <a:prstDash val="solid"/>
                  <a:round/>
                  <a:headEnd type="none" w="med" len="med"/>
                  <a:tailEnd type="none" w="med" len="med"/>
                </a:ln>
                <a:effectLst/>
              </p:spPr>
              <p:txBody>
                <a:bodyPr anchor="ctr"/>
                <a:lstStyle/>
                <a:p>
                  <a:pPr algn="ctr">
                    <a:defRPr/>
                  </a:pPr>
                  <a:endParaRPr lang="en-GB" b="0"/>
                </a:p>
              </p:txBody>
            </p:sp>
            <p:sp>
              <p:nvSpPr>
                <p:cNvPr id="55350" name="Oval 33"/>
                <p:cNvSpPr>
                  <a:spLocks noChangeArrowheads="1"/>
                </p:cNvSpPr>
                <p:nvPr/>
              </p:nvSpPr>
              <p:spPr bwMode="auto">
                <a:xfrm>
                  <a:off x="5973254" y="3633724"/>
                  <a:ext cx="54864" cy="54864"/>
                </a:xfrm>
                <a:prstGeom prst="ellipse">
                  <a:avLst/>
                </a:prstGeom>
                <a:solidFill>
                  <a:schemeClr val="bg1"/>
                </a:solidFill>
                <a:ln w="25400" algn="ctr">
                  <a:solidFill>
                    <a:srgbClr val="0000FF"/>
                  </a:solidFill>
                  <a:round/>
                  <a:headEnd/>
                  <a:tailEnd/>
                </a:ln>
              </p:spPr>
              <p:txBody>
                <a:bodyPr lIns="92075" tIns="46038" rIns="92075" bIns="46038"/>
                <a:lstStyle/>
                <a:p>
                  <a:pPr marL="571500" indent="-571500"/>
                  <a:endParaRPr lang="en-GB" b="0"/>
                </a:p>
              </p:txBody>
            </p:sp>
            <p:sp>
              <p:nvSpPr>
                <p:cNvPr id="55351" name="Oval 34"/>
                <p:cNvSpPr>
                  <a:spLocks noChangeArrowheads="1"/>
                </p:cNvSpPr>
                <p:nvPr/>
              </p:nvSpPr>
              <p:spPr bwMode="auto">
                <a:xfrm>
                  <a:off x="6252654" y="3830574"/>
                  <a:ext cx="54864" cy="54864"/>
                </a:xfrm>
                <a:prstGeom prst="ellipse">
                  <a:avLst/>
                </a:prstGeom>
                <a:solidFill>
                  <a:schemeClr val="bg1"/>
                </a:solidFill>
                <a:ln w="25400" algn="ctr">
                  <a:solidFill>
                    <a:srgbClr val="0000FF"/>
                  </a:solidFill>
                  <a:round/>
                  <a:headEnd/>
                  <a:tailEnd/>
                </a:ln>
              </p:spPr>
              <p:txBody>
                <a:bodyPr lIns="92075" tIns="46038" rIns="92075" bIns="46038"/>
                <a:lstStyle/>
                <a:p>
                  <a:pPr marL="571500" indent="-571500"/>
                  <a:endParaRPr lang="en-GB" b="0"/>
                </a:p>
              </p:txBody>
            </p:sp>
            <p:sp>
              <p:nvSpPr>
                <p:cNvPr id="55352" name="Oval 32"/>
                <p:cNvSpPr>
                  <a:spLocks noChangeArrowheads="1"/>
                </p:cNvSpPr>
                <p:nvPr/>
              </p:nvSpPr>
              <p:spPr bwMode="auto">
                <a:xfrm>
                  <a:off x="5935154" y="3443224"/>
                  <a:ext cx="54864" cy="54864"/>
                </a:xfrm>
                <a:prstGeom prst="ellipse">
                  <a:avLst/>
                </a:prstGeom>
                <a:solidFill>
                  <a:schemeClr val="bg1"/>
                </a:solidFill>
                <a:ln w="25400" algn="ctr">
                  <a:solidFill>
                    <a:srgbClr val="0000FF"/>
                  </a:solidFill>
                  <a:round/>
                  <a:headEnd/>
                  <a:tailEnd/>
                </a:ln>
              </p:spPr>
              <p:txBody>
                <a:bodyPr lIns="92075" tIns="46038" rIns="92075" bIns="46038"/>
                <a:lstStyle/>
                <a:p>
                  <a:pPr marL="571500" indent="-571500"/>
                  <a:endParaRPr lang="en-GB" b="0"/>
                </a:p>
              </p:txBody>
            </p:sp>
          </p:grpSp>
        </p:grpSp>
      </p:grpSp>
      <p:grpSp>
        <p:nvGrpSpPr>
          <p:cNvPr id="55306" name="Group 54"/>
          <p:cNvGrpSpPr>
            <a:grpSpLocks/>
          </p:cNvGrpSpPr>
          <p:nvPr/>
        </p:nvGrpSpPr>
        <p:grpSpPr bwMode="auto">
          <a:xfrm>
            <a:off x="5387975" y="955675"/>
            <a:ext cx="2903538" cy="1262063"/>
            <a:chOff x="5907024" y="1664208"/>
            <a:chExt cx="2679192" cy="1261872"/>
          </a:xfrm>
        </p:grpSpPr>
        <p:grpSp>
          <p:nvGrpSpPr>
            <p:cNvPr id="55333" name="Group 70"/>
            <p:cNvGrpSpPr>
              <a:grpSpLocks/>
            </p:cNvGrpSpPr>
            <p:nvPr/>
          </p:nvGrpSpPr>
          <p:grpSpPr bwMode="auto">
            <a:xfrm>
              <a:off x="6017768" y="1664208"/>
              <a:ext cx="2452624" cy="1261872"/>
              <a:chOff x="6017768" y="1664208"/>
              <a:chExt cx="2452624" cy="1261872"/>
            </a:xfrm>
          </p:grpSpPr>
          <p:grpSp>
            <p:nvGrpSpPr>
              <p:cNvPr id="55336" name="Group 64"/>
              <p:cNvGrpSpPr>
                <a:grpSpLocks/>
              </p:cNvGrpSpPr>
              <p:nvPr/>
            </p:nvGrpSpPr>
            <p:grpSpPr bwMode="auto">
              <a:xfrm>
                <a:off x="6017768" y="1664208"/>
                <a:ext cx="2452624" cy="1261872"/>
                <a:chOff x="6081776" y="5212080"/>
                <a:chExt cx="2452624" cy="1261872"/>
              </a:xfrm>
            </p:grpSpPr>
            <p:grpSp>
              <p:nvGrpSpPr>
                <p:cNvPr id="55338" name="Group 54"/>
                <p:cNvGrpSpPr>
                  <a:grpSpLocks/>
                </p:cNvGrpSpPr>
                <p:nvPr/>
              </p:nvGrpSpPr>
              <p:grpSpPr bwMode="auto">
                <a:xfrm>
                  <a:off x="6081776" y="5695950"/>
                  <a:ext cx="433324" cy="298450"/>
                  <a:chOff x="5980176" y="5676900"/>
                  <a:chExt cx="433324" cy="298450"/>
                </a:xfrm>
              </p:grpSpPr>
              <p:sp>
                <p:nvSpPr>
                  <p:cNvPr id="55343" name="Rectangle 68"/>
                  <p:cNvSpPr>
                    <a:spLocks noChangeArrowheads="1"/>
                  </p:cNvSpPr>
                  <p:nvPr/>
                </p:nvSpPr>
                <p:spPr bwMode="auto">
                  <a:xfrm>
                    <a:off x="6032500" y="5676900"/>
                    <a:ext cx="381000" cy="298450"/>
                  </a:xfrm>
                  <a:prstGeom prst="rect">
                    <a:avLst/>
                  </a:prstGeom>
                  <a:solidFill>
                    <a:schemeClr val="bg1"/>
                  </a:solidFill>
                  <a:ln w="9525" algn="ctr">
                    <a:solidFill>
                      <a:schemeClr val="tx1"/>
                    </a:solidFill>
                    <a:round/>
                    <a:headEnd/>
                    <a:tailEnd/>
                  </a:ln>
                </p:spPr>
                <p:txBody>
                  <a:bodyPr lIns="92075" tIns="46038" rIns="92075" bIns="46038"/>
                  <a:lstStyle/>
                  <a:p>
                    <a:pPr marL="571500" indent="-571500"/>
                    <a:endParaRPr lang="en-GB" b="0"/>
                  </a:p>
                </p:txBody>
              </p:sp>
              <p:sp>
                <p:nvSpPr>
                  <p:cNvPr id="55344" name="Oval 69"/>
                  <p:cNvSpPr>
                    <a:spLocks noChangeArrowheads="1"/>
                  </p:cNvSpPr>
                  <p:nvPr/>
                </p:nvSpPr>
                <p:spPr bwMode="auto">
                  <a:xfrm>
                    <a:off x="5980176" y="5678424"/>
                    <a:ext cx="100584" cy="292608"/>
                  </a:xfrm>
                  <a:prstGeom prst="ellipse">
                    <a:avLst/>
                  </a:prstGeom>
                  <a:solidFill>
                    <a:schemeClr val="bg1"/>
                  </a:solidFill>
                  <a:ln w="9525" algn="ctr">
                    <a:solidFill>
                      <a:schemeClr val="tx1"/>
                    </a:solidFill>
                    <a:round/>
                    <a:headEnd/>
                    <a:tailEnd/>
                  </a:ln>
                </p:spPr>
                <p:txBody>
                  <a:bodyPr lIns="92075" tIns="46038" rIns="92075" bIns="46038"/>
                  <a:lstStyle/>
                  <a:p>
                    <a:pPr marL="571500" indent="-571500"/>
                    <a:endParaRPr lang="en-GB" b="0"/>
                  </a:p>
                </p:txBody>
              </p:sp>
            </p:grpSp>
            <p:grpSp>
              <p:nvGrpSpPr>
                <p:cNvPr id="55339" name="Group 61"/>
                <p:cNvGrpSpPr>
                  <a:grpSpLocks/>
                </p:cNvGrpSpPr>
                <p:nvPr/>
              </p:nvGrpSpPr>
              <p:grpSpPr bwMode="auto">
                <a:xfrm rot="10800000">
                  <a:off x="8101076" y="5695950"/>
                  <a:ext cx="433324" cy="298450"/>
                  <a:chOff x="5980176" y="5676900"/>
                  <a:chExt cx="433324" cy="298450"/>
                </a:xfrm>
              </p:grpSpPr>
              <p:sp>
                <p:nvSpPr>
                  <p:cNvPr id="55341" name="Rectangle 66"/>
                  <p:cNvSpPr>
                    <a:spLocks noChangeArrowheads="1"/>
                  </p:cNvSpPr>
                  <p:nvPr/>
                </p:nvSpPr>
                <p:spPr bwMode="auto">
                  <a:xfrm>
                    <a:off x="6032500" y="5676900"/>
                    <a:ext cx="381000" cy="298450"/>
                  </a:xfrm>
                  <a:prstGeom prst="rect">
                    <a:avLst/>
                  </a:prstGeom>
                  <a:solidFill>
                    <a:schemeClr val="bg1"/>
                  </a:solidFill>
                  <a:ln w="9525" algn="ctr">
                    <a:solidFill>
                      <a:schemeClr val="tx1"/>
                    </a:solidFill>
                    <a:round/>
                    <a:headEnd/>
                    <a:tailEnd/>
                  </a:ln>
                </p:spPr>
                <p:txBody>
                  <a:bodyPr lIns="92075" tIns="46038" rIns="92075" bIns="46038"/>
                  <a:lstStyle/>
                  <a:p>
                    <a:pPr marL="571500" indent="-571500"/>
                    <a:endParaRPr lang="en-GB" b="0"/>
                  </a:p>
                </p:txBody>
              </p:sp>
              <p:sp>
                <p:nvSpPr>
                  <p:cNvPr id="55342" name="Oval 67"/>
                  <p:cNvSpPr>
                    <a:spLocks noChangeArrowheads="1"/>
                  </p:cNvSpPr>
                  <p:nvPr/>
                </p:nvSpPr>
                <p:spPr bwMode="auto">
                  <a:xfrm>
                    <a:off x="5980176" y="5678424"/>
                    <a:ext cx="100584" cy="292608"/>
                  </a:xfrm>
                  <a:prstGeom prst="ellipse">
                    <a:avLst/>
                  </a:prstGeom>
                  <a:solidFill>
                    <a:schemeClr val="bg1"/>
                  </a:solidFill>
                  <a:ln w="9525" algn="ctr">
                    <a:solidFill>
                      <a:schemeClr val="tx1"/>
                    </a:solidFill>
                    <a:round/>
                    <a:headEnd/>
                    <a:tailEnd/>
                  </a:ln>
                </p:spPr>
                <p:txBody>
                  <a:bodyPr lIns="92075" tIns="46038" rIns="92075" bIns="46038"/>
                  <a:lstStyle/>
                  <a:p>
                    <a:pPr marL="571500" indent="-571500"/>
                    <a:endParaRPr lang="en-GB" b="0"/>
                  </a:p>
                </p:txBody>
              </p:sp>
            </p:grpSp>
            <p:sp>
              <p:nvSpPr>
                <p:cNvPr id="55340" name="Rectangle 65"/>
                <p:cNvSpPr>
                  <a:spLocks noChangeArrowheads="1"/>
                </p:cNvSpPr>
                <p:nvPr/>
              </p:nvSpPr>
              <p:spPr bwMode="auto">
                <a:xfrm>
                  <a:off x="6345936" y="5212080"/>
                  <a:ext cx="1929384" cy="1261872"/>
                </a:xfrm>
                <a:prstGeom prst="rect">
                  <a:avLst/>
                </a:prstGeom>
                <a:solidFill>
                  <a:schemeClr val="bg1"/>
                </a:solidFill>
                <a:ln w="25400" algn="ctr">
                  <a:solidFill>
                    <a:schemeClr val="tx1"/>
                  </a:solidFill>
                  <a:round/>
                  <a:headEnd/>
                  <a:tailEnd/>
                </a:ln>
              </p:spPr>
              <p:txBody>
                <a:bodyPr lIns="92075" tIns="46038" rIns="92075" bIns="46038"/>
                <a:lstStyle/>
                <a:p>
                  <a:pPr marL="571500" indent="-571500">
                    <a:buFont typeface="Wingdings" pitchFamily="2" charset="2"/>
                    <a:buNone/>
                  </a:pPr>
                  <a:r>
                    <a:rPr lang="en-US" sz="1400" b="0"/>
                    <a:t>If S is unitary</a:t>
                  </a:r>
                </a:p>
                <a:p>
                  <a:pPr marL="571500" indent="-571500">
                    <a:buFont typeface="Wingdings" pitchFamily="2" charset="2"/>
                    <a:buNone/>
                  </a:pPr>
                  <a:endParaRPr lang="en-US" sz="1400" b="0"/>
                </a:p>
                <a:p>
                  <a:pPr marL="571500" indent="-571500">
                    <a:buFont typeface="Wingdings" pitchFamily="2" charset="2"/>
                    <a:buNone/>
                  </a:pPr>
                  <a:endParaRPr lang="en-US" sz="1400" b="0"/>
                </a:p>
                <a:p>
                  <a:pPr marL="571500" indent="-571500">
                    <a:buFont typeface="Wingdings" pitchFamily="2" charset="2"/>
                    <a:buNone/>
                  </a:pPr>
                  <a:endParaRPr lang="en-US" sz="1000" b="0"/>
                </a:p>
                <a:p>
                  <a:pPr marL="571500" indent="-571500">
                    <a:buFont typeface="Wingdings" pitchFamily="2" charset="2"/>
                    <a:buNone/>
                  </a:pPr>
                  <a:r>
                    <a:rPr lang="en-US" sz="1400" b="0">
                      <a:sym typeface="Wingdings" pitchFamily="2" charset="2"/>
                    </a:rPr>
                    <a:t> Lossless Two-Port</a:t>
                  </a:r>
                  <a:endParaRPr lang="en-GB" sz="1400" b="0"/>
                </a:p>
              </p:txBody>
            </p:sp>
          </p:grpSp>
          <p:graphicFrame>
            <p:nvGraphicFramePr>
              <p:cNvPr id="55337" name="Object 58"/>
              <p:cNvGraphicFramePr>
                <a:graphicFrameLocks noChangeAspect="1"/>
              </p:cNvGraphicFramePr>
              <p:nvPr/>
            </p:nvGraphicFramePr>
            <p:xfrm>
              <a:off x="6587575" y="1865652"/>
              <a:ext cx="1327150" cy="723900"/>
            </p:xfrm>
            <a:graphic>
              <a:graphicData uri="http://schemas.openxmlformats.org/presentationml/2006/ole">
                <mc:AlternateContent xmlns:mc="http://schemas.openxmlformats.org/markup-compatibility/2006">
                  <mc:Choice xmlns:v="urn:schemas-microsoft-com:vml" Requires="v">
                    <p:oleObj spid="_x0000_s55416" name="Equation" r:id="rId4" imgW="850900" imgH="457200" progId="Equation.3">
                      <p:embed/>
                    </p:oleObj>
                  </mc:Choice>
                  <mc:Fallback>
                    <p:oleObj name="Equation" r:id="rId4" imgW="850900" imgH="457200" progId="Equation.3">
                      <p:embed/>
                      <p:pic>
                        <p:nvPicPr>
                          <p:cNvPr id="0" name="Object 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7575" y="1865652"/>
                            <a:ext cx="132715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pSp>
        <p:sp>
          <p:nvSpPr>
            <p:cNvPr id="55334" name="Oval 56"/>
            <p:cNvSpPr>
              <a:spLocks noChangeArrowheads="1"/>
            </p:cNvSpPr>
            <p:nvPr/>
          </p:nvSpPr>
          <p:spPr bwMode="auto">
            <a:xfrm>
              <a:off x="5907024" y="1681550"/>
              <a:ext cx="320040" cy="331076"/>
            </a:xfrm>
            <a:prstGeom prst="ellipse">
              <a:avLst/>
            </a:prstGeom>
            <a:solidFill>
              <a:schemeClr val="bg1"/>
            </a:solidFill>
            <a:ln w="15875" algn="ctr">
              <a:solidFill>
                <a:srgbClr val="FFC000"/>
              </a:solidFill>
              <a:round/>
              <a:headEnd/>
              <a:tailEnd/>
            </a:ln>
          </p:spPr>
          <p:txBody>
            <a:bodyPr lIns="92075" tIns="46038" rIns="92075" bIns="46038"/>
            <a:lstStyle/>
            <a:p>
              <a:pPr marL="571500" indent="-571500" algn="ctr">
                <a:buFont typeface="Wingdings" pitchFamily="2" charset="2"/>
                <a:buNone/>
              </a:pPr>
              <a:r>
                <a:rPr lang="en-US" sz="1200">
                  <a:solidFill>
                    <a:schemeClr val="tx1"/>
                  </a:solidFill>
                </a:rPr>
                <a:t>1</a:t>
              </a:r>
              <a:endParaRPr lang="en-GB" sz="1200">
                <a:solidFill>
                  <a:schemeClr val="tx1"/>
                </a:solidFill>
              </a:endParaRPr>
            </a:p>
          </p:txBody>
        </p:sp>
        <p:sp>
          <p:nvSpPr>
            <p:cNvPr id="55335" name="Oval 57"/>
            <p:cNvSpPr>
              <a:spLocks noChangeArrowheads="1"/>
            </p:cNvSpPr>
            <p:nvPr/>
          </p:nvSpPr>
          <p:spPr bwMode="auto">
            <a:xfrm>
              <a:off x="8266176" y="1690694"/>
              <a:ext cx="320040" cy="331076"/>
            </a:xfrm>
            <a:prstGeom prst="ellipse">
              <a:avLst/>
            </a:prstGeom>
            <a:solidFill>
              <a:schemeClr val="bg1"/>
            </a:solidFill>
            <a:ln w="15875" algn="ctr">
              <a:solidFill>
                <a:srgbClr val="FFC000"/>
              </a:solidFill>
              <a:round/>
              <a:headEnd/>
              <a:tailEnd/>
            </a:ln>
          </p:spPr>
          <p:txBody>
            <a:bodyPr lIns="92075" tIns="46038" rIns="92075" bIns="46038"/>
            <a:lstStyle/>
            <a:p>
              <a:pPr marL="571500" indent="-571500" algn="ctr">
                <a:buFont typeface="Wingdings" pitchFamily="2" charset="2"/>
                <a:buNone/>
              </a:pPr>
              <a:r>
                <a:rPr lang="en-US" sz="1200">
                  <a:solidFill>
                    <a:schemeClr val="tx1"/>
                  </a:solidFill>
                </a:rPr>
                <a:t>2</a:t>
              </a:r>
              <a:endParaRPr lang="en-GB" sz="1200">
                <a:solidFill>
                  <a:schemeClr val="tx1"/>
                </a:solidFill>
              </a:endParaRPr>
            </a:p>
          </p:txBody>
        </p:sp>
      </p:grpSp>
      <p:grpSp>
        <p:nvGrpSpPr>
          <p:cNvPr id="55307" name="Group 87"/>
          <p:cNvGrpSpPr>
            <a:grpSpLocks/>
          </p:cNvGrpSpPr>
          <p:nvPr/>
        </p:nvGrpSpPr>
        <p:grpSpPr bwMode="auto">
          <a:xfrm>
            <a:off x="5399088" y="2905125"/>
            <a:ext cx="2892425" cy="1262063"/>
            <a:chOff x="5916168" y="1664208"/>
            <a:chExt cx="2670048" cy="1261872"/>
          </a:xfrm>
        </p:grpSpPr>
        <p:grpSp>
          <p:nvGrpSpPr>
            <p:cNvPr id="55321" name="Group 70"/>
            <p:cNvGrpSpPr>
              <a:grpSpLocks/>
            </p:cNvGrpSpPr>
            <p:nvPr/>
          </p:nvGrpSpPr>
          <p:grpSpPr bwMode="auto">
            <a:xfrm>
              <a:off x="6017768" y="1664208"/>
              <a:ext cx="2452624" cy="1261872"/>
              <a:chOff x="6017768" y="1664208"/>
              <a:chExt cx="2452624" cy="1261872"/>
            </a:xfrm>
          </p:grpSpPr>
          <p:grpSp>
            <p:nvGrpSpPr>
              <p:cNvPr id="55324" name="Group 64"/>
              <p:cNvGrpSpPr>
                <a:grpSpLocks/>
              </p:cNvGrpSpPr>
              <p:nvPr/>
            </p:nvGrpSpPr>
            <p:grpSpPr bwMode="auto">
              <a:xfrm>
                <a:off x="6017768" y="1664208"/>
                <a:ext cx="2452624" cy="1261872"/>
                <a:chOff x="6081776" y="5212080"/>
                <a:chExt cx="2452624" cy="1261872"/>
              </a:xfrm>
            </p:grpSpPr>
            <p:grpSp>
              <p:nvGrpSpPr>
                <p:cNvPr id="55326" name="Group 54"/>
                <p:cNvGrpSpPr>
                  <a:grpSpLocks/>
                </p:cNvGrpSpPr>
                <p:nvPr/>
              </p:nvGrpSpPr>
              <p:grpSpPr bwMode="auto">
                <a:xfrm>
                  <a:off x="6081776" y="5695950"/>
                  <a:ext cx="433324" cy="298450"/>
                  <a:chOff x="5980176" y="5676900"/>
                  <a:chExt cx="433324" cy="298450"/>
                </a:xfrm>
              </p:grpSpPr>
              <p:sp>
                <p:nvSpPr>
                  <p:cNvPr id="55331" name="Rectangle 101"/>
                  <p:cNvSpPr>
                    <a:spLocks noChangeArrowheads="1"/>
                  </p:cNvSpPr>
                  <p:nvPr/>
                </p:nvSpPr>
                <p:spPr bwMode="auto">
                  <a:xfrm>
                    <a:off x="6032500" y="5676900"/>
                    <a:ext cx="381000" cy="298450"/>
                  </a:xfrm>
                  <a:prstGeom prst="rect">
                    <a:avLst/>
                  </a:prstGeom>
                  <a:solidFill>
                    <a:schemeClr val="bg1"/>
                  </a:solidFill>
                  <a:ln w="9525" algn="ctr">
                    <a:solidFill>
                      <a:schemeClr val="tx1"/>
                    </a:solidFill>
                    <a:round/>
                    <a:headEnd/>
                    <a:tailEnd/>
                  </a:ln>
                </p:spPr>
                <p:txBody>
                  <a:bodyPr lIns="92075" tIns="46038" rIns="92075" bIns="46038"/>
                  <a:lstStyle/>
                  <a:p>
                    <a:pPr marL="571500" indent="-571500"/>
                    <a:endParaRPr lang="en-GB" b="0"/>
                  </a:p>
                </p:txBody>
              </p:sp>
              <p:sp>
                <p:nvSpPr>
                  <p:cNvPr id="55332" name="Oval 102"/>
                  <p:cNvSpPr>
                    <a:spLocks noChangeArrowheads="1"/>
                  </p:cNvSpPr>
                  <p:nvPr/>
                </p:nvSpPr>
                <p:spPr bwMode="auto">
                  <a:xfrm>
                    <a:off x="5980176" y="5678424"/>
                    <a:ext cx="100584" cy="292608"/>
                  </a:xfrm>
                  <a:prstGeom prst="ellipse">
                    <a:avLst/>
                  </a:prstGeom>
                  <a:solidFill>
                    <a:schemeClr val="bg1"/>
                  </a:solidFill>
                  <a:ln w="9525" algn="ctr">
                    <a:solidFill>
                      <a:schemeClr val="tx1"/>
                    </a:solidFill>
                    <a:round/>
                    <a:headEnd/>
                    <a:tailEnd/>
                  </a:ln>
                </p:spPr>
                <p:txBody>
                  <a:bodyPr lIns="92075" tIns="46038" rIns="92075" bIns="46038"/>
                  <a:lstStyle/>
                  <a:p>
                    <a:pPr marL="571500" indent="-571500"/>
                    <a:endParaRPr lang="en-GB" b="0"/>
                  </a:p>
                </p:txBody>
              </p:sp>
            </p:grpSp>
            <p:grpSp>
              <p:nvGrpSpPr>
                <p:cNvPr id="55327" name="Group 61"/>
                <p:cNvGrpSpPr>
                  <a:grpSpLocks/>
                </p:cNvGrpSpPr>
                <p:nvPr/>
              </p:nvGrpSpPr>
              <p:grpSpPr bwMode="auto">
                <a:xfrm rot="10800000">
                  <a:off x="8101076" y="5695950"/>
                  <a:ext cx="433324" cy="298450"/>
                  <a:chOff x="5980176" y="5676900"/>
                  <a:chExt cx="433324" cy="298450"/>
                </a:xfrm>
              </p:grpSpPr>
              <p:sp>
                <p:nvSpPr>
                  <p:cNvPr id="55329" name="Rectangle 99"/>
                  <p:cNvSpPr>
                    <a:spLocks noChangeArrowheads="1"/>
                  </p:cNvSpPr>
                  <p:nvPr/>
                </p:nvSpPr>
                <p:spPr bwMode="auto">
                  <a:xfrm>
                    <a:off x="6032500" y="5676900"/>
                    <a:ext cx="381000" cy="298450"/>
                  </a:xfrm>
                  <a:prstGeom prst="rect">
                    <a:avLst/>
                  </a:prstGeom>
                  <a:solidFill>
                    <a:schemeClr val="bg1"/>
                  </a:solidFill>
                  <a:ln w="9525" algn="ctr">
                    <a:solidFill>
                      <a:schemeClr val="tx1"/>
                    </a:solidFill>
                    <a:round/>
                    <a:headEnd/>
                    <a:tailEnd/>
                  </a:ln>
                </p:spPr>
                <p:txBody>
                  <a:bodyPr lIns="92075" tIns="46038" rIns="92075" bIns="46038"/>
                  <a:lstStyle/>
                  <a:p>
                    <a:pPr marL="571500" indent="-571500"/>
                    <a:endParaRPr lang="en-GB" b="0"/>
                  </a:p>
                </p:txBody>
              </p:sp>
              <p:sp>
                <p:nvSpPr>
                  <p:cNvPr id="55330" name="Oval 100"/>
                  <p:cNvSpPr>
                    <a:spLocks noChangeArrowheads="1"/>
                  </p:cNvSpPr>
                  <p:nvPr/>
                </p:nvSpPr>
                <p:spPr bwMode="auto">
                  <a:xfrm>
                    <a:off x="5980176" y="5678424"/>
                    <a:ext cx="100584" cy="292608"/>
                  </a:xfrm>
                  <a:prstGeom prst="ellipse">
                    <a:avLst/>
                  </a:prstGeom>
                  <a:solidFill>
                    <a:schemeClr val="bg1"/>
                  </a:solidFill>
                  <a:ln w="9525" algn="ctr">
                    <a:solidFill>
                      <a:schemeClr val="tx1"/>
                    </a:solidFill>
                    <a:round/>
                    <a:headEnd/>
                    <a:tailEnd/>
                  </a:ln>
                </p:spPr>
                <p:txBody>
                  <a:bodyPr lIns="92075" tIns="46038" rIns="92075" bIns="46038"/>
                  <a:lstStyle/>
                  <a:p>
                    <a:pPr marL="571500" indent="-571500"/>
                    <a:endParaRPr lang="en-GB" b="0"/>
                  </a:p>
                </p:txBody>
              </p:sp>
            </p:grpSp>
            <p:sp>
              <p:nvSpPr>
                <p:cNvPr id="55328" name="Rectangle 98"/>
                <p:cNvSpPr>
                  <a:spLocks noChangeArrowheads="1"/>
                </p:cNvSpPr>
                <p:nvPr/>
              </p:nvSpPr>
              <p:spPr bwMode="auto">
                <a:xfrm>
                  <a:off x="6345936" y="5212080"/>
                  <a:ext cx="1929384" cy="1261872"/>
                </a:xfrm>
                <a:prstGeom prst="rect">
                  <a:avLst/>
                </a:prstGeom>
                <a:solidFill>
                  <a:schemeClr val="bg1"/>
                </a:solidFill>
                <a:ln w="25400" algn="ctr">
                  <a:solidFill>
                    <a:schemeClr val="tx1"/>
                  </a:solidFill>
                  <a:round/>
                  <a:headEnd/>
                  <a:tailEnd/>
                </a:ln>
              </p:spPr>
              <p:txBody>
                <a:bodyPr lIns="92075" tIns="46038" rIns="92075" bIns="46038"/>
                <a:lstStyle/>
                <a:p>
                  <a:pPr marL="571500" indent="-571500">
                    <a:buFont typeface="Wingdings" pitchFamily="2" charset="2"/>
                    <a:buNone/>
                  </a:pPr>
                  <a:r>
                    <a:rPr lang="en-US" sz="1400" b="0">
                      <a:sym typeface="Wingdings" pitchFamily="2" charset="2"/>
                    </a:rPr>
                    <a:t>Lossy Two-Port:</a:t>
                  </a:r>
                  <a:endParaRPr lang="en-GB" sz="1400" b="0"/>
                </a:p>
                <a:p>
                  <a:pPr marL="571500" indent="-571500">
                    <a:buFont typeface="Wingdings" pitchFamily="2" charset="2"/>
                    <a:buNone/>
                  </a:pPr>
                  <a:r>
                    <a:rPr lang="en-US" sz="1400" b="0"/>
                    <a:t>If</a:t>
                  </a:r>
                </a:p>
                <a:p>
                  <a:pPr marL="571500" indent="-571500">
                    <a:buFont typeface="Wingdings" pitchFamily="2" charset="2"/>
                    <a:buNone/>
                  </a:pPr>
                  <a:endParaRPr lang="en-US" sz="1400" b="0"/>
                </a:p>
                <a:p>
                  <a:pPr marL="571500" indent="-571500">
                    <a:buFont typeface="Wingdings" pitchFamily="2" charset="2"/>
                    <a:buNone/>
                  </a:pPr>
                  <a:endParaRPr lang="en-US" sz="1200" b="0"/>
                </a:p>
                <a:p>
                  <a:pPr marL="571500" indent="-571500">
                    <a:buFont typeface="Wingdings" pitchFamily="2" charset="2"/>
                    <a:buNone/>
                  </a:pPr>
                  <a:r>
                    <a:rPr lang="en-US" sz="1400" b="0"/>
                    <a:t>unconditionally stable</a:t>
                  </a:r>
                </a:p>
              </p:txBody>
            </p:sp>
          </p:grpSp>
          <p:graphicFrame>
            <p:nvGraphicFramePr>
              <p:cNvPr id="55325" name="Object 71"/>
              <p:cNvGraphicFramePr>
                <a:graphicFrameLocks noChangeAspect="1"/>
              </p:cNvGraphicFramePr>
              <p:nvPr/>
            </p:nvGraphicFramePr>
            <p:xfrm>
              <a:off x="6688839" y="1925633"/>
              <a:ext cx="1109662" cy="723900"/>
            </p:xfrm>
            <a:graphic>
              <a:graphicData uri="http://schemas.openxmlformats.org/presentationml/2006/ole">
                <mc:AlternateContent xmlns:mc="http://schemas.openxmlformats.org/markup-compatibility/2006">
                  <mc:Choice xmlns:v="urn:schemas-microsoft-com:vml" Requires="v">
                    <p:oleObj spid="_x0000_s55417" name="Equation" r:id="rId6" imgW="711200" imgH="457200" progId="Equation.3">
                      <p:embed/>
                    </p:oleObj>
                  </mc:Choice>
                  <mc:Fallback>
                    <p:oleObj name="Equation" r:id="rId6" imgW="711200" imgH="457200" progId="Equation.3">
                      <p:embed/>
                      <p:pic>
                        <p:nvPicPr>
                          <p:cNvPr id="0" name="Object 7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8839" y="1925633"/>
                            <a:ext cx="110966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pSp>
        <p:sp>
          <p:nvSpPr>
            <p:cNvPr id="55322" name="Oval 89"/>
            <p:cNvSpPr>
              <a:spLocks noChangeArrowheads="1"/>
            </p:cNvSpPr>
            <p:nvPr/>
          </p:nvSpPr>
          <p:spPr bwMode="auto">
            <a:xfrm>
              <a:off x="5916168" y="1690694"/>
              <a:ext cx="320040" cy="331076"/>
            </a:xfrm>
            <a:prstGeom prst="ellipse">
              <a:avLst/>
            </a:prstGeom>
            <a:solidFill>
              <a:schemeClr val="bg1"/>
            </a:solidFill>
            <a:ln w="15875" algn="ctr">
              <a:solidFill>
                <a:srgbClr val="FFC000"/>
              </a:solidFill>
              <a:round/>
              <a:headEnd/>
              <a:tailEnd/>
            </a:ln>
          </p:spPr>
          <p:txBody>
            <a:bodyPr lIns="92075" tIns="46038" rIns="92075" bIns="46038"/>
            <a:lstStyle/>
            <a:p>
              <a:pPr marL="571500" indent="-571500" algn="ctr">
                <a:buFont typeface="Wingdings" pitchFamily="2" charset="2"/>
                <a:buNone/>
              </a:pPr>
              <a:r>
                <a:rPr lang="en-US" sz="1200">
                  <a:solidFill>
                    <a:schemeClr val="tx1"/>
                  </a:solidFill>
                </a:rPr>
                <a:t>1</a:t>
              </a:r>
              <a:endParaRPr lang="en-GB" sz="1200">
                <a:solidFill>
                  <a:schemeClr val="tx1"/>
                </a:solidFill>
              </a:endParaRPr>
            </a:p>
          </p:txBody>
        </p:sp>
        <p:sp>
          <p:nvSpPr>
            <p:cNvPr id="55323" name="Oval 90"/>
            <p:cNvSpPr>
              <a:spLocks noChangeArrowheads="1"/>
            </p:cNvSpPr>
            <p:nvPr/>
          </p:nvSpPr>
          <p:spPr bwMode="auto">
            <a:xfrm>
              <a:off x="8266176" y="1690694"/>
              <a:ext cx="320040" cy="331076"/>
            </a:xfrm>
            <a:prstGeom prst="ellipse">
              <a:avLst/>
            </a:prstGeom>
            <a:solidFill>
              <a:schemeClr val="bg1"/>
            </a:solidFill>
            <a:ln w="15875" algn="ctr">
              <a:solidFill>
                <a:srgbClr val="FFC000"/>
              </a:solidFill>
              <a:round/>
              <a:headEnd/>
              <a:tailEnd/>
            </a:ln>
          </p:spPr>
          <p:txBody>
            <a:bodyPr lIns="92075" tIns="46038" rIns="92075" bIns="46038"/>
            <a:lstStyle/>
            <a:p>
              <a:pPr marL="571500" indent="-571500" algn="ctr">
                <a:buFont typeface="Wingdings" pitchFamily="2" charset="2"/>
                <a:buNone/>
              </a:pPr>
              <a:r>
                <a:rPr lang="en-US" sz="1200">
                  <a:solidFill>
                    <a:schemeClr val="tx1"/>
                  </a:solidFill>
                </a:rPr>
                <a:t>2</a:t>
              </a:r>
              <a:endParaRPr lang="en-GB" sz="1200">
                <a:solidFill>
                  <a:schemeClr val="tx1"/>
                </a:solidFill>
              </a:endParaRPr>
            </a:p>
          </p:txBody>
        </p:sp>
      </p:grpSp>
      <p:grpSp>
        <p:nvGrpSpPr>
          <p:cNvPr id="55308" name="Group 100"/>
          <p:cNvGrpSpPr>
            <a:grpSpLocks/>
          </p:cNvGrpSpPr>
          <p:nvPr/>
        </p:nvGrpSpPr>
        <p:grpSpPr bwMode="auto">
          <a:xfrm>
            <a:off x="5372100" y="4743450"/>
            <a:ext cx="2924175" cy="1262063"/>
            <a:chOff x="7917625" y="4743450"/>
            <a:chExt cx="2698750" cy="1262063"/>
          </a:xfrm>
        </p:grpSpPr>
        <p:grpSp>
          <p:nvGrpSpPr>
            <p:cNvPr id="55309" name="Group 103"/>
            <p:cNvGrpSpPr>
              <a:grpSpLocks/>
            </p:cNvGrpSpPr>
            <p:nvPr/>
          </p:nvGrpSpPr>
          <p:grpSpPr bwMode="auto">
            <a:xfrm>
              <a:off x="7917624" y="4743450"/>
              <a:ext cx="2698750" cy="1262063"/>
              <a:chOff x="5897880" y="1664208"/>
              <a:chExt cx="2697480" cy="1261872"/>
            </a:xfrm>
          </p:grpSpPr>
          <p:grpSp>
            <p:nvGrpSpPr>
              <p:cNvPr id="55311" name="Group 64"/>
              <p:cNvGrpSpPr>
                <a:grpSpLocks/>
              </p:cNvGrpSpPr>
              <p:nvPr/>
            </p:nvGrpSpPr>
            <p:grpSpPr bwMode="auto">
              <a:xfrm>
                <a:off x="6017768" y="1664208"/>
                <a:ext cx="2452624" cy="1261872"/>
                <a:chOff x="6081776" y="5212080"/>
                <a:chExt cx="2452624" cy="1261872"/>
              </a:xfrm>
            </p:grpSpPr>
            <p:grpSp>
              <p:nvGrpSpPr>
                <p:cNvPr id="55314" name="Group 54"/>
                <p:cNvGrpSpPr>
                  <a:grpSpLocks/>
                </p:cNvGrpSpPr>
                <p:nvPr/>
              </p:nvGrpSpPr>
              <p:grpSpPr bwMode="auto">
                <a:xfrm>
                  <a:off x="6081776" y="5695950"/>
                  <a:ext cx="433324" cy="298450"/>
                  <a:chOff x="5980176" y="5676900"/>
                  <a:chExt cx="433324" cy="298450"/>
                </a:xfrm>
              </p:grpSpPr>
              <p:sp>
                <p:nvSpPr>
                  <p:cNvPr id="55319" name="Rectangle 117"/>
                  <p:cNvSpPr>
                    <a:spLocks noChangeArrowheads="1"/>
                  </p:cNvSpPr>
                  <p:nvPr/>
                </p:nvSpPr>
                <p:spPr bwMode="auto">
                  <a:xfrm>
                    <a:off x="6032500" y="5676900"/>
                    <a:ext cx="381000" cy="298450"/>
                  </a:xfrm>
                  <a:prstGeom prst="rect">
                    <a:avLst/>
                  </a:prstGeom>
                  <a:solidFill>
                    <a:schemeClr val="bg1"/>
                  </a:solidFill>
                  <a:ln w="9525" algn="ctr">
                    <a:solidFill>
                      <a:schemeClr val="tx1"/>
                    </a:solidFill>
                    <a:round/>
                    <a:headEnd/>
                    <a:tailEnd/>
                  </a:ln>
                </p:spPr>
                <p:txBody>
                  <a:bodyPr lIns="92075" tIns="46038" rIns="92075" bIns="46038"/>
                  <a:lstStyle/>
                  <a:p>
                    <a:pPr marL="571500" indent="-571500"/>
                    <a:endParaRPr lang="en-GB" b="0"/>
                  </a:p>
                </p:txBody>
              </p:sp>
              <p:sp>
                <p:nvSpPr>
                  <p:cNvPr id="55320" name="Oval 118"/>
                  <p:cNvSpPr>
                    <a:spLocks noChangeArrowheads="1"/>
                  </p:cNvSpPr>
                  <p:nvPr/>
                </p:nvSpPr>
                <p:spPr bwMode="auto">
                  <a:xfrm>
                    <a:off x="5980176" y="5678424"/>
                    <a:ext cx="100584" cy="292608"/>
                  </a:xfrm>
                  <a:prstGeom prst="ellipse">
                    <a:avLst/>
                  </a:prstGeom>
                  <a:solidFill>
                    <a:schemeClr val="bg1"/>
                  </a:solidFill>
                  <a:ln w="9525" algn="ctr">
                    <a:solidFill>
                      <a:schemeClr val="tx1"/>
                    </a:solidFill>
                    <a:round/>
                    <a:headEnd/>
                    <a:tailEnd/>
                  </a:ln>
                </p:spPr>
                <p:txBody>
                  <a:bodyPr lIns="92075" tIns="46038" rIns="92075" bIns="46038"/>
                  <a:lstStyle/>
                  <a:p>
                    <a:pPr marL="571500" indent="-571500"/>
                    <a:endParaRPr lang="en-GB" b="0"/>
                  </a:p>
                </p:txBody>
              </p:sp>
            </p:grpSp>
            <p:grpSp>
              <p:nvGrpSpPr>
                <p:cNvPr id="55315" name="Group 61"/>
                <p:cNvGrpSpPr>
                  <a:grpSpLocks/>
                </p:cNvGrpSpPr>
                <p:nvPr/>
              </p:nvGrpSpPr>
              <p:grpSpPr bwMode="auto">
                <a:xfrm rot="10800000">
                  <a:off x="8101076" y="5695950"/>
                  <a:ext cx="433324" cy="298450"/>
                  <a:chOff x="5980176" y="5676900"/>
                  <a:chExt cx="433324" cy="298450"/>
                </a:xfrm>
              </p:grpSpPr>
              <p:sp>
                <p:nvSpPr>
                  <p:cNvPr id="55317" name="Rectangle 115"/>
                  <p:cNvSpPr>
                    <a:spLocks noChangeArrowheads="1"/>
                  </p:cNvSpPr>
                  <p:nvPr/>
                </p:nvSpPr>
                <p:spPr bwMode="auto">
                  <a:xfrm>
                    <a:off x="6032500" y="5676900"/>
                    <a:ext cx="381000" cy="298450"/>
                  </a:xfrm>
                  <a:prstGeom prst="rect">
                    <a:avLst/>
                  </a:prstGeom>
                  <a:solidFill>
                    <a:schemeClr val="bg1"/>
                  </a:solidFill>
                  <a:ln w="9525" algn="ctr">
                    <a:solidFill>
                      <a:schemeClr val="tx1"/>
                    </a:solidFill>
                    <a:round/>
                    <a:headEnd/>
                    <a:tailEnd/>
                  </a:ln>
                </p:spPr>
                <p:txBody>
                  <a:bodyPr lIns="92075" tIns="46038" rIns="92075" bIns="46038"/>
                  <a:lstStyle/>
                  <a:p>
                    <a:pPr marL="571500" indent="-571500"/>
                    <a:endParaRPr lang="en-GB" b="0"/>
                  </a:p>
                </p:txBody>
              </p:sp>
              <p:sp>
                <p:nvSpPr>
                  <p:cNvPr id="55318" name="Oval 116"/>
                  <p:cNvSpPr>
                    <a:spLocks noChangeArrowheads="1"/>
                  </p:cNvSpPr>
                  <p:nvPr/>
                </p:nvSpPr>
                <p:spPr bwMode="auto">
                  <a:xfrm>
                    <a:off x="5980176" y="5678424"/>
                    <a:ext cx="100584" cy="292608"/>
                  </a:xfrm>
                  <a:prstGeom prst="ellipse">
                    <a:avLst/>
                  </a:prstGeom>
                  <a:solidFill>
                    <a:schemeClr val="bg1"/>
                  </a:solidFill>
                  <a:ln w="9525" algn="ctr">
                    <a:solidFill>
                      <a:schemeClr val="tx1"/>
                    </a:solidFill>
                    <a:round/>
                    <a:headEnd/>
                    <a:tailEnd/>
                  </a:ln>
                </p:spPr>
                <p:txBody>
                  <a:bodyPr lIns="92075" tIns="46038" rIns="92075" bIns="46038"/>
                  <a:lstStyle/>
                  <a:p>
                    <a:pPr marL="571500" indent="-571500"/>
                    <a:endParaRPr lang="en-GB" b="0"/>
                  </a:p>
                </p:txBody>
              </p:sp>
            </p:grpSp>
            <p:sp>
              <p:nvSpPr>
                <p:cNvPr id="55316" name="Rectangle 114"/>
                <p:cNvSpPr>
                  <a:spLocks noChangeArrowheads="1"/>
                </p:cNvSpPr>
                <p:nvPr/>
              </p:nvSpPr>
              <p:spPr bwMode="auto">
                <a:xfrm>
                  <a:off x="6345935" y="5212080"/>
                  <a:ext cx="1929385" cy="1261872"/>
                </a:xfrm>
                <a:prstGeom prst="rect">
                  <a:avLst/>
                </a:prstGeom>
                <a:solidFill>
                  <a:schemeClr val="bg1"/>
                </a:solidFill>
                <a:ln w="25400" algn="ctr">
                  <a:solidFill>
                    <a:schemeClr val="tx1"/>
                  </a:solidFill>
                  <a:round/>
                  <a:headEnd/>
                  <a:tailEnd/>
                </a:ln>
              </p:spPr>
              <p:txBody>
                <a:bodyPr lIns="92075" tIns="46038" rIns="92075" bIns="46038"/>
                <a:lstStyle/>
                <a:p>
                  <a:pPr marL="571500" indent="-571500">
                    <a:buFont typeface="Wingdings" pitchFamily="2" charset="2"/>
                    <a:buNone/>
                  </a:pPr>
                  <a:r>
                    <a:rPr lang="en-US" sz="1400" b="0"/>
                    <a:t>Active Circuit:</a:t>
                  </a:r>
                </a:p>
                <a:p>
                  <a:pPr marL="571500" indent="-571500">
                    <a:buFont typeface="Wingdings" pitchFamily="2" charset="2"/>
                    <a:buNone/>
                  </a:pPr>
                  <a:r>
                    <a:rPr lang="en-US" sz="1400" b="0"/>
                    <a:t>If</a:t>
                  </a:r>
                </a:p>
                <a:p>
                  <a:pPr marL="571500" indent="-571500">
                    <a:buFont typeface="Wingdings" pitchFamily="2" charset="2"/>
                    <a:buNone/>
                  </a:pPr>
                  <a:endParaRPr lang="en-US" sz="1400" b="0"/>
                </a:p>
                <a:p>
                  <a:pPr marL="571500" indent="-571500">
                    <a:buFont typeface="Wingdings" pitchFamily="2" charset="2"/>
                    <a:buNone/>
                  </a:pPr>
                  <a:endParaRPr lang="en-US" sz="1200" b="0"/>
                </a:p>
                <a:p>
                  <a:pPr marL="571500" indent="-571500">
                    <a:buFont typeface="Wingdings" pitchFamily="2" charset="2"/>
                    <a:buNone/>
                  </a:pPr>
                  <a:r>
                    <a:rPr lang="en-US" sz="1400" b="0"/>
                    <a:t>potentially unstable</a:t>
                  </a:r>
                  <a:endParaRPr lang="en-GB" sz="1400" b="0"/>
                </a:p>
              </p:txBody>
            </p:sp>
          </p:grpSp>
          <p:sp>
            <p:nvSpPr>
              <p:cNvPr id="55312" name="Oval 105"/>
              <p:cNvSpPr>
                <a:spLocks noChangeArrowheads="1"/>
              </p:cNvSpPr>
              <p:nvPr/>
            </p:nvSpPr>
            <p:spPr bwMode="auto">
              <a:xfrm>
                <a:off x="5897880" y="1690694"/>
                <a:ext cx="320040" cy="331076"/>
              </a:xfrm>
              <a:prstGeom prst="ellipse">
                <a:avLst/>
              </a:prstGeom>
              <a:solidFill>
                <a:schemeClr val="bg1"/>
              </a:solidFill>
              <a:ln w="15875" algn="ctr">
                <a:solidFill>
                  <a:srgbClr val="FFC000"/>
                </a:solidFill>
                <a:round/>
                <a:headEnd/>
                <a:tailEnd/>
              </a:ln>
            </p:spPr>
            <p:txBody>
              <a:bodyPr lIns="92075" tIns="46038" rIns="92075" bIns="46038"/>
              <a:lstStyle/>
              <a:p>
                <a:pPr marL="571500" indent="-571500" algn="ctr">
                  <a:buFont typeface="Wingdings" pitchFamily="2" charset="2"/>
                  <a:buNone/>
                </a:pPr>
                <a:r>
                  <a:rPr lang="en-US" sz="1200">
                    <a:solidFill>
                      <a:schemeClr val="tx1"/>
                    </a:solidFill>
                  </a:rPr>
                  <a:t>1</a:t>
                </a:r>
                <a:endParaRPr lang="en-GB" sz="1200">
                  <a:solidFill>
                    <a:schemeClr val="tx1"/>
                  </a:solidFill>
                </a:endParaRPr>
              </a:p>
            </p:txBody>
          </p:sp>
          <p:sp>
            <p:nvSpPr>
              <p:cNvPr id="55313" name="Oval 106"/>
              <p:cNvSpPr>
                <a:spLocks noChangeArrowheads="1"/>
              </p:cNvSpPr>
              <p:nvPr/>
            </p:nvSpPr>
            <p:spPr bwMode="auto">
              <a:xfrm>
                <a:off x="8275320" y="1681550"/>
                <a:ext cx="320040" cy="331076"/>
              </a:xfrm>
              <a:prstGeom prst="ellipse">
                <a:avLst/>
              </a:prstGeom>
              <a:solidFill>
                <a:schemeClr val="bg1"/>
              </a:solidFill>
              <a:ln w="15875" algn="ctr">
                <a:solidFill>
                  <a:srgbClr val="FFC000"/>
                </a:solidFill>
                <a:round/>
                <a:headEnd/>
                <a:tailEnd/>
              </a:ln>
            </p:spPr>
            <p:txBody>
              <a:bodyPr lIns="92075" tIns="46038" rIns="92075" bIns="46038"/>
              <a:lstStyle/>
              <a:p>
                <a:pPr marL="571500" indent="-571500" algn="ctr">
                  <a:buFont typeface="Wingdings" pitchFamily="2" charset="2"/>
                  <a:buNone/>
                </a:pPr>
                <a:r>
                  <a:rPr lang="en-US" sz="1200">
                    <a:solidFill>
                      <a:schemeClr val="tx1"/>
                    </a:solidFill>
                  </a:rPr>
                  <a:t>2</a:t>
                </a:r>
                <a:endParaRPr lang="en-GB" sz="1200">
                  <a:solidFill>
                    <a:schemeClr val="tx1"/>
                  </a:solidFill>
                </a:endParaRPr>
              </a:p>
            </p:txBody>
          </p:sp>
        </p:grpSp>
        <p:graphicFrame>
          <p:nvGraphicFramePr>
            <p:cNvPr id="55310" name="Object 9"/>
            <p:cNvGraphicFramePr>
              <a:graphicFrameLocks noChangeAspect="1"/>
            </p:cNvGraphicFramePr>
            <p:nvPr/>
          </p:nvGraphicFramePr>
          <p:xfrm>
            <a:off x="8760927" y="4989513"/>
            <a:ext cx="1109663" cy="723900"/>
          </p:xfrm>
          <a:graphic>
            <a:graphicData uri="http://schemas.openxmlformats.org/presentationml/2006/ole">
              <mc:AlternateContent xmlns:mc="http://schemas.openxmlformats.org/markup-compatibility/2006">
                <mc:Choice xmlns:v="urn:schemas-microsoft-com:vml" Requires="v">
                  <p:oleObj spid="_x0000_s55418" name="Equation" r:id="rId8" imgW="711200" imgH="457200" progId="Equation.3">
                    <p:embed/>
                  </p:oleObj>
                </mc:Choice>
                <mc:Fallback>
                  <p:oleObj name="Equation" r:id="rId8" imgW="711200" imgH="457200" progId="Equation.3">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60927" y="4989513"/>
                          <a:ext cx="110966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6DCE4AF6-F4E7-4E8A-992D-1035478E5C33}" type="slidenum">
              <a:rPr lang="en-US" sz="1400" b="0">
                <a:solidFill>
                  <a:schemeClr val="tx1"/>
                </a:solidFill>
              </a:rPr>
              <a:pPr algn="r">
                <a:lnSpc>
                  <a:spcPct val="100000"/>
                </a:lnSpc>
                <a:spcBef>
                  <a:spcPct val="0"/>
                </a:spcBef>
                <a:buClrTx/>
                <a:buSzTx/>
                <a:buFontTx/>
                <a:buNone/>
              </a:pPr>
              <a:t>53</a:t>
            </a:fld>
            <a:endParaRPr lang="en-US" sz="1400" b="0">
              <a:solidFill>
                <a:schemeClr val="tx1"/>
              </a:solidFill>
            </a:endParaRPr>
          </a:p>
        </p:txBody>
      </p:sp>
      <p:sp>
        <p:nvSpPr>
          <p:cNvPr id="240642" name="Rectangle 2"/>
          <p:cNvSpPr>
            <a:spLocks noChangeArrowheads="1"/>
          </p:cNvSpPr>
          <p:nvPr/>
        </p:nvSpPr>
        <p:spPr bwMode="auto">
          <a:xfrm>
            <a:off x="1528763" y="0"/>
            <a:ext cx="7204075" cy="1066800"/>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en-US" sz="3200" dirty="0">
                <a:solidFill>
                  <a:srgbClr val="FF0000"/>
                </a:solidFill>
                <a:effectLst>
                  <a:outerShdw blurRad="38100" dist="38100" dir="2700000" algn="tl">
                    <a:srgbClr val="C0C0C0"/>
                  </a:outerShdw>
                </a:effectLst>
              </a:rPr>
              <a:t>Examples of 3-ports (1)</a:t>
            </a:r>
          </a:p>
        </p:txBody>
      </p:sp>
      <p:sp>
        <p:nvSpPr>
          <p:cNvPr id="56324" name="Rectangle 9"/>
          <p:cNvSpPr>
            <a:spLocks noChangeArrowheads="1"/>
          </p:cNvSpPr>
          <p:nvPr/>
        </p:nvSpPr>
        <p:spPr bwMode="auto">
          <a:xfrm>
            <a:off x="0" y="0"/>
            <a:ext cx="9906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nchor="ctr">
            <a:spAutoFit/>
          </a:bodyPr>
          <a:lstStyle/>
          <a:p>
            <a:endParaRPr lang="en-GB" b="0"/>
          </a:p>
        </p:txBody>
      </p:sp>
      <p:sp>
        <p:nvSpPr>
          <p:cNvPr id="56325" name="TextBox 17"/>
          <p:cNvSpPr txBox="1">
            <a:spLocks noChangeArrowheads="1"/>
          </p:cNvSpPr>
          <p:nvPr/>
        </p:nvSpPr>
        <p:spPr bwMode="auto">
          <a:xfrm>
            <a:off x="555625" y="1271588"/>
            <a:ext cx="29924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a:t>Resistive power divider</a:t>
            </a:r>
            <a:endParaRPr lang="en-GB" sz="1800"/>
          </a:p>
        </p:txBody>
      </p:sp>
      <p:sp>
        <p:nvSpPr>
          <p:cNvPr id="56326" name="Rectangle 4"/>
          <p:cNvSpPr>
            <a:spLocks noChangeArrowheads="1"/>
          </p:cNvSpPr>
          <p:nvPr/>
        </p:nvSpPr>
        <p:spPr bwMode="auto">
          <a:xfrm>
            <a:off x="0" y="0"/>
            <a:ext cx="990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nchor="ctr">
            <a:spAutoFit/>
          </a:bodyPr>
          <a:lstStyle/>
          <a:p>
            <a:endParaRPr lang="en-GB" b="0"/>
          </a:p>
        </p:txBody>
      </p:sp>
      <p:graphicFrame>
        <p:nvGraphicFramePr>
          <p:cNvPr id="56327" name="Object 9"/>
          <p:cNvGraphicFramePr>
            <a:graphicFrameLocks noChangeAspect="1"/>
          </p:cNvGraphicFramePr>
          <p:nvPr/>
        </p:nvGraphicFramePr>
        <p:xfrm>
          <a:off x="698500" y="1536700"/>
          <a:ext cx="3922713" cy="1849438"/>
        </p:xfrm>
        <a:graphic>
          <a:graphicData uri="http://schemas.openxmlformats.org/presentationml/2006/ole">
            <mc:AlternateContent xmlns:mc="http://schemas.openxmlformats.org/markup-compatibility/2006">
              <mc:Choice xmlns:v="urn:schemas-microsoft-com:vml" Requires="v">
                <p:oleObj spid="_x0000_s56402" name="Equation" r:id="rId4" imgW="2324100" imgH="1168400" progId="Equation.3">
                  <p:embed/>
                </p:oleObj>
              </mc:Choice>
              <mc:Fallback>
                <p:oleObj name="Equation" r:id="rId4" imgW="2324100" imgH="1168400"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500" y="1536700"/>
                        <a:ext cx="3922713"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pSp>
        <p:nvGrpSpPr>
          <p:cNvPr id="56328" name="Group 56"/>
          <p:cNvGrpSpPr>
            <a:grpSpLocks/>
          </p:cNvGrpSpPr>
          <p:nvPr/>
        </p:nvGrpSpPr>
        <p:grpSpPr bwMode="auto">
          <a:xfrm>
            <a:off x="5160963" y="954088"/>
            <a:ext cx="4608512" cy="2513012"/>
            <a:chOff x="4763834" y="1311299"/>
            <a:chExt cx="4254057" cy="2511687"/>
          </a:xfrm>
        </p:grpSpPr>
        <p:sp>
          <p:nvSpPr>
            <p:cNvPr id="81926" name="Line 6"/>
            <p:cNvSpPr>
              <a:spLocks noChangeShapeType="1"/>
            </p:cNvSpPr>
            <p:nvPr/>
          </p:nvSpPr>
          <p:spPr bwMode="auto">
            <a:xfrm>
              <a:off x="5481880" y="2026884"/>
              <a:ext cx="2590828" cy="0"/>
            </a:xfrm>
            <a:prstGeom prst="line">
              <a:avLst/>
            </a:prstGeom>
            <a:noFill/>
            <a:ln w="19050">
              <a:solidFill>
                <a:srgbClr val="000000"/>
              </a:solidFill>
              <a:round/>
              <a:headEnd/>
              <a:tailEnd/>
            </a:ln>
          </p:spPr>
          <p:txBody>
            <a:bodyPr/>
            <a:lstStyle/>
            <a:p>
              <a:pPr>
                <a:defRPr/>
              </a:pPr>
              <a:endParaRPr lang="en-GB" b="0">
                <a:latin typeface="+mn-lt"/>
              </a:endParaRPr>
            </a:p>
          </p:txBody>
        </p:sp>
        <p:sp>
          <p:nvSpPr>
            <p:cNvPr id="81927" name="Line 7"/>
            <p:cNvSpPr>
              <a:spLocks noChangeShapeType="1"/>
            </p:cNvSpPr>
            <p:nvPr/>
          </p:nvSpPr>
          <p:spPr bwMode="auto">
            <a:xfrm>
              <a:off x="6853495" y="2039577"/>
              <a:ext cx="0" cy="1180477"/>
            </a:xfrm>
            <a:prstGeom prst="line">
              <a:avLst/>
            </a:prstGeom>
            <a:noFill/>
            <a:ln w="19050">
              <a:solidFill>
                <a:srgbClr val="000000"/>
              </a:solidFill>
              <a:round/>
              <a:headEnd/>
              <a:tailEnd/>
            </a:ln>
          </p:spPr>
          <p:txBody>
            <a:bodyPr/>
            <a:lstStyle/>
            <a:p>
              <a:pPr>
                <a:defRPr/>
              </a:pPr>
              <a:endParaRPr lang="en-GB" b="0">
                <a:latin typeface="+mn-lt"/>
              </a:endParaRPr>
            </a:p>
          </p:txBody>
        </p:sp>
        <p:sp>
          <p:nvSpPr>
            <p:cNvPr id="81928" name="Oval 8"/>
            <p:cNvSpPr>
              <a:spLocks noChangeArrowheads="1"/>
            </p:cNvSpPr>
            <p:nvPr/>
          </p:nvSpPr>
          <p:spPr bwMode="auto">
            <a:xfrm>
              <a:off x="5407144" y="1987217"/>
              <a:ext cx="87924" cy="90439"/>
            </a:xfrm>
            <a:prstGeom prst="ellipse">
              <a:avLst/>
            </a:prstGeom>
            <a:solidFill>
              <a:srgbClr val="FFFFFF"/>
            </a:solidFill>
            <a:ln w="15875">
              <a:solidFill>
                <a:srgbClr val="000000"/>
              </a:solidFill>
              <a:round/>
              <a:headEnd/>
              <a:tailEnd/>
            </a:ln>
          </p:spPr>
          <p:txBody>
            <a:bodyPr/>
            <a:lstStyle/>
            <a:p>
              <a:pPr>
                <a:defRPr/>
              </a:pPr>
              <a:endParaRPr lang="en-GB" b="0">
                <a:latin typeface="+mn-lt"/>
              </a:endParaRPr>
            </a:p>
          </p:txBody>
        </p:sp>
        <p:sp>
          <p:nvSpPr>
            <p:cNvPr id="81929" name="Oval 9"/>
            <p:cNvSpPr>
              <a:spLocks noChangeArrowheads="1"/>
            </p:cNvSpPr>
            <p:nvPr/>
          </p:nvSpPr>
          <p:spPr bwMode="auto">
            <a:xfrm>
              <a:off x="8080035" y="1993564"/>
              <a:ext cx="76201" cy="79333"/>
            </a:xfrm>
            <a:prstGeom prst="ellipse">
              <a:avLst/>
            </a:prstGeom>
            <a:solidFill>
              <a:srgbClr val="FFFFFF"/>
            </a:solidFill>
            <a:ln w="15875">
              <a:solidFill>
                <a:srgbClr val="000000"/>
              </a:solidFill>
              <a:round/>
              <a:headEnd/>
              <a:tailEnd/>
            </a:ln>
          </p:spPr>
          <p:txBody>
            <a:bodyPr/>
            <a:lstStyle/>
            <a:p>
              <a:pPr>
                <a:defRPr/>
              </a:pPr>
              <a:endParaRPr lang="en-GB" b="0">
                <a:latin typeface="+mn-lt"/>
              </a:endParaRPr>
            </a:p>
          </p:txBody>
        </p:sp>
        <p:sp>
          <p:nvSpPr>
            <p:cNvPr id="81930" name="Oval 10"/>
            <p:cNvSpPr>
              <a:spLocks noChangeArrowheads="1"/>
            </p:cNvSpPr>
            <p:nvPr/>
          </p:nvSpPr>
          <p:spPr bwMode="auto">
            <a:xfrm>
              <a:off x="6819790" y="3172454"/>
              <a:ext cx="80597" cy="82506"/>
            </a:xfrm>
            <a:prstGeom prst="ellipse">
              <a:avLst/>
            </a:prstGeom>
            <a:solidFill>
              <a:srgbClr val="FFFFFF"/>
            </a:solidFill>
            <a:ln w="15875">
              <a:solidFill>
                <a:srgbClr val="000000"/>
              </a:solidFill>
              <a:round/>
              <a:headEnd/>
              <a:tailEnd/>
            </a:ln>
          </p:spPr>
          <p:txBody>
            <a:bodyPr/>
            <a:lstStyle/>
            <a:p>
              <a:pPr>
                <a:defRPr/>
              </a:pPr>
              <a:endParaRPr lang="en-GB" b="0">
                <a:latin typeface="+mn-lt"/>
              </a:endParaRPr>
            </a:p>
          </p:txBody>
        </p:sp>
        <p:sp>
          <p:nvSpPr>
            <p:cNvPr id="81931" name="Rectangle 11"/>
            <p:cNvSpPr>
              <a:spLocks noChangeArrowheads="1"/>
            </p:cNvSpPr>
            <p:nvPr/>
          </p:nvSpPr>
          <p:spPr bwMode="auto">
            <a:xfrm>
              <a:off x="5912708" y="1944377"/>
              <a:ext cx="621330" cy="165013"/>
            </a:xfrm>
            <a:prstGeom prst="rect">
              <a:avLst/>
            </a:prstGeom>
            <a:solidFill>
              <a:srgbClr val="FFFFFF"/>
            </a:solidFill>
            <a:ln w="25400">
              <a:solidFill>
                <a:srgbClr val="000000"/>
              </a:solidFill>
              <a:miter lim="800000"/>
              <a:headEnd/>
              <a:tailEnd/>
            </a:ln>
          </p:spPr>
          <p:txBody>
            <a:bodyPr/>
            <a:lstStyle/>
            <a:p>
              <a:pPr>
                <a:defRPr/>
              </a:pPr>
              <a:endParaRPr lang="en-GB" b="0">
                <a:latin typeface="+mn-lt"/>
              </a:endParaRPr>
            </a:p>
          </p:txBody>
        </p:sp>
        <p:sp>
          <p:nvSpPr>
            <p:cNvPr id="81932" name="Rectangle 12"/>
            <p:cNvSpPr>
              <a:spLocks noChangeArrowheads="1"/>
            </p:cNvSpPr>
            <p:nvPr/>
          </p:nvSpPr>
          <p:spPr bwMode="auto">
            <a:xfrm>
              <a:off x="7143644" y="1944377"/>
              <a:ext cx="625726" cy="165013"/>
            </a:xfrm>
            <a:prstGeom prst="rect">
              <a:avLst/>
            </a:prstGeom>
            <a:solidFill>
              <a:srgbClr val="FFFFFF"/>
            </a:solidFill>
            <a:ln w="25400">
              <a:solidFill>
                <a:srgbClr val="000000"/>
              </a:solidFill>
              <a:miter lim="800000"/>
              <a:headEnd/>
              <a:tailEnd/>
            </a:ln>
          </p:spPr>
          <p:txBody>
            <a:bodyPr/>
            <a:lstStyle/>
            <a:p>
              <a:pPr>
                <a:defRPr/>
              </a:pPr>
              <a:endParaRPr lang="en-GB" b="0">
                <a:latin typeface="+mn-lt"/>
              </a:endParaRPr>
            </a:p>
          </p:txBody>
        </p:sp>
        <p:sp>
          <p:nvSpPr>
            <p:cNvPr id="81933" name="Rectangle 13"/>
            <p:cNvSpPr>
              <a:spLocks noChangeArrowheads="1"/>
            </p:cNvSpPr>
            <p:nvPr/>
          </p:nvSpPr>
          <p:spPr bwMode="auto">
            <a:xfrm rot="16200000">
              <a:off x="6532190" y="2533413"/>
              <a:ext cx="623559" cy="162659"/>
            </a:xfrm>
            <a:prstGeom prst="rect">
              <a:avLst/>
            </a:prstGeom>
            <a:solidFill>
              <a:srgbClr val="FFFFFF"/>
            </a:solidFill>
            <a:ln w="25400">
              <a:solidFill>
                <a:srgbClr val="000000"/>
              </a:solidFill>
              <a:miter lim="800000"/>
              <a:headEnd/>
              <a:tailEnd/>
            </a:ln>
          </p:spPr>
          <p:txBody>
            <a:bodyPr/>
            <a:lstStyle/>
            <a:p>
              <a:pPr>
                <a:defRPr/>
              </a:pPr>
              <a:endParaRPr lang="en-GB" b="0">
                <a:latin typeface="+mn-lt"/>
              </a:endParaRPr>
            </a:p>
          </p:txBody>
        </p:sp>
        <p:sp>
          <p:nvSpPr>
            <p:cNvPr id="81934" name="Text Box 14"/>
            <p:cNvSpPr txBox="1">
              <a:spLocks noChangeArrowheads="1"/>
            </p:cNvSpPr>
            <p:nvPr/>
          </p:nvSpPr>
          <p:spPr bwMode="auto">
            <a:xfrm>
              <a:off x="4763834" y="1311299"/>
              <a:ext cx="1069742" cy="315745"/>
            </a:xfrm>
            <a:prstGeom prst="rect">
              <a:avLst/>
            </a:prstGeom>
            <a:noFill/>
            <a:ln w="9525">
              <a:noFill/>
              <a:miter lim="800000"/>
              <a:headEnd/>
              <a:tailEnd/>
            </a:ln>
          </p:spPr>
          <p:txBody>
            <a:bodyPr/>
            <a:lstStyle/>
            <a:p>
              <a:pPr marL="571500" indent="-571500">
                <a:spcAft>
                  <a:spcPts val="1000"/>
                </a:spcAft>
                <a:buFont typeface="Wingdings" pitchFamily="2" charset="2"/>
                <a:buNone/>
                <a:defRPr/>
              </a:pPr>
              <a:r>
                <a:rPr lang="en-GB" sz="1600" dirty="0">
                  <a:solidFill>
                    <a:srgbClr val="FFC000"/>
                  </a:solidFill>
                  <a:latin typeface="+mn-lt"/>
                </a:rPr>
                <a:t>Port 1:</a:t>
              </a:r>
              <a:endParaRPr lang="en-US" sz="1600" dirty="0">
                <a:solidFill>
                  <a:srgbClr val="FFC000"/>
                </a:solidFill>
                <a:latin typeface="+mn-lt"/>
              </a:endParaRPr>
            </a:p>
          </p:txBody>
        </p:sp>
        <p:sp>
          <p:nvSpPr>
            <p:cNvPr id="81935" name="Text Box 15"/>
            <p:cNvSpPr txBox="1">
              <a:spLocks noChangeArrowheads="1"/>
            </p:cNvSpPr>
            <p:nvPr/>
          </p:nvSpPr>
          <p:spPr bwMode="auto">
            <a:xfrm>
              <a:off x="7948149" y="1311299"/>
              <a:ext cx="1069742" cy="361759"/>
            </a:xfrm>
            <a:prstGeom prst="rect">
              <a:avLst/>
            </a:prstGeom>
            <a:noFill/>
            <a:ln w="9525">
              <a:noFill/>
              <a:miter lim="800000"/>
              <a:headEnd/>
              <a:tailEnd/>
            </a:ln>
          </p:spPr>
          <p:txBody>
            <a:bodyPr/>
            <a:lstStyle/>
            <a:p>
              <a:pPr marL="571500" indent="-571500">
                <a:spcAft>
                  <a:spcPts val="1000"/>
                </a:spcAft>
                <a:buFont typeface="Wingdings" pitchFamily="2" charset="2"/>
                <a:buNone/>
                <a:defRPr/>
              </a:pPr>
              <a:r>
                <a:rPr lang="en-GB" sz="1600" dirty="0">
                  <a:solidFill>
                    <a:srgbClr val="FFC000"/>
                  </a:solidFill>
                  <a:latin typeface="+mn-lt"/>
                </a:rPr>
                <a:t>Port 2:</a:t>
              </a:r>
              <a:endParaRPr lang="en-US" sz="1600" dirty="0">
                <a:solidFill>
                  <a:srgbClr val="FFC000"/>
                </a:solidFill>
                <a:latin typeface="+mn-lt"/>
              </a:endParaRPr>
            </a:p>
          </p:txBody>
        </p:sp>
        <p:sp>
          <p:nvSpPr>
            <p:cNvPr id="81936" name="Text Box 16"/>
            <p:cNvSpPr txBox="1">
              <a:spLocks noChangeArrowheads="1"/>
            </p:cNvSpPr>
            <p:nvPr/>
          </p:nvSpPr>
          <p:spPr bwMode="auto">
            <a:xfrm>
              <a:off x="5943481" y="1682578"/>
              <a:ext cx="1066812" cy="571199"/>
            </a:xfrm>
            <a:prstGeom prst="rect">
              <a:avLst/>
            </a:prstGeom>
            <a:noFill/>
            <a:ln w="9525">
              <a:noFill/>
              <a:miter lim="800000"/>
              <a:headEnd/>
              <a:tailEnd/>
            </a:ln>
          </p:spPr>
          <p:txBody>
            <a:bodyPr/>
            <a:lstStyle/>
            <a:p>
              <a:pPr marL="571500" indent="-571500">
                <a:spcAft>
                  <a:spcPts val="1000"/>
                </a:spcAft>
                <a:buFont typeface="Wingdings" pitchFamily="2" charset="2"/>
                <a:buNone/>
                <a:defRPr/>
              </a:pPr>
              <a:r>
                <a:rPr lang="en-GB" sz="1600" dirty="0">
                  <a:solidFill>
                    <a:schemeClr val="tx1"/>
                  </a:solidFill>
                  <a:latin typeface="+mn-lt"/>
                </a:rPr>
                <a:t>Z</a:t>
              </a:r>
              <a:r>
                <a:rPr lang="en-GB" sz="1600" baseline="-25000" dirty="0">
                  <a:solidFill>
                    <a:schemeClr val="tx1"/>
                  </a:solidFill>
                  <a:latin typeface="+mn-lt"/>
                </a:rPr>
                <a:t>0</a:t>
              </a:r>
              <a:r>
                <a:rPr lang="en-GB" sz="1600" dirty="0">
                  <a:solidFill>
                    <a:schemeClr val="tx1"/>
                  </a:solidFill>
                  <a:latin typeface="+mn-lt"/>
                </a:rPr>
                <a:t>/3</a:t>
              </a:r>
              <a:endParaRPr lang="en-US" sz="1600" dirty="0">
                <a:solidFill>
                  <a:schemeClr val="tx1"/>
                </a:solidFill>
                <a:latin typeface="+mn-lt"/>
              </a:endParaRPr>
            </a:p>
          </p:txBody>
        </p:sp>
        <p:sp>
          <p:nvSpPr>
            <p:cNvPr id="81937" name="Text Box 17"/>
            <p:cNvSpPr txBox="1">
              <a:spLocks noChangeArrowheads="1"/>
            </p:cNvSpPr>
            <p:nvPr/>
          </p:nvSpPr>
          <p:spPr bwMode="auto">
            <a:xfrm>
              <a:off x="7140714" y="1663538"/>
              <a:ext cx="1065346" cy="572785"/>
            </a:xfrm>
            <a:prstGeom prst="rect">
              <a:avLst/>
            </a:prstGeom>
            <a:noFill/>
            <a:ln w="9525">
              <a:noFill/>
              <a:miter lim="800000"/>
              <a:headEnd/>
              <a:tailEnd/>
            </a:ln>
          </p:spPr>
          <p:txBody>
            <a:bodyPr/>
            <a:lstStyle/>
            <a:p>
              <a:pPr marL="571500" indent="-571500">
                <a:spcAft>
                  <a:spcPts val="1000"/>
                </a:spcAft>
                <a:buFont typeface="Wingdings" pitchFamily="2" charset="2"/>
                <a:buNone/>
                <a:defRPr/>
              </a:pPr>
              <a:r>
                <a:rPr lang="en-GB" sz="1600" dirty="0">
                  <a:solidFill>
                    <a:schemeClr val="tx1"/>
                  </a:solidFill>
                  <a:latin typeface="+mn-lt"/>
                </a:rPr>
                <a:t>Z</a:t>
              </a:r>
              <a:r>
                <a:rPr lang="en-GB" sz="1600" baseline="-25000" dirty="0">
                  <a:solidFill>
                    <a:schemeClr val="tx1"/>
                  </a:solidFill>
                  <a:latin typeface="+mn-lt"/>
                </a:rPr>
                <a:t>0</a:t>
              </a:r>
              <a:r>
                <a:rPr lang="en-GB" sz="1600" dirty="0">
                  <a:solidFill>
                    <a:schemeClr val="tx1"/>
                  </a:solidFill>
                  <a:latin typeface="+mn-lt"/>
                </a:rPr>
                <a:t>/3</a:t>
              </a:r>
              <a:endParaRPr lang="en-US" sz="1600" dirty="0">
                <a:solidFill>
                  <a:schemeClr val="tx1"/>
                </a:solidFill>
                <a:latin typeface="+mn-lt"/>
              </a:endParaRPr>
            </a:p>
          </p:txBody>
        </p:sp>
        <p:sp>
          <p:nvSpPr>
            <p:cNvPr id="81938" name="Text Box 18"/>
            <p:cNvSpPr txBox="1">
              <a:spLocks noChangeArrowheads="1"/>
            </p:cNvSpPr>
            <p:nvPr/>
          </p:nvSpPr>
          <p:spPr bwMode="auto">
            <a:xfrm>
              <a:off x="6917973" y="2482256"/>
              <a:ext cx="1066812" cy="571199"/>
            </a:xfrm>
            <a:prstGeom prst="rect">
              <a:avLst/>
            </a:prstGeom>
            <a:noFill/>
            <a:ln w="9525">
              <a:noFill/>
              <a:miter lim="800000"/>
              <a:headEnd/>
              <a:tailEnd/>
            </a:ln>
          </p:spPr>
          <p:txBody>
            <a:bodyPr/>
            <a:lstStyle/>
            <a:p>
              <a:pPr marL="571500" indent="-571500">
                <a:spcAft>
                  <a:spcPts val="1000"/>
                </a:spcAft>
                <a:buFont typeface="Wingdings" pitchFamily="2" charset="2"/>
                <a:buNone/>
                <a:defRPr/>
              </a:pPr>
              <a:r>
                <a:rPr lang="en-GB" sz="1600" dirty="0">
                  <a:solidFill>
                    <a:schemeClr val="tx1"/>
                  </a:solidFill>
                  <a:latin typeface="+mn-lt"/>
                </a:rPr>
                <a:t>Z</a:t>
              </a:r>
              <a:r>
                <a:rPr lang="en-GB" sz="1600" baseline="-25000" dirty="0">
                  <a:solidFill>
                    <a:schemeClr val="tx1"/>
                  </a:solidFill>
                  <a:latin typeface="+mn-lt"/>
                </a:rPr>
                <a:t>0</a:t>
              </a:r>
              <a:r>
                <a:rPr lang="en-GB" sz="1600" dirty="0">
                  <a:solidFill>
                    <a:schemeClr val="tx1"/>
                  </a:solidFill>
                  <a:latin typeface="+mn-lt"/>
                </a:rPr>
                <a:t>/3</a:t>
              </a:r>
              <a:endParaRPr lang="en-US" sz="1600" dirty="0">
                <a:solidFill>
                  <a:schemeClr val="tx1"/>
                </a:solidFill>
                <a:latin typeface="+mn-lt"/>
              </a:endParaRPr>
            </a:p>
          </p:txBody>
        </p:sp>
        <p:sp>
          <p:nvSpPr>
            <p:cNvPr id="35" name="Text Box 14"/>
            <p:cNvSpPr txBox="1">
              <a:spLocks noChangeArrowheads="1"/>
            </p:cNvSpPr>
            <p:nvPr/>
          </p:nvSpPr>
          <p:spPr bwMode="auto">
            <a:xfrm>
              <a:off x="5578597" y="3496133"/>
              <a:ext cx="1068276" cy="317333"/>
            </a:xfrm>
            <a:prstGeom prst="rect">
              <a:avLst/>
            </a:prstGeom>
            <a:noFill/>
            <a:ln w="9525">
              <a:noFill/>
              <a:miter lim="800000"/>
              <a:headEnd/>
              <a:tailEnd/>
            </a:ln>
          </p:spPr>
          <p:txBody>
            <a:bodyPr/>
            <a:lstStyle/>
            <a:p>
              <a:pPr marL="571500" indent="-571500">
                <a:spcAft>
                  <a:spcPts val="1000"/>
                </a:spcAft>
                <a:buFont typeface="Wingdings" pitchFamily="2" charset="2"/>
                <a:buNone/>
                <a:defRPr/>
              </a:pPr>
              <a:r>
                <a:rPr lang="en-GB" sz="1600" dirty="0">
                  <a:solidFill>
                    <a:srgbClr val="FFC000"/>
                  </a:solidFill>
                  <a:latin typeface="+mn-lt"/>
                </a:rPr>
                <a:t>Port 3:</a:t>
              </a:r>
              <a:endParaRPr lang="en-US" sz="1600" dirty="0">
                <a:solidFill>
                  <a:srgbClr val="FFC000"/>
                </a:solidFill>
                <a:latin typeface="+mn-lt"/>
              </a:endParaRPr>
            </a:p>
          </p:txBody>
        </p:sp>
        <p:sp>
          <p:nvSpPr>
            <p:cNvPr id="56366" name="Oval 33"/>
            <p:cNvSpPr>
              <a:spLocks noChangeArrowheads="1"/>
            </p:cNvSpPr>
            <p:nvPr/>
          </p:nvSpPr>
          <p:spPr bwMode="auto">
            <a:xfrm>
              <a:off x="6821424" y="1993392"/>
              <a:ext cx="73152" cy="73152"/>
            </a:xfrm>
            <a:prstGeom prst="ellipse">
              <a:avLst/>
            </a:prstGeom>
            <a:solidFill>
              <a:schemeClr val="tx1"/>
            </a:solidFill>
            <a:ln w="9525" algn="ctr">
              <a:solidFill>
                <a:schemeClr val="tx1"/>
              </a:solidFill>
              <a:round/>
              <a:headEnd/>
              <a:tailEnd/>
            </a:ln>
          </p:spPr>
          <p:txBody>
            <a:bodyPr lIns="92075" tIns="46038" rIns="92075" bIns="46038"/>
            <a:lstStyle/>
            <a:p>
              <a:pPr marL="571500" indent="-571500"/>
              <a:endParaRPr lang="en-GB" b="0"/>
            </a:p>
          </p:txBody>
        </p:sp>
        <p:cxnSp>
          <p:nvCxnSpPr>
            <p:cNvPr id="56367" name="Straight Arrow Connector 36"/>
            <p:cNvCxnSpPr>
              <a:cxnSpLocks noChangeShapeType="1"/>
            </p:cNvCxnSpPr>
            <p:nvPr/>
          </p:nvCxnSpPr>
          <p:spPr bwMode="auto">
            <a:xfrm>
              <a:off x="4892040" y="1938528"/>
              <a:ext cx="448056" cy="1588"/>
            </a:xfrm>
            <a:prstGeom prst="straightConnector1">
              <a:avLst/>
            </a:prstGeom>
            <a:noFill/>
            <a:ln w="25400" algn="ctr">
              <a:solidFill>
                <a:srgbClr val="008000"/>
              </a:solidFill>
              <a:round/>
              <a:headEnd/>
              <a:tailEnd type="arrow" w="med" len="med"/>
            </a:ln>
            <a:extLst>
              <a:ext uri="{909E8E84-426E-40DD-AFC4-6F175D3DCCD1}">
                <a14:hiddenFill xmlns:a14="http://schemas.microsoft.com/office/drawing/2010/main">
                  <a:noFill/>
                </a14:hiddenFill>
              </a:ext>
            </a:extLst>
          </p:spPr>
        </p:cxnSp>
        <p:cxnSp>
          <p:nvCxnSpPr>
            <p:cNvPr id="56368" name="Straight Arrow Connector 38"/>
            <p:cNvCxnSpPr>
              <a:cxnSpLocks noChangeShapeType="1"/>
            </p:cNvCxnSpPr>
            <p:nvPr/>
          </p:nvCxnSpPr>
          <p:spPr bwMode="auto">
            <a:xfrm flipH="1">
              <a:off x="4892040" y="2130552"/>
              <a:ext cx="448056" cy="1588"/>
            </a:xfrm>
            <a:prstGeom prst="straightConnector1">
              <a:avLst/>
            </a:prstGeom>
            <a:noFill/>
            <a:ln w="25400" algn="ctr">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56369" name="Straight Arrow Connector 39"/>
            <p:cNvCxnSpPr>
              <a:cxnSpLocks noChangeShapeType="1"/>
            </p:cNvCxnSpPr>
            <p:nvPr/>
          </p:nvCxnSpPr>
          <p:spPr bwMode="auto">
            <a:xfrm>
              <a:off x="8284464" y="1938528"/>
              <a:ext cx="448056" cy="1588"/>
            </a:xfrm>
            <a:prstGeom prst="straightConnector1">
              <a:avLst/>
            </a:prstGeom>
            <a:noFill/>
            <a:ln w="25400" algn="ctr">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56370" name="Straight Arrow Connector 40"/>
            <p:cNvCxnSpPr>
              <a:cxnSpLocks noChangeShapeType="1"/>
            </p:cNvCxnSpPr>
            <p:nvPr/>
          </p:nvCxnSpPr>
          <p:spPr bwMode="auto">
            <a:xfrm flipH="1">
              <a:off x="8284464" y="2130552"/>
              <a:ext cx="448056" cy="1588"/>
            </a:xfrm>
            <a:prstGeom prst="straightConnector1">
              <a:avLst/>
            </a:prstGeom>
            <a:noFill/>
            <a:ln w="25400" algn="ctr">
              <a:solidFill>
                <a:srgbClr val="008000"/>
              </a:solidFill>
              <a:round/>
              <a:headEnd/>
              <a:tailEnd type="arrow" w="med" len="med"/>
            </a:ln>
            <a:extLst>
              <a:ext uri="{909E8E84-426E-40DD-AFC4-6F175D3DCCD1}">
                <a14:hiddenFill xmlns:a14="http://schemas.microsoft.com/office/drawing/2010/main">
                  <a:noFill/>
                </a14:hiddenFill>
              </a:ext>
            </a:extLst>
          </p:spPr>
        </p:cxnSp>
        <p:cxnSp>
          <p:nvCxnSpPr>
            <p:cNvPr id="56371" name="Straight Arrow Connector 41"/>
            <p:cNvCxnSpPr>
              <a:cxnSpLocks noChangeShapeType="1"/>
            </p:cNvCxnSpPr>
            <p:nvPr/>
          </p:nvCxnSpPr>
          <p:spPr bwMode="auto">
            <a:xfrm rot="5400000">
              <a:off x="6743700" y="3598164"/>
              <a:ext cx="448056" cy="1588"/>
            </a:xfrm>
            <a:prstGeom prst="straightConnector1">
              <a:avLst/>
            </a:prstGeom>
            <a:noFill/>
            <a:ln w="25400" algn="ctr">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56372" name="Straight Arrow Connector 42"/>
            <p:cNvCxnSpPr>
              <a:cxnSpLocks noChangeShapeType="1"/>
            </p:cNvCxnSpPr>
            <p:nvPr/>
          </p:nvCxnSpPr>
          <p:spPr bwMode="auto">
            <a:xfrm rot="5400000" flipH="1">
              <a:off x="6551676" y="3598164"/>
              <a:ext cx="448056" cy="1588"/>
            </a:xfrm>
            <a:prstGeom prst="straightConnector1">
              <a:avLst/>
            </a:prstGeom>
            <a:noFill/>
            <a:ln w="25400"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56373" name="TextBox 44"/>
            <p:cNvSpPr txBox="1">
              <a:spLocks noChangeArrowheads="1"/>
            </p:cNvSpPr>
            <p:nvPr/>
          </p:nvSpPr>
          <p:spPr bwMode="auto">
            <a:xfrm>
              <a:off x="4864608" y="1572768"/>
              <a:ext cx="397866"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i="1">
                  <a:solidFill>
                    <a:srgbClr val="008000"/>
                  </a:solidFill>
                </a:rPr>
                <a:t>a</a:t>
              </a:r>
              <a:r>
                <a:rPr lang="en-US" sz="1800" b="0" i="1" baseline="-25000">
                  <a:solidFill>
                    <a:srgbClr val="008000"/>
                  </a:solidFill>
                </a:rPr>
                <a:t>1</a:t>
              </a:r>
              <a:endParaRPr lang="en-GB" sz="1800" b="0" i="1" baseline="-25000">
                <a:solidFill>
                  <a:srgbClr val="008000"/>
                </a:solidFill>
              </a:endParaRPr>
            </a:p>
          </p:txBody>
        </p:sp>
        <p:sp>
          <p:nvSpPr>
            <p:cNvPr id="56374" name="TextBox 47"/>
            <p:cNvSpPr txBox="1">
              <a:spLocks noChangeArrowheads="1"/>
            </p:cNvSpPr>
            <p:nvPr/>
          </p:nvSpPr>
          <p:spPr bwMode="auto">
            <a:xfrm>
              <a:off x="4864608" y="2167128"/>
              <a:ext cx="397866"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i="1"/>
                <a:t>b</a:t>
              </a:r>
              <a:r>
                <a:rPr lang="en-US" sz="1800" b="0" i="1" baseline="-25000"/>
                <a:t>1</a:t>
              </a:r>
              <a:endParaRPr lang="en-GB" sz="1800" b="0" i="1" baseline="-25000"/>
            </a:p>
          </p:txBody>
        </p:sp>
        <p:sp>
          <p:nvSpPr>
            <p:cNvPr id="56375" name="TextBox 48"/>
            <p:cNvSpPr txBox="1">
              <a:spLocks noChangeArrowheads="1"/>
            </p:cNvSpPr>
            <p:nvPr/>
          </p:nvSpPr>
          <p:spPr bwMode="auto">
            <a:xfrm>
              <a:off x="8375904" y="2194560"/>
              <a:ext cx="397866"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i="1">
                  <a:solidFill>
                    <a:srgbClr val="008000"/>
                  </a:solidFill>
                </a:rPr>
                <a:t>a</a:t>
              </a:r>
              <a:r>
                <a:rPr lang="en-US" sz="1800" b="0" i="1" baseline="-25000">
                  <a:solidFill>
                    <a:srgbClr val="008000"/>
                  </a:solidFill>
                </a:rPr>
                <a:t>2</a:t>
              </a:r>
              <a:endParaRPr lang="en-GB" sz="1800" b="0" i="1" baseline="-25000">
                <a:solidFill>
                  <a:srgbClr val="008000"/>
                </a:solidFill>
              </a:endParaRPr>
            </a:p>
          </p:txBody>
        </p:sp>
        <p:sp>
          <p:nvSpPr>
            <p:cNvPr id="56376" name="TextBox 49"/>
            <p:cNvSpPr txBox="1">
              <a:spLocks noChangeArrowheads="1"/>
            </p:cNvSpPr>
            <p:nvPr/>
          </p:nvSpPr>
          <p:spPr bwMode="auto">
            <a:xfrm>
              <a:off x="8293608" y="1600200"/>
              <a:ext cx="397866"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i="1"/>
                <a:t>b</a:t>
              </a:r>
              <a:r>
                <a:rPr lang="en-US" sz="1800" b="0" i="1" baseline="-25000"/>
                <a:t>2</a:t>
              </a:r>
              <a:endParaRPr lang="en-GB" sz="1800" b="0" i="1" baseline="-25000"/>
            </a:p>
          </p:txBody>
        </p:sp>
        <p:sp>
          <p:nvSpPr>
            <p:cNvPr id="56377" name="TextBox 50"/>
            <p:cNvSpPr txBox="1">
              <a:spLocks noChangeArrowheads="1"/>
            </p:cNvSpPr>
            <p:nvPr/>
          </p:nvSpPr>
          <p:spPr bwMode="auto">
            <a:xfrm>
              <a:off x="6300216" y="3465576"/>
              <a:ext cx="397866"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i="1">
                  <a:solidFill>
                    <a:srgbClr val="008000"/>
                  </a:solidFill>
                </a:rPr>
                <a:t>a</a:t>
              </a:r>
              <a:r>
                <a:rPr lang="en-US" sz="1800" b="0" i="1" baseline="-25000">
                  <a:solidFill>
                    <a:srgbClr val="008000"/>
                  </a:solidFill>
                </a:rPr>
                <a:t>3</a:t>
              </a:r>
              <a:endParaRPr lang="en-GB" sz="1800" b="0" i="1" baseline="-25000">
                <a:solidFill>
                  <a:srgbClr val="008000"/>
                </a:solidFill>
              </a:endParaRPr>
            </a:p>
          </p:txBody>
        </p:sp>
        <p:sp>
          <p:nvSpPr>
            <p:cNvPr id="56378" name="TextBox 51"/>
            <p:cNvSpPr txBox="1">
              <a:spLocks noChangeArrowheads="1"/>
            </p:cNvSpPr>
            <p:nvPr/>
          </p:nvSpPr>
          <p:spPr bwMode="auto">
            <a:xfrm>
              <a:off x="7031736" y="3447288"/>
              <a:ext cx="397866"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i="1"/>
                <a:t>b</a:t>
              </a:r>
              <a:r>
                <a:rPr lang="en-US" sz="1800" b="0" i="1" baseline="-25000"/>
                <a:t>3</a:t>
              </a:r>
              <a:endParaRPr lang="en-GB" sz="1800" b="0" i="1" baseline="-25000"/>
            </a:p>
          </p:txBody>
        </p:sp>
        <p:sp>
          <p:nvSpPr>
            <p:cNvPr id="56379" name="Rectangle 52"/>
            <p:cNvSpPr>
              <a:spLocks noChangeArrowheads="1"/>
            </p:cNvSpPr>
            <p:nvPr/>
          </p:nvSpPr>
          <p:spPr bwMode="auto">
            <a:xfrm>
              <a:off x="5751576" y="1636776"/>
              <a:ext cx="2176272" cy="1399032"/>
            </a:xfrm>
            <a:prstGeom prst="rect">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marL="571500" indent="-571500"/>
              <a:endParaRPr lang="en-GB" b="0"/>
            </a:p>
          </p:txBody>
        </p:sp>
      </p:grpSp>
      <p:sp>
        <p:nvSpPr>
          <p:cNvPr id="56329" name="TextBox 53"/>
          <p:cNvSpPr txBox="1">
            <a:spLocks noChangeArrowheads="1"/>
          </p:cNvSpPr>
          <p:nvPr/>
        </p:nvSpPr>
        <p:spPr bwMode="auto">
          <a:xfrm>
            <a:off x="555625" y="3767138"/>
            <a:ext cx="211772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a:t>3-port circulator</a:t>
            </a:r>
            <a:endParaRPr lang="en-GB" sz="1800"/>
          </a:p>
        </p:txBody>
      </p:sp>
      <p:graphicFrame>
        <p:nvGraphicFramePr>
          <p:cNvPr id="56330" name="Object 38"/>
          <p:cNvGraphicFramePr>
            <a:graphicFrameLocks noChangeAspect="1"/>
          </p:cNvGraphicFramePr>
          <p:nvPr/>
        </p:nvGraphicFramePr>
        <p:xfrm>
          <a:off x="825500" y="4129088"/>
          <a:ext cx="2916238" cy="1125537"/>
        </p:xfrm>
        <a:graphic>
          <a:graphicData uri="http://schemas.openxmlformats.org/presentationml/2006/ole">
            <mc:AlternateContent xmlns:mc="http://schemas.openxmlformats.org/markup-compatibility/2006">
              <mc:Choice xmlns:v="urn:schemas-microsoft-com:vml" Requires="v">
                <p:oleObj spid="_x0000_s56403" name="Equation" r:id="rId6" imgW="1727200" imgH="711200" progId="Equation.3">
                  <p:embed/>
                </p:oleObj>
              </mc:Choice>
              <mc:Fallback>
                <p:oleObj name="Equation" r:id="rId6" imgW="1727200" imgH="711200" progId="Equation.3">
                  <p:embed/>
                  <p:pic>
                    <p:nvPicPr>
                      <p:cNvPr id="0" name="Object 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500" y="4129088"/>
                        <a:ext cx="2916238"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pSp>
        <p:nvGrpSpPr>
          <p:cNvPr id="56331" name="Group 86"/>
          <p:cNvGrpSpPr>
            <a:grpSpLocks/>
          </p:cNvGrpSpPr>
          <p:nvPr/>
        </p:nvGrpSpPr>
        <p:grpSpPr bwMode="auto">
          <a:xfrm>
            <a:off x="5761038" y="3910013"/>
            <a:ext cx="3470275" cy="2427287"/>
            <a:chOff x="4788218" y="3910584"/>
            <a:chExt cx="3203638" cy="2426464"/>
          </a:xfrm>
        </p:grpSpPr>
        <p:pic>
          <p:nvPicPr>
            <p:cNvPr id="56333" name="Picture 20" descr="Fig_7"/>
            <p:cNvPicPr>
              <a:picLocks noChangeAspect="1" noChangeArrowheads="1"/>
            </p:cNvPicPr>
            <p:nvPr/>
          </p:nvPicPr>
          <p:blipFill>
            <a:blip r:embed="rId8">
              <a:extLst>
                <a:ext uri="{28A0092B-C50C-407E-A947-70E740481C1C}">
                  <a14:useLocalDpi xmlns:a14="http://schemas.microsoft.com/office/drawing/2010/main" val="0"/>
                </a:ext>
              </a:extLst>
            </a:blip>
            <a:srcRect r="59172"/>
            <a:stretch>
              <a:fillRect/>
            </a:stretch>
          </p:blipFill>
          <p:spPr bwMode="auto">
            <a:xfrm>
              <a:off x="5420485" y="4184142"/>
              <a:ext cx="2036731" cy="1768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 Box 14"/>
            <p:cNvSpPr txBox="1">
              <a:spLocks noChangeArrowheads="1"/>
            </p:cNvSpPr>
            <p:nvPr/>
          </p:nvSpPr>
          <p:spPr bwMode="auto">
            <a:xfrm>
              <a:off x="4788218" y="5138892"/>
              <a:ext cx="1068367" cy="317392"/>
            </a:xfrm>
            <a:prstGeom prst="rect">
              <a:avLst/>
            </a:prstGeom>
            <a:noFill/>
            <a:ln w="9525">
              <a:noFill/>
              <a:miter lim="800000"/>
              <a:headEnd/>
              <a:tailEnd/>
            </a:ln>
          </p:spPr>
          <p:txBody>
            <a:bodyPr/>
            <a:lstStyle/>
            <a:p>
              <a:pPr marL="571500" indent="-571500">
                <a:spcAft>
                  <a:spcPts val="1000"/>
                </a:spcAft>
                <a:buFont typeface="Wingdings" pitchFamily="2" charset="2"/>
                <a:buNone/>
                <a:defRPr/>
              </a:pPr>
              <a:r>
                <a:rPr lang="en-GB" sz="1600" dirty="0">
                  <a:solidFill>
                    <a:srgbClr val="FFC000"/>
                  </a:solidFill>
                  <a:latin typeface="+mn-lt"/>
                </a:rPr>
                <a:t>Port 1:</a:t>
              </a:r>
              <a:endParaRPr lang="en-US" sz="1600" dirty="0">
                <a:solidFill>
                  <a:srgbClr val="FFC000"/>
                </a:solidFill>
                <a:latin typeface="+mn-lt"/>
              </a:endParaRPr>
            </a:p>
          </p:txBody>
        </p:sp>
        <p:cxnSp>
          <p:nvCxnSpPr>
            <p:cNvPr id="56335" name="Straight Arrow Connector 59"/>
            <p:cNvCxnSpPr>
              <a:cxnSpLocks noChangeShapeType="1"/>
            </p:cNvCxnSpPr>
            <p:nvPr/>
          </p:nvCxnSpPr>
          <p:spPr bwMode="auto">
            <a:xfrm>
              <a:off x="4916424" y="5766816"/>
              <a:ext cx="448056" cy="1588"/>
            </a:xfrm>
            <a:prstGeom prst="straightConnector1">
              <a:avLst/>
            </a:prstGeom>
            <a:noFill/>
            <a:ln w="25400" algn="ctr">
              <a:solidFill>
                <a:srgbClr val="008000"/>
              </a:solidFill>
              <a:round/>
              <a:headEnd/>
              <a:tailEnd type="arrow" w="med" len="med"/>
            </a:ln>
            <a:extLst>
              <a:ext uri="{909E8E84-426E-40DD-AFC4-6F175D3DCCD1}">
                <a14:hiddenFill xmlns:a14="http://schemas.microsoft.com/office/drawing/2010/main">
                  <a:noFill/>
                </a14:hiddenFill>
              </a:ext>
            </a:extLst>
          </p:spPr>
        </p:cxnSp>
        <p:cxnSp>
          <p:nvCxnSpPr>
            <p:cNvPr id="56336" name="Straight Arrow Connector 60"/>
            <p:cNvCxnSpPr>
              <a:cxnSpLocks noChangeShapeType="1"/>
            </p:cNvCxnSpPr>
            <p:nvPr/>
          </p:nvCxnSpPr>
          <p:spPr bwMode="auto">
            <a:xfrm flipH="1">
              <a:off x="4916424" y="5958840"/>
              <a:ext cx="448056" cy="1588"/>
            </a:xfrm>
            <a:prstGeom prst="straightConnector1">
              <a:avLst/>
            </a:prstGeom>
            <a:noFill/>
            <a:ln w="25400" algn="ctr">
              <a:solidFill>
                <a:srgbClr val="0000FF"/>
              </a:solidFill>
              <a:round/>
              <a:headEnd/>
              <a:tailEnd type="arrow" w="med" len="med"/>
            </a:ln>
            <a:extLst>
              <a:ext uri="{909E8E84-426E-40DD-AFC4-6F175D3DCCD1}">
                <a14:hiddenFill xmlns:a14="http://schemas.microsoft.com/office/drawing/2010/main">
                  <a:noFill/>
                </a14:hiddenFill>
              </a:ext>
            </a:extLst>
          </p:spPr>
        </p:cxnSp>
        <p:sp>
          <p:nvSpPr>
            <p:cNvPr id="56337" name="TextBox 61"/>
            <p:cNvSpPr txBox="1">
              <a:spLocks noChangeArrowheads="1"/>
            </p:cNvSpPr>
            <p:nvPr/>
          </p:nvSpPr>
          <p:spPr bwMode="auto">
            <a:xfrm>
              <a:off x="4888992" y="5401056"/>
              <a:ext cx="397866"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i="1">
                  <a:solidFill>
                    <a:srgbClr val="008000"/>
                  </a:solidFill>
                </a:rPr>
                <a:t>a</a:t>
              </a:r>
              <a:r>
                <a:rPr lang="en-US" sz="1800" b="0" i="1" baseline="-25000">
                  <a:solidFill>
                    <a:srgbClr val="008000"/>
                  </a:solidFill>
                </a:rPr>
                <a:t>1</a:t>
              </a:r>
              <a:endParaRPr lang="en-GB" sz="1800" b="0" i="1" baseline="-25000">
                <a:solidFill>
                  <a:srgbClr val="008000"/>
                </a:solidFill>
              </a:endParaRPr>
            </a:p>
          </p:txBody>
        </p:sp>
        <p:sp>
          <p:nvSpPr>
            <p:cNvPr id="56338" name="TextBox 62"/>
            <p:cNvSpPr txBox="1">
              <a:spLocks noChangeArrowheads="1"/>
            </p:cNvSpPr>
            <p:nvPr/>
          </p:nvSpPr>
          <p:spPr bwMode="auto">
            <a:xfrm>
              <a:off x="4888992" y="5995416"/>
              <a:ext cx="397866"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i="1"/>
                <a:t>b</a:t>
              </a:r>
              <a:r>
                <a:rPr lang="en-US" sz="1800" b="0" i="1" baseline="-25000"/>
                <a:t>1</a:t>
              </a:r>
              <a:endParaRPr lang="en-GB" sz="1800" b="0" i="1" baseline="-25000"/>
            </a:p>
          </p:txBody>
        </p:sp>
        <p:sp>
          <p:nvSpPr>
            <p:cNvPr id="56339" name="Rectangle 63"/>
            <p:cNvSpPr>
              <a:spLocks noChangeArrowheads="1"/>
            </p:cNvSpPr>
            <p:nvPr/>
          </p:nvSpPr>
          <p:spPr bwMode="auto">
            <a:xfrm>
              <a:off x="5404104" y="5806440"/>
              <a:ext cx="91440" cy="15544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2075" tIns="46038" rIns="92075" bIns="46038"/>
            <a:lstStyle/>
            <a:p>
              <a:pPr marL="571500" indent="-571500"/>
              <a:endParaRPr lang="en-GB" b="0"/>
            </a:p>
          </p:txBody>
        </p:sp>
        <p:sp>
          <p:nvSpPr>
            <p:cNvPr id="56340" name="Rectangle 64"/>
            <p:cNvSpPr>
              <a:spLocks noChangeArrowheads="1"/>
            </p:cNvSpPr>
            <p:nvPr/>
          </p:nvSpPr>
          <p:spPr bwMode="auto">
            <a:xfrm>
              <a:off x="6291072" y="4160520"/>
              <a:ext cx="91440" cy="15544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2075" tIns="46038" rIns="92075" bIns="46038"/>
            <a:lstStyle/>
            <a:p>
              <a:pPr marL="571500" indent="-571500"/>
              <a:endParaRPr lang="en-GB" b="0"/>
            </a:p>
          </p:txBody>
        </p:sp>
        <p:sp>
          <p:nvSpPr>
            <p:cNvPr id="56341" name="Rectangle 65"/>
            <p:cNvSpPr>
              <a:spLocks noChangeArrowheads="1"/>
            </p:cNvSpPr>
            <p:nvPr/>
          </p:nvSpPr>
          <p:spPr bwMode="auto">
            <a:xfrm>
              <a:off x="7223760" y="5788152"/>
              <a:ext cx="91440" cy="15544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2075" tIns="46038" rIns="92075" bIns="46038"/>
            <a:lstStyle/>
            <a:p>
              <a:pPr marL="571500" indent="-571500"/>
              <a:endParaRPr lang="en-GB" b="0"/>
            </a:p>
          </p:txBody>
        </p:sp>
        <p:sp>
          <p:nvSpPr>
            <p:cNvPr id="72" name="Text Box 15"/>
            <p:cNvSpPr txBox="1">
              <a:spLocks noChangeArrowheads="1"/>
            </p:cNvSpPr>
            <p:nvPr/>
          </p:nvSpPr>
          <p:spPr bwMode="auto">
            <a:xfrm>
              <a:off x="5394945" y="4161324"/>
              <a:ext cx="886642" cy="361827"/>
            </a:xfrm>
            <a:prstGeom prst="rect">
              <a:avLst/>
            </a:prstGeom>
            <a:noFill/>
            <a:ln w="9525">
              <a:noFill/>
              <a:miter lim="800000"/>
              <a:headEnd/>
              <a:tailEnd/>
            </a:ln>
          </p:spPr>
          <p:txBody>
            <a:bodyPr/>
            <a:lstStyle/>
            <a:p>
              <a:pPr marL="571500" indent="-571500">
                <a:spcAft>
                  <a:spcPts val="1000"/>
                </a:spcAft>
                <a:buFont typeface="Wingdings" pitchFamily="2" charset="2"/>
                <a:buNone/>
                <a:defRPr/>
              </a:pPr>
              <a:r>
                <a:rPr lang="en-GB" sz="1600" dirty="0">
                  <a:solidFill>
                    <a:srgbClr val="FFC000"/>
                  </a:solidFill>
                  <a:latin typeface="+mn-lt"/>
                </a:rPr>
                <a:t>Port 2:</a:t>
              </a:r>
              <a:endParaRPr lang="en-US" sz="1600" dirty="0">
                <a:solidFill>
                  <a:srgbClr val="FFC000"/>
                </a:solidFill>
                <a:latin typeface="+mn-lt"/>
              </a:endParaRPr>
            </a:p>
          </p:txBody>
        </p:sp>
        <p:cxnSp>
          <p:nvCxnSpPr>
            <p:cNvPr id="56343" name="Straight Arrow Connector 72"/>
            <p:cNvCxnSpPr>
              <a:cxnSpLocks noChangeShapeType="1"/>
            </p:cNvCxnSpPr>
            <p:nvPr/>
          </p:nvCxnSpPr>
          <p:spPr bwMode="auto">
            <a:xfrm>
              <a:off x="6480048" y="4248912"/>
              <a:ext cx="448056" cy="1588"/>
            </a:xfrm>
            <a:prstGeom prst="straightConnector1">
              <a:avLst/>
            </a:prstGeom>
            <a:noFill/>
            <a:ln w="25400" algn="ctr">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56344" name="Straight Arrow Connector 73"/>
            <p:cNvCxnSpPr>
              <a:cxnSpLocks noChangeShapeType="1"/>
            </p:cNvCxnSpPr>
            <p:nvPr/>
          </p:nvCxnSpPr>
          <p:spPr bwMode="auto">
            <a:xfrm flipH="1">
              <a:off x="6480048" y="4440936"/>
              <a:ext cx="448056" cy="1588"/>
            </a:xfrm>
            <a:prstGeom prst="straightConnector1">
              <a:avLst/>
            </a:prstGeom>
            <a:noFill/>
            <a:ln w="25400"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56345" name="TextBox 74"/>
            <p:cNvSpPr txBox="1">
              <a:spLocks noChangeArrowheads="1"/>
            </p:cNvSpPr>
            <p:nvPr/>
          </p:nvSpPr>
          <p:spPr bwMode="auto">
            <a:xfrm>
              <a:off x="6571488" y="4504944"/>
              <a:ext cx="397866"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i="1">
                  <a:solidFill>
                    <a:srgbClr val="008000"/>
                  </a:solidFill>
                </a:rPr>
                <a:t>a</a:t>
              </a:r>
              <a:r>
                <a:rPr lang="en-US" sz="1800" b="0" i="1" baseline="-25000">
                  <a:solidFill>
                    <a:srgbClr val="008000"/>
                  </a:solidFill>
                </a:rPr>
                <a:t>2</a:t>
              </a:r>
              <a:endParaRPr lang="en-GB" sz="1800" b="0" i="1" baseline="-25000">
                <a:solidFill>
                  <a:srgbClr val="008000"/>
                </a:solidFill>
              </a:endParaRPr>
            </a:p>
          </p:txBody>
        </p:sp>
        <p:sp>
          <p:nvSpPr>
            <p:cNvPr id="56346" name="TextBox 75"/>
            <p:cNvSpPr txBox="1">
              <a:spLocks noChangeArrowheads="1"/>
            </p:cNvSpPr>
            <p:nvPr/>
          </p:nvSpPr>
          <p:spPr bwMode="auto">
            <a:xfrm>
              <a:off x="6489192" y="3910584"/>
              <a:ext cx="397866"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i="1"/>
                <a:t>b</a:t>
              </a:r>
              <a:r>
                <a:rPr lang="en-US" sz="1800" b="0" i="1" baseline="-25000"/>
                <a:t>2</a:t>
              </a:r>
              <a:endParaRPr lang="en-GB" sz="1800" b="0" i="1" baseline="-25000"/>
            </a:p>
          </p:txBody>
        </p:sp>
        <p:sp>
          <p:nvSpPr>
            <p:cNvPr id="82" name="Text Box 15"/>
            <p:cNvSpPr txBox="1">
              <a:spLocks noChangeArrowheads="1"/>
            </p:cNvSpPr>
            <p:nvPr/>
          </p:nvSpPr>
          <p:spPr bwMode="auto">
            <a:xfrm>
              <a:off x="7103748" y="5084936"/>
              <a:ext cx="888108" cy="361827"/>
            </a:xfrm>
            <a:prstGeom prst="rect">
              <a:avLst/>
            </a:prstGeom>
            <a:noFill/>
            <a:ln w="9525">
              <a:noFill/>
              <a:miter lim="800000"/>
              <a:headEnd/>
              <a:tailEnd/>
            </a:ln>
          </p:spPr>
          <p:txBody>
            <a:bodyPr/>
            <a:lstStyle/>
            <a:p>
              <a:pPr marL="571500" indent="-571500">
                <a:spcAft>
                  <a:spcPts val="1000"/>
                </a:spcAft>
                <a:buFont typeface="Wingdings" pitchFamily="2" charset="2"/>
                <a:buNone/>
                <a:defRPr/>
              </a:pPr>
              <a:r>
                <a:rPr lang="en-GB" sz="1600" dirty="0">
                  <a:solidFill>
                    <a:srgbClr val="FFC000"/>
                  </a:solidFill>
                  <a:latin typeface="+mn-lt"/>
                </a:rPr>
                <a:t>Port 3:</a:t>
              </a:r>
              <a:endParaRPr lang="en-US" sz="1600" dirty="0">
                <a:solidFill>
                  <a:srgbClr val="FFC000"/>
                </a:solidFill>
                <a:latin typeface="+mn-lt"/>
              </a:endParaRPr>
            </a:p>
          </p:txBody>
        </p:sp>
        <p:cxnSp>
          <p:nvCxnSpPr>
            <p:cNvPr id="56348" name="Straight Arrow Connector 82"/>
            <p:cNvCxnSpPr>
              <a:cxnSpLocks noChangeShapeType="1"/>
            </p:cNvCxnSpPr>
            <p:nvPr/>
          </p:nvCxnSpPr>
          <p:spPr bwMode="auto">
            <a:xfrm>
              <a:off x="7275576" y="5730240"/>
              <a:ext cx="448056" cy="1588"/>
            </a:xfrm>
            <a:prstGeom prst="straightConnector1">
              <a:avLst/>
            </a:prstGeom>
            <a:noFill/>
            <a:ln w="25400" algn="ctr">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56349" name="Straight Arrow Connector 83"/>
            <p:cNvCxnSpPr>
              <a:cxnSpLocks noChangeShapeType="1"/>
            </p:cNvCxnSpPr>
            <p:nvPr/>
          </p:nvCxnSpPr>
          <p:spPr bwMode="auto">
            <a:xfrm flipH="1">
              <a:off x="7275576" y="5922264"/>
              <a:ext cx="448056" cy="1588"/>
            </a:xfrm>
            <a:prstGeom prst="straightConnector1">
              <a:avLst/>
            </a:prstGeom>
            <a:noFill/>
            <a:ln w="25400"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56350" name="TextBox 84"/>
            <p:cNvSpPr txBox="1">
              <a:spLocks noChangeArrowheads="1"/>
            </p:cNvSpPr>
            <p:nvPr/>
          </p:nvSpPr>
          <p:spPr bwMode="auto">
            <a:xfrm>
              <a:off x="7367016" y="5986272"/>
              <a:ext cx="397866"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i="1">
                  <a:solidFill>
                    <a:srgbClr val="008000"/>
                  </a:solidFill>
                </a:rPr>
                <a:t>a</a:t>
              </a:r>
              <a:r>
                <a:rPr lang="en-US" sz="1800" b="0" i="1" baseline="-25000">
                  <a:solidFill>
                    <a:srgbClr val="008000"/>
                  </a:solidFill>
                </a:rPr>
                <a:t>3</a:t>
              </a:r>
              <a:endParaRPr lang="en-GB" sz="1800" b="0" i="1" baseline="-25000">
                <a:solidFill>
                  <a:srgbClr val="008000"/>
                </a:solidFill>
              </a:endParaRPr>
            </a:p>
          </p:txBody>
        </p:sp>
        <p:sp>
          <p:nvSpPr>
            <p:cNvPr id="56351" name="TextBox 85"/>
            <p:cNvSpPr txBox="1">
              <a:spLocks noChangeArrowheads="1"/>
            </p:cNvSpPr>
            <p:nvPr/>
          </p:nvSpPr>
          <p:spPr bwMode="auto">
            <a:xfrm>
              <a:off x="7284720" y="5391912"/>
              <a:ext cx="397866"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i="1"/>
                <a:t>b</a:t>
              </a:r>
              <a:r>
                <a:rPr lang="en-US" sz="1800" b="0" i="1" baseline="-25000"/>
                <a:t>3</a:t>
              </a:r>
              <a:endParaRPr lang="en-GB" sz="1800" b="0" i="1" baseline="-25000"/>
            </a:p>
          </p:txBody>
        </p:sp>
      </p:grpSp>
      <p:sp>
        <p:nvSpPr>
          <p:cNvPr id="56332" name="TextBox 87"/>
          <p:cNvSpPr txBox="1">
            <a:spLocks noChangeArrowheads="1"/>
          </p:cNvSpPr>
          <p:nvPr/>
        </p:nvSpPr>
        <p:spPr bwMode="auto">
          <a:xfrm>
            <a:off x="311150" y="5556250"/>
            <a:ext cx="49307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0"/>
              </a:spcBef>
              <a:buFont typeface="Wingdings" pitchFamily="2" charset="2"/>
              <a:buNone/>
            </a:pPr>
            <a:r>
              <a:rPr lang="en-US" sz="1400" b="0"/>
              <a:t>The ideal circulator is lossless, matched at all ports, </a:t>
            </a:r>
          </a:p>
          <a:p>
            <a:pPr>
              <a:spcBef>
                <a:spcPct val="0"/>
              </a:spcBef>
              <a:buFont typeface="Wingdings" pitchFamily="2" charset="2"/>
              <a:buNone/>
            </a:pPr>
            <a:r>
              <a:rPr lang="en-US" sz="1400" b="0"/>
              <a:t>but not reciprocal. A signal entering the ideal circulator </a:t>
            </a:r>
          </a:p>
          <a:p>
            <a:pPr>
              <a:spcBef>
                <a:spcPct val="0"/>
              </a:spcBef>
              <a:buFont typeface="Wingdings" pitchFamily="2" charset="2"/>
              <a:buNone/>
            </a:pPr>
            <a:r>
              <a:rPr lang="en-US" sz="1400" b="0"/>
              <a:t>at one port is transmitted exclusively to the next port in </a:t>
            </a:r>
          </a:p>
          <a:p>
            <a:pPr>
              <a:spcBef>
                <a:spcPct val="0"/>
              </a:spcBef>
              <a:buFont typeface="Wingdings" pitchFamily="2" charset="2"/>
              <a:buNone/>
            </a:pPr>
            <a:r>
              <a:rPr lang="en-US" sz="1400" b="0"/>
              <a:t>the sense of the arrow. </a:t>
            </a:r>
            <a:endParaRPr lang="en-GB" sz="1400" b="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3A8F5503-AA67-47BF-B3EF-BB2890F07E6A}" type="slidenum">
              <a:rPr lang="en-US" sz="1400" b="0">
                <a:solidFill>
                  <a:schemeClr val="tx1"/>
                </a:solidFill>
              </a:rPr>
              <a:pPr algn="r">
                <a:lnSpc>
                  <a:spcPct val="100000"/>
                </a:lnSpc>
                <a:spcBef>
                  <a:spcPct val="0"/>
                </a:spcBef>
                <a:buClrTx/>
                <a:buSzTx/>
                <a:buFontTx/>
                <a:buNone/>
              </a:pPr>
              <a:t>54</a:t>
            </a:fld>
            <a:endParaRPr lang="en-US" sz="1400" b="0">
              <a:solidFill>
                <a:schemeClr val="tx1"/>
              </a:solidFill>
            </a:endParaRPr>
          </a:p>
        </p:txBody>
      </p:sp>
      <p:sp>
        <p:nvSpPr>
          <p:cNvPr id="240642" name="Rectangle 2"/>
          <p:cNvSpPr>
            <a:spLocks noChangeArrowheads="1"/>
          </p:cNvSpPr>
          <p:nvPr/>
        </p:nvSpPr>
        <p:spPr bwMode="auto">
          <a:xfrm>
            <a:off x="1528763" y="0"/>
            <a:ext cx="7204075" cy="1066800"/>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en-US" sz="3200" dirty="0">
                <a:solidFill>
                  <a:srgbClr val="FF0000"/>
                </a:solidFill>
                <a:effectLst>
                  <a:outerShdw blurRad="38100" dist="38100" dir="2700000" algn="tl">
                    <a:srgbClr val="C0C0C0"/>
                  </a:outerShdw>
                </a:effectLst>
              </a:rPr>
              <a:t>Examples of 3-ports (2)</a:t>
            </a:r>
          </a:p>
        </p:txBody>
      </p:sp>
      <p:sp>
        <p:nvSpPr>
          <p:cNvPr id="57348" name="Rectangle 9"/>
          <p:cNvSpPr>
            <a:spLocks noChangeArrowheads="1"/>
          </p:cNvSpPr>
          <p:nvPr/>
        </p:nvSpPr>
        <p:spPr bwMode="auto">
          <a:xfrm>
            <a:off x="0" y="0"/>
            <a:ext cx="9906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nchor="ctr">
            <a:spAutoFit/>
          </a:bodyPr>
          <a:lstStyle/>
          <a:p>
            <a:endParaRPr lang="en-GB" b="0"/>
          </a:p>
        </p:txBody>
      </p:sp>
      <p:sp>
        <p:nvSpPr>
          <p:cNvPr id="57349" name="TextBox 10"/>
          <p:cNvSpPr txBox="1">
            <a:spLocks noChangeArrowheads="1"/>
          </p:cNvSpPr>
          <p:nvPr/>
        </p:nvSpPr>
        <p:spPr bwMode="auto">
          <a:xfrm>
            <a:off x="822325" y="1189038"/>
            <a:ext cx="460375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Practical implementations of circulators:</a:t>
            </a:r>
            <a:endParaRPr lang="en-GB" sz="1800" b="0"/>
          </a:p>
        </p:txBody>
      </p:sp>
      <p:sp>
        <p:nvSpPr>
          <p:cNvPr id="57350" name="TextBox 11"/>
          <p:cNvSpPr txBox="1">
            <a:spLocks noChangeArrowheads="1"/>
          </p:cNvSpPr>
          <p:nvPr/>
        </p:nvSpPr>
        <p:spPr bwMode="auto">
          <a:xfrm>
            <a:off x="595313" y="5284788"/>
            <a:ext cx="86963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0"/>
              </a:spcBef>
              <a:buFont typeface="Wingdings" pitchFamily="2" charset="2"/>
              <a:buNone/>
            </a:pPr>
            <a:r>
              <a:rPr lang="en-US" sz="1600" b="0"/>
              <a:t>A circulator contains a volume of ferrite. The magnetically polarized ferrite provides the</a:t>
            </a:r>
          </a:p>
          <a:p>
            <a:pPr>
              <a:spcBef>
                <a:spcPct val="0"/>
              </a:spcBef>
              <a:buFont typeface="Wingdings" pitchFamily="2" charset="2"/>
              <a:buNone/>
            </a:pPr>
            <a:r>
              <a:rPr lang="en-US" sz="1600" b="0"/>
              <a:t>required non-reciprocal properties, thus power is only transmitted from port 1 to port 2,</a:t>
            </a:r>
          </a:p>
          <a:p>
            <a:pPr>
              <a:spcBef>
                <a:spcPct val="0"/>
              </a:spcBef>
              <a:buFont typeface="Wingdings" pitchFamily="2" charset="2"/>
              <a:buNone/>
            </a:pPr>
            <a:r>
              <a:rPr lang="en-US" sz="1600" b="0"/>
              <a:t>from port 2 to port 3, and from port 3 to port 1.</a:t>
            </a:r>
            <a:endParaRPr lang="en-GB" sz="1600" b="0"/>
          </a:p>
        </p:txBody>
      </p:sp>
      <p:grpSp>
        <p:nvGrpSpPr>
          <p:cNvPr id="57351" name="Group 40"/>
          <p:cNvGrpSpPr>
            <a:grpSpLocks/>
          </p:cNvGrpSpPr>
          <p:nvPr/>
        </p:nvGrpSpPr>
        <p:grpSpPr bwMode="auto">
          <a:xfrm>
            <a:off x="4764088" y="2660650"/>
            <a:ext cx="4564062" cy="2405063"/>
            <a:chOff x="164403" y="1188720"/>
            <a:chExt cx="4212853" cy="2404872"/>
          </a:xfrm>
        </p:grpSpPr>
        <p:pic>
          <p:nvPicPr>
            <p:cNvPr id="57358" name="Picture 4" descr="Fig_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512" y="1837944"/>
              <a:ext cx="23622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9" name="TextBox 15"/>
            <p:cNvSpPr txBox="1">
              <a:spLocks noChangeArrowheads="1"/>
            </p:cNvSpPr>
            <p:nvPr/>
          </p:nvSpPr>
          <p:spPr bwMode="auto">
            <a:xfrm>
              <a:off x="2075688" y="1188720"/>
              <a:ext cx="2223686"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a:t>Stripline circulator</a:t>
              </a:r>
              <a:endParaRPr lang="en-GB" sz="1800"/>
            </a:p>
          </p:txBody>
        </p:sp>
        <p:cxnSp>
          <p:nvCxnSpPr>
            <p:cNvPr id="57360" name="Straight Arrow Connector 21"/>
            <p:cNvCxnSpPr>
              <a:cxnSpLocks noChangeShapeType="1"/>
            </p:cNvCxnSpPr>
            <p:nvPr/>
          </p:nvCxnSpPr>
          <p:spPr bwMode="auto">
            <a:xfrm rot="10800000">
              <a:off x="2267712" y="2798064"/>
              <a:ext cx="905256" cy="292608"/>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7361" name="TextBox 23"/>
            <p:cNvSpPr txBox="1">
              <a:spLocks noChangeArrowheads="1"/>
            </p:cNvSpPr>
            <p:nvPr/>
          </p:nvSpPr>
          <p:spPr bwMode="auto">
            <a:xfrm>
              <a:off x="2770632" y="3108960"/>
              <a:ext cx="1010213"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400" b="0">
                  <a:solidFill>
                    <a:schemeClr val="tx1"/>
                  </a:solidFill>
                </a:rPr>
                <a:t>ferrite disc</a:t>
              </a:r>
              <a:endParaRPr lang="en-GB" sz="1400" b="0">
                <a:solidFill>
                  <a:schemeClr val="tx1"/>
                </a:solidFill>
              </a:endParaRPr>
            </a:p>
          </p:txBody>
        </p:sp>
        <p:cxnSp>
          <p:nvCxnSpPr>
            <p:cNvPr id="57362" name="Straight Arrow Connector 24"/>
            <p:cNvCxnSpPr>
              <a:cxnSpLocks noChangeShapeType="1"/>
            </p:cNvCxnSpPr>
            <p:nvPr/>
          </p:nvCxnSpPr>
          <p:spPr bwMode="auto">
            <a:xfrm rot="5400000">
              <a:off x="3012948" y="2244852"/>
              <a:ext cx="475488" cy="374904"/>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7363" name="Straight Arrow Connector 28"/>
            <p:cNvCxnSpPr>
              <a:cxnSpLocks noChangeShapeType="1"/>
            </p:cNvCxnSpPr>
            <p:nvPr/>
          </p:nvCxnSpPr>
          <p:spPr bwMode="auto">
            <a:xfrm rot="10800000" flipV="1">
              <a:off x="3008376" y="2167128"/>
              <a:ext cx="265176" cy="256032"/>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7364" name="TextBox 30"/>
            <p:cNvSpPr txBox="1">
              <a:spLocks noChangeArrowheads="1"/>
            </p:cNvSpPr>
            <p:nvPr/>
          </p:nvSpPr>
          <p:spPr bwMode="auto">
            <a:xfrm>
              <a:off x="3108960" y="1883664"/>
              <a:ext cx="1268296"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400" b="0">
                  <a:solidFill>
                    <a:schemeClr val="tx1"/>
                  </a:solidFill>
                </a:rPr>
                <a:t>ground plates</a:t>
              </a:r>
              <a:endParaRPr lang="en-GB" sz="1400" b="0">
                <a:solidFill>
                  <a:schemeClr val="tx1"/>
                </a:solidFill>
              </a:endParaRPr>
            </a:p>
          </p:txBody>
        </p:sp>
        <p:sp>
          <p:nvSpPr>
            <p:cNvPr id="34" name="Text Box 14"/>
            <p:cNvSpPr txBox="1">
              <a:spLocks noChangeArrowheads="1"/>
            </p:cNvSpPr>
            <p:nvPr/>
          </p:nvSpPr>
          <p:spPr bwMode="auto">
            <a:xfrm>
              <a:off x="164403" y="2069713"/>
              <a:ext cx="640353" cy="244456"/>
            </a:xfrm>
            <a:prstGeom prst="rect">
              <a:avLst/>
            </a:prstGeom>
            <a:solidFill>
              <a:schemeClr val="bg1"/>
            </a:solidFill>
            <a:ln w="9525">
              <a:noFill/>
              <a:miter lim="800000"/>
              <a:headEnd/>
              <a:tailEnd/>
            </a:ln>
          </p:spPr>
          <p:txBody>
            <a:bodyPr/>
            <a:lstStyle/>
            <a:p>
              <a:pPr marL="571500" indent="-571500" algn="r">
                <a:spcAft>
                  <a:spcPts val="1000"/>
                </a:spcAft>
                <a:buFont typeface="Wingdings" pitchFamily="2" charset="2"/>
                <a:buNone/>
                <a:defRPr/>
              </a:pPr>
              <a:r>
                <a:rPr lang="en-GB" sz="1200" dirty="0">
                  <a:solidFill>
                    <a:srgbClr val="FFC000"/>
                  </a:solidFill>
                  <a:latin typeface="+mn-lt"/>
                </a:rPr>
                <a:t>Port 1</a:t>
              </a:r>
              <a:endParaRPr lang="en-US" sz="1200" dirty="0">
                <a:solidFill>
                  <a:srgbClr val="FFC000"/>
                </a:solidFill>
                <a:latin typeface="+mn-lt"/>
              </a:endParaRPr>
            </a:p>
          </p:txBody>
        </p:sp>
        <p:sp>
          <p:nvSpPr>
            <p:cNvPr id="35" name="Text Box 14"/>
            <p:cNvSpPr txBox="1">
              <a:spLocks noChangeArrowheads="1"/>
            </p:cNvSpPr>
            <p:nvPr/>
          </p:nvSpPr>
          <p:spPr bwMode="auto">
            <a:xfrm>
              <a:off x="2012197" y="3350723"/>
              <a:ext cx="638888" cy="242869"/>
            </a:xfrm>
            <a:prstGeom prst="rect">
              <a:avLst/>
            </a:prstGeom>
            <a:solidFill>
              <a:schemeClr val="bg1"/>
            </a:solidFill>
            <a:ln w="9525">
              <a:noFill/>
              <a:miter lim="800000"/>
              <a:headEnd/>
              <a:tailEnd/>
            </a:ln>
          </p:spPr>
          <p:txBody>
            <a:bodyPr/>
            <a:lstStyle/>
            <a:p>
              <a:pPr marL="571500" indent="-571500" algn="r">
                <a:spcAft>
                  <a:spcPts val="1000"/>
                </a:spcAft>
                <a:buFont typeface="Wingdings" pitchFamily="2" charset="2"/>
                <a:buNone/>
                <a:defRPr/>
              </a:pPr>
              <a:r>
                <a:rPr lang="en-GB" sz="1200" dirty="0">
                  <a:solidFill>
                    <a:srgbClr val="FFC000"/>
                  </a:solidFill>
                  <a:latin typeface="+mn-lt"/>
                </a:rPr>
                <a:t>Port 2</a:t>
              </a:r>
              <a:endParaRPr lang="en-US" sz="1200" dirty="0">
                <a:solidFill>
                  <a:srgbClr val="FFC000"/>
                </a:solidFill>
                <a:latin typeface="+mn-lt"/>
              </a:endParaRPr>
            </a:p>
          </p:txBody>
        </p:sp>
        <p:sp>
          <p:nvSpPr>
            <p:cNvPr id="36" name="Text Box 14"/>
            <p:cNvSpPr txBox="1">
              <a:spLocks noChangeArrowheads="1"/>
            </p:cNvSpPr>
            <p:nvPr/>
          </p:nvSpPr>
          <p:spPr bwMode="auto">
            <a:xfrm>
              <a:off x="2314057" y="1823670"/>
              <a:ext cx="638888" cy="242869"/>
            </a:xfrm>
            <a:prstGeom prst="rect">
              <a:avLst/>
            </a:prstGeom>
            <a:solidFill>
              <a:schemeClr val="bg1"/>
            </a:solidFill>
            <a:ln w="9525">
              <a:noFill/>
              <a:miter lim="800000"/>
              <a:headEnd/>
              <a:tailEnd/>
            </a:ln>
          </p:spPr>
          <p:txBody>
            <a:bodyPr/>
            <a:lstStyle/>
            <a:p>
              <a:pPr marL="571500" indent="-571500" algn="r">
                <a:spcAft>
                  <a:spcPts val="1000"/>
                </a:spcAft>
                <a:buFont typeface="Wingdings" pitchFamily="2" charset="2"/>
                <a:buNone/>
                <a:defRPr/>
              </a:pPr>
              <a:r>
                <a:rPr lang="en-GB" sz="1200" dirty="0">
                  <a:solidFill>
                    <a:srgbClr val="FFC000"/>
                  </a:solidFill>
                  <a:latin typeface="+mn-lt"/>
                </a:rPr>
                <a:t>Port 3</a:t>
              </a:r>
              <a:endParaRPr lang="en-US" sz="1200" dirty="0">
                <a:solidFill>
                  <a:srgbClr val="FFC000"/>
                </a:solidFill>
                <a:latin typeface="+mn-lt"/>
              </a:endParaRPr>
            </a:p>
          </p:txBody>
        </p:sp>
      </p:grpSp>
      <p:grpSp>
        <p:nvGrpSpPr>
          <p:cNvPr id="57352" name="Group 39"/>
          <p:cNvGrpSpPr>
            <a:grpSpLocks/>
          </p:cNvGrpSpPr>
          <p:nvPr/>
        </p:nvGrpSpPr>
        <p:grpSpPr bwMode="auto">
          <a:xfrm>
            <a:off x="296863" y="1649413"/>
            <a:ext cx="4597400" cy="2001837"/>
            <a:chOff x="4270059" y="1585619"/>
            <a:chExt cx="4243006" cy="2002133"/>
          </a:xfrm>
        </p:grpSpPr>
        <p:pic>
          <p:nvPicPr>
            <p:cNvPr id="57353" name="Picture 5" descr="Fig_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1664208"/>
              <a:ext cx="32861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4" name="TextBox 16"/>
            <p:cNvSpPr txBox="1">
              <a:spLocks noChangeArrowheads="1"/>
            </p:cNvSpPr>
            <p:nvPr/>
          </p:nvSpPr>
          <p:spPr bwMode="auto">
            <a:xfrm>
              <a:off x="5175504" y="3246120"/>
              <a:ext cx="2510046"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a:t>Waveguide circulator</a:t>
              </a:r>
              <a:endParaRPr lang="en-GB" sz="1800"/>
            </a:p>
          </p:txBody>
        </p:sp>
        <p:sp>
          <p:nvSpPr>
            <p:cNvPr id="37" name="Text Box 14"/>
            <p:cNvSpPr txBox="1">
              <a:spLocks noChangeArrowheads="1"/>
            </p:cNvSpPr>
            <p:nvPr/>
          </p:nvSpPr>
          <p:spPr bwMode="auto">
            <a:xfrm>
              <a:off x="4270059" y="2298511"/>
              <a:ext cx="640260" cy="242924"/>
            </a:xfrm>
            <a:prstGeom prst="rect">
              <a:avLst/>
            </a:prstGeom>
            <a:solidFill>
              <a:schemeClr val="bg1"/>
            </a:solidFill>
            <a:ln w="9525">
              <a:noFill/>
              <a:miter lim="800000"/>
              <a:headEnd/>
              <a:tailEnd/>
            </a:ln>
          </p:spPr>
          <p:txBody>
            <a:bodyPr/>
            <a:lstStyle/>
            <a:p>
              <a:pPr marL="571500" indent="-571500" algn="r">
                <a:spcAft>
                  <a:spcPts val="1000"/>
                </a:spcAft>
                <a:buFont typeface="Wingdings" pitchFamily="2" charset="2"/>
                <a:buNone/>
                <a:defRPr/>
              </a:pPr>
              <a:r>
                <a:rPr lang="en-GB" sz="1200" dirty="0">
                  <a:solidFill>
                    <a:srgbClr val="FFC000"/>
                  </a:solidFill>
                  <a:latin typeface="+mn-lt"/>
                </a:rPr>
                <a:t>Port 1</a:t>
              </a:r>
              <a:endParaRPr lang="en-US" sz="1200" dirty="0">
                <a:solidFill>
                  <a:srgbClr val="FFC000"/>
                </a:solidFill>
                <a:latin typeface="+mn-lt"/>
              </a:endParaRPr>
            </a:p>
          </p:txBody>
        </p:sp>
        <p:sp>
          <p:nvSpPr>
            <p:cNvPr id="38" name="Text Box 14"/>
            <p:cNvSpPr txBox="1">
              <a:spLocks noChangeArrowheads="1"/>
            </p:cNvSpPr>
            <p:nvPr/>
          </p:nvSpPr>
          <p:spPr bwMode="auto">
            <a:xfrm>
              <a:off x="7872804" y="2636699"/>
              <a:ext cx="640261" cy="242923"/>
            </a:xfrm>
            <a:prstGeom prst="rect">
              <a:avLst/>
            </a:prstGeom>
            <a:solidFill>
              <a:schemeClr val="bg1"/>
            </a:solidFill>
            <a:ln w="9525">
              <a:noFill/>
              <a:miter lim="800000"/>
              <a:headEnd/>
              <a:tailEnd/>
            </a:ln>
          </p:spPr>
          <p:txBody>
            <a:bodyPr/>
            <a:lstStyle/>
            <a:p>
              <a:pPr marL="571500" indent="-571500">
                <a:spcAft>
                  <a:spcPts val="1000"/>
                </a:spcAft>
                <a:buFont typeface="Wingdings" pitchFamily="2" charset="2"/>
                <a:buNone/>
                <a:defRPr/>
              </a:pPr>
              <a:r>
                <a:rPr lang="en-GB" sz="1200" dirty="0">
                  <a:solidFill>
                    <a:srgbClr val="FFC000"/>
                  </a:solidFill>
                  <a:latin typeface="+mn-lt"/>
                </a:rPr>
                <a:t>Port 2</a:t>
              </a:r>
              <a:endParaRPr lang="en-US" sz="1200" dirty="0">
                <a:solidFill>
                  <a:srgbClr val="FFC000"/>
                </a:solidFill>
                <a:latin typeface="+mn-lt"/>
              </a:endParaRPr>
            </a:p>
          </p:txBody>
        </p:sp>
        <p:sp>
          <p:nvSpPr>
            <p:cNvPr id="39" name="Text Box 14"/>
            <p:cNvSpPr txBox="1">
              <a:spLocks noChangeArrowheads="1"/>
            </p:cNvSpPr>
            <p:nvPr/>
          </p:nvSpPr>
          <p:spPr bwMode="auto">
            <a:xfrm>
              <a:off x="7178334" y="1585619"/>
              <a:ext cx="638795" cy="242923"/>
            </a:xfrm>
            <a:prstGeom prst="rect">
              <a:avLst/>
            </a:prstGeom>
            <a:solidFill>
              <a:schemeClr val="bg1"/>
            </a:solidFill>
            <a:ln w="9525">
              <a:noFill/>
              <a:miter lim="800000"/>
              <a:headEnd/>
              <a:tailEnd/>
            </a:ln>
          </p:spPr>
          <p:txBody>
            <a:bodyPr/>
            <a:lstStyle/>
            <a:p>
              <a:pPr marL="571500" indent="-571500">
                <a:spcAft>
                  <a:spcPts val="1000"/>
                </a:spcAft>
                <a:buFont typeface="Wingdings" pitchFamily="2" charset="2"/>
                <a:buNone/>
                <a:defRPr/>
              </a:pPr>
              <a:r>
                <a:rPr lang="en-GB" sz="1200" dirty="0">
                  <a:solidFill>
                    <a:srgbClr val="FFC000"/>
                  </a:solidFill>
                  <a:latin typeface="+mn-lt"/>
                </a:rPr>
                <a:t>Port 3</a:t>
              </a:r>
              <a:endParaRPr lang="en-US" sz="1200" dirty="0">
                <a:solidFill>
                  <a:srgbClr val="FFC000"/>
                </a:solidFill>
                <a:latin typeface="+mn-lt"/>
              </a:endParaRPr>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DD35C140-EEB5-4947-B676-200F17DFF99B}" type="slidenum">
              <a:rPr lang="en-US" sz="1400" b="0">
                <a:solidFill>
                  <a:schemeClr val="tx1"/>
                </a:solidFill>
              </a:rPr>
              <a:pPr algn="r">
                <a:lnSpc>
                  <a:spcPct val="100000"/>
                </a:lnSpc>
                <a:spcBef>
                  <a:spcPct val="0"/>
                </a:spcBef>
                <a:buClrTx/>
                <a:buSzTx/>
                <a:buFontTx/>
                <a:buNone/>
              </a:pPr>
              <a:t>55</a:t>
            </a:fld>
            <a:endParaRPr lang="en-US" sz="1400" b="0">
              <a:solidFill>
                <a:schemeClr val="tx1"/>
              </a:solidFill>
            </a:endParaRPr>
          </a:p>
        </p:txBody>
      </p:sp>
      <p:sp>
        <p:nvSpPr>
          <p:cNvPr id="240642" name="Rectangle 2"/>
          <p:cNvSpPr>
            <a:spLocks noChangeArrowheads="1"/>
          </p:cNvSpPr>
          <p:nvPr/>
        </p:nvSpPr>
        <p:spPr bwMode="auto">
          <a:xfrm>
            <a:off x="1528763" y="0"/>
            <a:ext cx="7204075" cy="1066800"/>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en-US" sz="3200" dirty="0">
                <a:solidFill>
                  <a:srgbClr val="FF0000"/>
                </a:solidFill>
                <a:effectLst>
                  <a:outerShdw blurRad="38100" dist="38100" dir="2700000" algn="tl">
                    <a:srgbClr val="C0C0C0"/>
                  </a:outerShdw>
                </a:effectLst>
              </a:rPr>
              <a:t>Examples of 4-ports (1)</a:t>
            </a:r>
          </a:p>
        </p:txBody>
      </p:sp>
      <p:sp>
        <p:nvSpPr>
          <p:cNvPr id="58372" name="Rectangle 9"/>
          <p:cNvSpPr>
            <a:spLocks noChangeArrowheads="1"/>
          </p:cNvSpPr>
          <p:nvPr/>
        </p:nvSpPr>
        <p:spPr bwMode="auto">
          <a:xfrm>
            <a:off x="0" y="0"/>
            <a:ext cx="9906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nchor="ctr">
            <a:spAutoFit/>
          </a:bodyPr>
          <a:lstStyle/>
          <a:p>
            <a:endParaRPr lang="en-GB" b="0"/>
          </a:p>
        </p:txBody>
      </p:sp>
      <p:graphicFrame>
        <p:nvGraphicFramePr>
          <p:cNvPr id="58373" name="Object 2"/>
          <p:cNvGraphicFramePr>
            <a:graphicFrameLocks noChangeAspect="1"/>
          </p:cNvGraphicFramePr>
          <p:nvPr/>
        </p:nvGraphicFramePr>
        <p:xfrm>
          <a:off x="1200150" y="1370013"/>
          <a:ext cx="5665788" cy="1487487"/>
        </p:xfrm>
        <a:graphic>
          <a:graphicData uri="http://schemas.openxmlformats.org/presentationml/2006/ole">
            <mc:AlternateContent xmlns:mc="http://schemas.openxmlformats.org/markup-compatibility/2006">
              <mc:Choice xmlns:v="urn:schemas-microsoft-com:vml" Requires="v">
                <p:oleObj spid="_x0000_s58428" name="Equation" r:id="rId4" imgW="3492500" imgH="990600" progId="Equation.3">
                  <p:embed/>
                </p:oleObj>
              </mc:Choice>
              <mc:Fallback>
                <p:oleObj name="Equation" r:id="rId4" imgW="3492500" imgH="9906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0150" y="1370013"/>
                        <a:ext cx="5665788"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8374" name="TextBox 10"/>
          <p:cNvSpPr txBox="1">
            <a:spLocks noChangeArrowheads="1"/>
          </p:cNvSpPr>
          <p:nvPr/>
        </p:nvSpPr>
        <p:spPr bwMode="auto">
          <a:xfrm>
            <a:off x="822325" y="1042988"/>
            <a:ext cx="307657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a:t>Ideal directional coupler</a:t>
            </a:r>
            <a:endParaRPr lang="en-GB" sz="1800"/>
          </a:p>
        </p:txBody>
      </p:sp>
      <p:grpSp>
        <p:nvGrpSpPr>
          <p:cNvPr id="58375" name="Group 25"/>
          <p:cNvGrpSpPr>
            <a:grpSpLocks/>
          </p:cNvGrpSpPr>
          <p:nvPr/>
        </p:nvGrpSpPr>
        <p:grpSpPr bwMode="auto">
          <a:xfrm>
            <a:off x="871538" y="3292475"/>
            <a:ext cx="3151187" cy="2763838"/>
            <a:chOff x="539496" y="3236976"/>
            <a:chExt cx="2907792" cy="2392824"/>
          </a:xfrm>
        </p:grpSpPr>
        <p:sp>
          <p:nvSpPr>
            <p:cNvPr id="58404" name="TextBox 23"/>
            <p:cNvSpPr txBox="1">
              <a:spLocks noChangeArrowheads="1"/>
            </p:cNvSpPr>
            <p:nvPr/>
          </p:nvSpPr>
          <p:spPr bwMode="auto">
            <a:xfrm>
              <a:off x="539496" y="3236976"/>
              <a:ext cx="2907792" cy="2254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600" b="0"/>
                <a:t>To characterize directional couplers, three important figures are used:</a:t>
              </a:r>
            </a:p>
            <a:p>
              <a:pPr>
                <a:buFont typeface="Wingdings" pitchFamily="2" charset="2"/>
                <a:buNone/>
              </a:pPr>
              <a:endParaRPr lang="en-US" sz="1600" b="0"/>
            </a:p>
            <a:p>
              <a:pPr>
                <a:buFont typeface="Wingdings" pitchFamily="2" charset="2"/>
                <a:buNone/>
              </a:pPr>
              <a:r>
                <a:rPr lang="en-US" sz="1600" b="0"/>
                <a:t>the </a:t>
              </a:r>
              <a:r>
                <a:rPr lang="en-US" sz="1600" b="0">
                  <a:solidFill>
                    <a:srgbClr val="008000"/>
                  </a:solidFill>
                </a:rPr>
                <a:t>coupling</a:t>
              </a:r>
              <a:r>
                <a:rPr lang="en-US" sz="1600" b="0"/>
                <a:t> </a:t>
              </a:r>
            </a:p>
            <a:p>
              <a:pPr>
                <a:buFont typeface="Wingdings" pitchFamily="2" charset="2"/>
                <a:buNone/>
              </a:pPr>
              <a:endParaRPr lang="en-US" sz="1200" b="0"/>
            </a:p>
            <a:p>
              <a:pPr>
                <a:buFont typeface="Wingdings" pitchFamily="2" charset="2"/>
                <a:buNone/>
              </a:pPr>
              <a:endParaRPr lang="en-US" sz="1000" b="0"/>
            </a:p>
            <a:p>
              <a:pPr>
                <a:buFont typeface="Wingdings" pitchFamily="2" charset="2"/>
                <a:buNone/>
              </a:pPr>
              <a:r>
                <a:rPr lang="en-US" sz="1600" b="0"/>
                <a:t>the </a:t>
              </a:r>
              <a:r>
                <a:rPr lang="en-US" sz="1600" b="0">
                  <a:solidFill>
                    <a:srgbClr val="008000"/>
                  </a:solidFill>
                </a:rPr>
                <a:t>directivity</a:t>
              </a:r>
            </a:p>
            <a:p>
              <a:pPr>
                <a:buFont typeface="Wingdings" pitchFamily="2" charset="2"/>
                <a:buNone/>
              </a:pPr>
              <a:endParaRPr lang="en-US" sz="1400" b="0"/>
            </a:p>
            <a:p>
              <a:pPr>
                <a:buFont typeface="Wingdings" pitchFamily="2" charset="2"/>
                <a:buNone/>
              </a:pPr>
              <a:r>
                <a:rPr lang="en-US" sz="1600" b="0"/>
                <a:t>the </a:t>
              </a:r>
              <a:r>
                <a:rPr lang="en-US" sz="1600" b="0">
                  <a:solidFill>
                    <a:srgbClr val="008000"/>
                  </a:solidFill>
                </a:rPr>
                <a:t>isolation</a:t>
              </a:r>
              <a:endParaRPr lang="en-GB" sz="1600" b="0"/>
            </a:p>
          </p:txBody>
        </p:sp>
        <p:graphicFrame>
          <p:nvGraphicFramePr>
            <p:cNvPr id="58405" name="Object 9"/>
            <p:cNvGraphicFramePr>
              <a:graphicFrameLocks/>
            </p:cNvGraphicFramePr>
            <p:nvPr/>
          </p:nvGraphicFramePr>
          <p:xfrm>
            <a:off x="1946219" y="3976591"/>
            <a:ext cx="1398344" cy="1653209"/>
          </p:xfrm>
          <a:graphic>
            <a:graphicData uri="http://schemas.openxmlformats.org/presentationml/2006/ole">
              <mc:AlternateContent xmlns:mc="http://schemas.openxmlformats.org/markup-compatibility/2006">
                <mc:Choice xmlns:v="urn:schemas-microsoft-com:vml" Requires="v">
                  <p:oleObj spid="_x0000_s58429" name="Equation" r:id="rId6" imgW="1079500" imgH="1473200" progId="Equation.3">
                    <p:embed/>
                  </p:oleObj>
                </mc:Choice>
                <mc:Fallback>
                  <p:oleObj name="Equation" r:id="rId6" imgW="1079500" imgH="1473200" progId="Equation.3">
                    <p:embed/>
                    <p:pic>
                      <p:nvPicPr>
                        <p:cNvPr id="0" name="Object 9"/>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46219" y="3976591"/>
                          <a:ext cx="1398344" cy="165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58376" name="Group 10"/>
          <p:cNvGrpSpPr>
            <a:grpSpLocks/>
          </p:cNvGrpSpPr>
          <p:nvPr/>
        </p:nvGrpSpPr>
        <p:grpSpPr bwMode="auto">
          <a:xfrm>
            <a:off x="4843463" y="3770313"/>
            <a:ext cx="4746625" cy="1706562"/>
            <a:chOff x="3051" y="2375"/>
            <a:chExt cx="2990" cy="1075"/>
          </a:xfrm>
        </p:grpSpPr>
        <p:grpSp>
          <p:nvGrpSpPr>
            <p:cNvPr id="58377" name="Group 57"/>
            <p:cNvGrpSpPr>
              <a:grpSpLocks/>
            </p:cNvGrpSpPr>
            <p:nvPr/>
          </p:nvGrpSpPr>
          <p:grpSpPr bwMode="auto">
            <a:xfrm>
              <a:off x="3575" y="2684"/>
              <a:ext cx="1908" cy="58"/>
              <a:chOff x="5247394" y="4032395"/>
              <a:chExt cx="2796778" cy="91550"/>
            </a:xfrm>
          </p:grpSpPr>
          <p:cxnSp>
            <p:nvCxnSpPr>
              <p:cNvPr id="58401" name="Straight Connector 49"/>
              <p:cNvCxnSpPr>
                <a:cxnSpLocks noChangeShapeType="1"/>
              </p:cNvCxnSpPr>
              <p:nvPr/>
            </p:nvCxnSpPr>
            <p:spPr bwMode="auto">
              <a:xfrm>
                <a:off x="5248656" y="4078224"/>
                <a:ext cx="2734056"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1" name="Oval 10"/>
              <p:cNvSpPr>
                <a:spLocks noChangeArrowheads="1"/>
              </p:cNvSpPr>
              <p:nvPr/>
            </p:nvSpPr>
            <p:spPr bwMode="auto">
              <a:xfrm>
                <a:off x="5247394" y="4041866"/>
                <a:ext cx="80619" cy="82079"/>
              </a:xfrm>
              <a:prstGeom prst="ellipse">
                <a:avLst/>
              </a:prstGeom>
              <a:solidFill>
                <a:srgbClr val="FFFFFF"/>
              </a:solidFill>
              <a:ln w="15875">
                <a:solidFill>
                  <a:srgbClr val="000000"/>
                </a:solidFill>
                <a:round/>
                <a:headEnd/>
                <a:tailEnd/>
              </a:ln>
            </p:spPr>
            <p:txBody>
              <a:bodyPr/>
              <a:lstStyle/>
              <a:p>
                <a:pPr>
                  <a:defRPr/>
                </a:pPr>
                <a:endParaRPr lang="en-GB" b="0" dirty="0">
                  <a:latin typeface="+mn-lt"/>
                </a:endParaRPr>
              </a:p>
            </p:txBody>
          </p:sp>
          <p:sp>
            <p:nvSpPr>
              <p:cNvPr id="52" name="Oval 10"/>
              <p:cNvSpPr>
                <a:spLocks noChangeArrowheads="1"/>
              </p:cNvSpPr>
              <p:nvPr/>
            </p:nvSpPr>
            <p:spPr bwMode="auto">
              <a:xfrm>
                <a:off x="7963552" y="4032395"/>
                <a:ext cx="80620" cy="82079"/>
              </a:xfrm>
              <a:prstGeom prst="ellipse">
                <a:avLst/>
              </a:prstGeom>
              <a:solidFill>
                <a:srgbClr val="FFFFFF"/>
              </a:solidFill>
              <a:ln w="15875">
                <a:solidFill>
                  <a:srgbClr val="000000"/>
                </a:solidFill>
                <a:round/>
                <a:headEnd/>
                <a:tailEnd/>
              </a:ln>
            </p:spPr>
            <p:txBody>
              <a:bodyPr/>
              <a:lstStyle/>
              <a:p>
                <a:pPr>
                  <a:defRPr/>
                </a:pPr>
                <a:endParaRPr lang="en-GB" b="0">
                  <a:latin typeface="+mn-lt"/>
                </a:endParaRPr>
              </a:p>
            </p:txBody>
          </p:sp>
        </p:grpSp>
        <p:grpSp>
          <p:nvGrpSpPr>
            <p:cNvPr id="58378" name="Group 58"/>
            <p:cNvGrpSpPr>
              <a:grpSpLocks/>
            </p:cNvGrpSpPr>
            <p:nvPr/>
          </p:nvGrpSpPr>
          <p:grpSpPr bwMode="auto">
            <a:xfrm>
              <a:off x="3575" y="3174"/>
              <a:ext cx="1908" cy="57"/>
              <a:chOff x="5247394" y="4032395"/>
              <a:chExt cx="2796778" cy="91550"/>
            </a:xfrm>
          </p:grpSpPr>
          <p:cxnSp>
            <p:nvCxnSpPr>
              <p:cNvPr id="58398" name="Straight Connector 59"/>
              <p:cNvCxnSpPr>
                <a:cxnSpLocks noChangeShapeType="1"/>
              </p:cNvCxnSpPr>
              <p:nvPr/>
            </p:nvCxnSpPr>
            <p:spPr bwMode="auto">
              <a:xfrm>
                <a:off x="5248656" y="4078224"/>
                <a:ext cx="2734056"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61" name="Oval 10"/>
              <p:cNvSpPr>
                <a:spLocks noChangeArrowheads="1"/>
              </p:cNvSpPr>
              <p:nvPr/>
            </p:nvSpPr>
            <p:spPr bwMode="auto">
              <a:xfrm>
                <a:off x="5247394" y="4042032"/>
                <a:ext cx="80619" cy="81914"/>
              </a:xfrm>
              <a:prstGeom prst="ellipse">
                <a:avLst/>
              </a:prstGeom>
              <a:solidFill>
                <a:srgbClr val="FFFFFF"/>
              </a:solidFill>
              <a:ln w="15875">
                <a:solidFill>
                  <a:srgbClr val="000000"/>
                </a:solidFill>
                <a:round/>
                <a:headEnd/>
                <a:tailEnd/>
              </a:ln>
            </p:spPr>
            <p:txBody>
              <a:bodyPr/>
              <a:lstStyle/>
              <a:p>
                <a:pPr>
                  <a:defRPr/>
                </a:pPr>
                <a:endParaRPr lang="en-GB" b="0" dirty="0">
                  <a:latin typeface="+mn-lt"/>
                </a:endParaRPr>
              </a:p>
            </p:txBody>
          </p:sp>
          <p:sp>
            <p:nvSpPr>
              <p:cNvPr id="62" name="Oval 10"/>
              <p:cNvSpPr>
                <a:spLocks noChangeArrowheads="1"/>
              </p:cNvSpPr>
              <p:nvPr/>
            </p:nvSpPr>
            <p:spPr bwMode="auto">
              <a:xfrm>
                <a:off x="7963552" y="4032395"/>
                <a:ext cx="80620" cy="81914"/>
              </a:xfrm>
              <a:prstGeom prst="ellipse">
                <a:avLst/>
              </a:prstGeom>
              <a:solidFill>
                <a:srgbClr val="FFFFFF"/>
              </a:solidFill>
              <a:ln w="15875">
                <a:solidFill>
                  <a:srgbClr val="000000"/>
                </a:solidFill>
                <a:round/>
                <a:headEnd/>
                <a:tailEnd/>
              </a:ln>
            </p:spPr>
            <p:txBody>
              <a:bodyPr/>
              <a:lstStyle/>
              <a:p>
                <a:pPr>
                  <a:defRPr/>
                </a:pPr>
                <a:endParaRPr lang="en-GB" b="0">
                  <a:latin typeface="+mn-lt"/>
                </a:endParaRPr>
              </a:p>
            </p:txBody>
          </p:sp>
        </p:grpSp>
        <p:sp>
          <p:nvSpPr>
            <p:cNvPr id="58379" name="Rectangle 26"/>
            <p:cNvSpPr>
              <a:spLocks noChangeArrowheads="1"/>
            </p:cNvSpPr>
            <p:nvPr/>
          </p:nvSpPr>
          <p:spPr bwMode="auto">
            <a:xfrm>
              <a:off x="3762" y="2442"/>
              <a:ext cx="1467" cy="962"/>
            </a:xfrm>
            <a:prstGeom prst="rect">
              <a:avLst/>
            </a:prstGeom>
            <a:solidFill>
              <a:schemeClr val="bg1"/>
            </a:solidFill>
            <a:ln w="25400" algn="ctr">
              <a:solidFill>
                <a:schemeClr val="tx1"/>
              </a:solidFill>
              <a:round/>
              <a:headEnd/>
              <a:tailEnd/>
            </a:ln>
          </p:spPr>
          <p:txBody>
            <a:bodyPr lIns="92075" tIns="46038" rIns="92075" bIns="46038"/>
            <a:lstStyle/>
            <a:p>
              <a:pPr marL="571500" indent="-571500"/>
              <a:endParaRPr lang="en-GB" b="0"/>
            </a:p>
          </p:txBody>
        </p:sp>
        <p:cxnSp>
          <p:nvCxnSpPr>
            <p:cNvPr id="58380" name="Straight Arrow Connector 28"/>
            <p:cNvCxnSpPr>
              <a:cxnSpLocks noChangeShapeType="1"/>
            </p:cNvCxnSpPr>
            <p:nvPr/>
          </p:nvCxnSpPr>
          <p:spPr bwMode="auto">
            <a:xfrm>
              <a:off x="3973" y="2707"/>
              <a:ext cx="1019" cy="1"/>
            </a:xfrm>
            <a:prstGeom prst="straightConnector1">
              <a:avLst/>
            </a:prstGeom>
            <a:noFill/>
            <a:ln w="25400" algn="ctr">
              <a:solidFill>
                <a:srgbClr val="0000FF"/>
              </a:solidFill>
              <a:round/>
              <a:headEnd type="arrow" w="med" len="med"/>
              <a:tailEnd type="arrow" w="med" len="med"/>
            </a:ln>
            <a:extLst>
              <a:ext uri="{909E8E84-426E-40DD-AFC4-6F175D3DCCD1}">
                <a14:hiddenFill xmlns:a14="http://schemas.microsoft.com/office/drawing/2010/main">
                  <a:noFill/>
                </a14:hiddenFill>
              </a:ext>
            </a:extLst>
          </p:spPr>
        </p:cxnSp>
        <p:sp>
          <p:nvSpPr>
            <p:cNvPr id="31" name="Arc 30"/>
            <p:cNvSpPr/>
            <p:nvPr/>
          </p:nvSpPr>
          <p:spPr bwMode="auto">
            <a:xfrm>
              <a:off x="3774" y="2707"/>
              <a:ext cx="531" cy="490"/>
            </a:xfrm>
            <a:prstGeom prst="arc">
              <a:avLst>
                <a:gd name="adj1" fmla="val 16200000"/>
                <a:gd name="adj2" fmla="val 240012"/>
              </a:avLst>
            </a:prstGeom>
            <a:solidFill>
              <a:schemeClr val="bg1"/>
            </a:solidFill>
            <a:ln w="25400" cap="flat" cmpd="sng" algn="ctr">
              <a:solidFill>
                <a:srgbClr val="0000FF"/>
              </a:solidFill>
              <a:prstDash val="solid"/>
              <a:round/>
              <a:headEnd type="none" w="med" len="med"/>
              <a:tailEnd type="none" w="med" len="med"/>
            </a:ln>
            <a:effectLst/>
          </p:spPr>
          <p:txBody>
            <a:bodyPr anchor="ctr"/>
            <a:lstStyle/>
            <a:p>
              <a:pPr algn="ctr">
                <a:defRPr/>
              </a:pPr>
              <a:endParaRPr lang="en-GB" b="0"/>
            </a:p>
          </p:txBody>
        </p:sp>
        <p:cxnSp>
          <p:nvCxnSpPr>
            <p:cNvPr id="58382" name="Straight Arrow Connector 32"/>
            <p:cNvCxnSpPr>
              <a:cxnSpLocks noChangeShapeType="1"/>
            </p:cNvCxnSpPr>
            <p:nvPr/>
          </p:nvCxnSpPr>
          <p:spPr bwMode="auto">
            <a:xfrm rot="16200000" flipH="1">
              <a:off x="4224" y="3050"/>
              <a:ext cx="164" cy="1"/>
            </a:xfrm>
            <a:prstGeom prst="straightConnector1">
              <a:avLst/>
            </a:prstGeom>
            <a:noFill/>
            <a:ln w="25400" algn="ctr">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58383" name="Straight Arrow Connector 37"/>
            <p:cNvCxnSpPr>
              <a:cxnSpLocks noChangeShapeType="1"/>
            </p:cNvCxnSpPr>
            <p:nvPr/>
          </p:nvCxnSpPr>
          <p:spPr bwMode="auto">
            <a:xfrm>
              <a:off x="3239" y="2716"/>
              <a:ext cx="282" cy="1"/>
            </a:xfrm>
            <a:prstGeom prst="straightConnector1">
              <a:avLst/>
            </a:prstGeom>
            <a:noFill/>
            <a:ln w="25400"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58384" name="TextBox 38"/>
            <p:cNvSpPr txBox="1">
              <a:spLocks noChangeArrowheads="1"/>
            </p:cNvSpPr>
            <p:nvPr/>
          </p:nvSpPr>
          <p:spPr bwMode="auto">
            <a:xfrm>
              <a:off x="3264" y="2486"/>
              <a:ext cx="24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i="1">
                  <a:solidFill>
                    <a:srgbClr val="008000"/>
                  </a:solidFill>
                </a:rPr>
                <a:t>a</a:t>
              </a:r>
              <a:r>
                <a:rPr lang="en-US" sz="1800" b="0" i="1" baseline="-25000">
                  <a:solidFill>
                    <a:srgbClr val="008000"/>
                  </a:solidFill>
                </a:rPr>
                <a:t>1</a:t>
              </a:r>
              <a:endParaRPr lang="en-GB" sz="1800" b="0" i="1" baseline="-25000">
                <a:solidFill>
                  <a:srgbClr val="008000"/>
                </a:solidFill>
              </a:endParaRPr>
            </a:p>
          </p:txBody>
        </p:sp>
        <p:cxnSp>
          <p:nvCxnSpPr>
            <p:cNvPr id="58385" name="Straight Arrow Connector 39"/>
            <p:cNvCxnSpPr>
              <a:cxnSpLocks noChangeShapeType="1"/>
            </p:cNvCxnSpPr>
            <p:nvPr/>
          </p:nvCxnSpPr>
          <p:spPr bwMode="auto">
            <a:xfrm flipH="1">
              <a:off x="3240" y="3201"/>
              <a:ext cx="282" cy="1"/>
            </a:xfrm>
            <a:prstGeom prst="straightConnector1">
              <a:avLst/>
            </a:prstGeom>
            <a:noFill/>
            <a:ln w="25400" algn="ctr">
              <a:solidFill>
                <a:srgbClr val="0000FF"/>
              </a:solidFill>
              <a:round/>
              <a:headEnd/>
              <a:tailEnd type="arrow" w="med" len="med"/>
            </a:ln>
            <a:extLst>
              <a:ext uri="{909E8E84-426E-40DD-AFC4-6F175D3DCCD1}">
                <a14:hiddenFill xmlns:a14="http://schemas.microsoft.com/office/drawing/2010/main">
                  <a:noFill/>
                </a14:hiddenFill>
              </a:ext>
            </a:extLst>
          </p:spPr>
        </p:cxnSp>
        <p:sp>
          <p:nvSpPr>
            <p:cNvPr id="58386" name="TextBox 40"/>
            <p:cNvSpPr txBox="1">
              <a:spLocks noChangeArrowheads="1"/>
            </p:cNvSpPr>
            <p:nvPr/>
          </p:nvSpPr>
          <p:spPr bwMode="auto">
            <a:xfrm>
              <a:off x="3266" y="2970"/>
              <a:ext cx="24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i="1"/>
                <a:t>b</a:t>
              </a:r>
              <a:r>
                <a:rPr lang="en-US" sz="1800" b="0" i="1" baseline="-25000"/>
                <a:t>2</a:t>
              </a:r>
              <a:endParaRPr lang="en-GB" sz="1800" b="0" i="1" baseline="-25000"/>
            </a:p>
          </p:txBody>
        </p:sp>
        <p:cxnSp>
          <p:nvCxnSpPr>
            <p:cNvPr id="58387" name="Straight Arrow Connector 41"/>
            <p:cNvCxnSpPr>
              <a:cxnSpLocks noChangeShapeType="1"/>
            </p:cNvCxnSpPr>
            <p:nvPr/>
          </p:nvCxnSpPr>
          <p:spPr bwMode="auto">
            <a:xfrm>
              <a:off x="5533" y="2705"/>
              <a:ext cx="282" cy="1"/>
            </a:xfrm>
            <a:prstGeom prst="straightConnector1">
              <a:avLst/>
            </a:prstGeom>
            <a:noFill/>
            <a:ln w="25400" algn="ctr">
              <a:solidFill>
                <a:srgbClr val="0000FF"/>
              </a:solidFill>
              <a:round/>
              <a:headEnd/>
              <a:tailEnd type="arrow" w="med" len="med"/>
            </a:ln>
            <a:extLst>
              <a:ext uri="{909E8E84-426E-40DD-AFC4-6F175D3DCCD1}">
                <a14:hiddenFill xmlns:a14="http://schemas.microsoft.com/office/drawing/2010/main">
                  <a:noFill/>
                </a14:hiddenFill>
              </a:ext>
            </a:extLst>
          </p:spPr>
        </p:cxnSp>
        <p:sp>
          <p:nvSpPr>
            <p:cNvPr id="58388" name="TextBox 42"/>
            <p:cNvSpPr txBox="1">
              <a:spLocks noChangeArrowheads="1"/>
            </p:cNvSpPr>
            <p:nvPr/>
          </p:nvSpPr>
          <p:spPr bwMode="auto">
            <a:xfrm>
              <a:off x="5551" y="2474"/>
              <a:ext cx="24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i="1"/>
                <a:t>b</a:t>
              </a:r>
              <a:r>
                <a:rPr lang="en-US" sz="1800" b="0" i="1" baseline="-25000"/>
                <a:t>3</a:t>
              </a:r>
              <a:endParaRPr lang="en-GB" sz="1800" b="0" i="1" baseline="-25000"/>
            </a:p>
          </p:txBody>
        </p:sp>
        <p:cxnSp>
          <p:nvCxnSpPr>
            <p:cNvPr id="58389" name="Straight Arrow Connector 62"/>
            <p:cNvCxnSpPr>
              <a:cxnSpLocks noChangeShapeType="1"/>
            </p:cNvCxnSpPr>
            <p:nvPr/>
          </p:nvCxnSpPr>
          <p:spPr bwMode="auto">
            <a:xfrm>
              <a:off x="5533" y="3201"/>
              <a:ext cx="282" cy="1"/>
            </a:xfrm>
            <a:prstGeom prst="straightConnector1">
              <a:avLst/>
            </a:prstGeom>
            <a:noFill/>
            <a:ln w="25400" algn="ctr">
              <a:solidFill>
                <a:srgbClr val="0000FF"/>
              </a:solidFill>
              <a:round/>
              <a:headEnd/>
              <a:tailEnd type="arrow" w="med" len="med"/>
            </a:ln>
            <a:extLst>
              <a:ext uri="{909E8E84-426E-40DD-AFC4-6F175D3DCCD1}">
                <a14:hiddenFill xmlns:a14="http://schemas.microsoft.com/office/drawing/2010/main">
                  <a:noFill/>
                </a14:hiddenFill>
              </a:ext>
            </a:extLst>
          </p:spPr>
        </p:cxnSp>
        <p:sp>
          <p:nvSpPr>
            <p:cNvPr id="58390" name="TextBox 63"/>
            <p:cNvSpPr txBox="1">
              <a:spLocks noChangeArrowheads="1"/>
            </p:cNvSpPr>
            <p:nvPr/>
          </p:nvSpPr>
          <p:spPr bwMode="auto">
            <a:xfrm>
              <a:off x="5551" y="2970"/>
              <a:ext cx="24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i="1"/>
                <a:t>b</a:t>
              </a:r>
              <a:r>
                <a:rPr lang="en-US" sz="1800" b="0" i="1" baseline="-25000"/>
                <a:t>4</a:t>
              </a:r>
              <a:endParaRPr lang="en-GB" sz="1800" b="0" i="1" baseline="-25000"/>
            </a:p>
          </p:txBody>
        </p:sp>
        <p:sp>
          <p:nvSpPr>
            <p:cNvPr id="58391" name="Text Box 14"/>
            <p:cNvSpPr txBox="1">
              <a:spLocks noChangeArrowheads="1"/>
            </p:cNvSpPr>
            <p:nvPr/>
          </p:nvSpPr>
          <p:spPr bwMode="auto">
            <a:xfrm>
              <a:off x="3051" y="2375"/>
              <a:ext cx="437" cy="154"/>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spcAft>
                  <a:spcPts val="1000"/>
                </a:spcAft>
                <a:buFont typeface="Wingdings" pitchFamily="2" charset="2"/>
                <a:buNone/>
              </a:pPr>
              <a:r>
                <a:rPr lang="en-US" sz="1200">
                  <a:solidFill>
                    <a:schemeClr val="hlink"/>
                  </a:solidFill>
                </a:rPr>
                <a:t>Input</a:t>
              </a:r>
            </a:p>
          </p:txBody>
        </p:sp>
        <p:sp>
          <p:nvSpPr>
            <p:cNvPr id="58392" name="Text Box 14"/>
            <p:cNvSpPr txBox="1">
              <a:spLocks noChangeArrowheads="1"/>
            </p:cNvSpPr>
            <p:nvPr/>
          </p:nvSpPr>
          <p:spPr bwMode="auto">
            <a:xfrm>
              <a:off x="5377" y="2375"/>
              <a:ext cx="581" cy="154"/>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Aft>
                  <a:spcPts val="1000"/>
                </a:spcAft>
                <a:buFont typeface="Wingdings" pitchFamily="2" charset="2"/>
                <a:buNone/>
              </a:pPr>
              <a:r>
                <a:rPr lang="en-US" sz="1200">
                  <a:solidFill>
                    <a:schemeClr val="hlink"/>
                  </a:solidFill>
                </a:rPr>
                <a:t>Through</a:t>
              </a:r>
            </a:p>
          </p:txBody>
        </p:sp>
        <p:sp>
          <p:nvSpPr>
            <p:cNvPr id="58393" name="Text Box 14"/>
            <p:cNvSpPr txBox="1">
              <a:spLocks noChangeArrowheads="1"/>
            </p:cNvSpPr>
            <p:nvPr/>
          </p:nvSpPr>
          <p:spPr bwMode="auto">
            <a:xfrm>
              <a:off x="5460" y="3297"/>
              <a:ext cx="581" cy="15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Aft>
                  <a:spcPts val="1000"/>
                </a:spcAft>
                <a:buFont typeface="Wingdings" pitchFamily="2" charset="2"/>
                <a:buNone/>
              </a:pPr>
              <a:r>
                <a:rPr lang="en-US" sz="1200">
                  <a:solidFill>
                    <a:schemeClr val="hlink"/>
                  </a:solidFill>
                </a:rPr>
                <a:t>Isolated</a:t>
              </a:r>
            </a:p>
          </p:txBody>
        </p:sp>
        <p:sp>
          <p:nvSpPr>
            <p:cNvPr id="58394" name="Text Box 14"/>
            <p:cNvSpPr txBox="1">
              <a:spLocks noChangeArrowheads="1"/>
            </p:cNvSpPr>
            <p:nvPr/>
          </p:nvSpPr>
          <p:spPr bwMode="auto">
            <a:xfrm>
              <a:off x="3056" y="3297"/>
              <a:ext cx="579" cy="15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Aft>
                  <a:spcPts val="1000"/>
                </a:spcAft>
                <a:buFont typeface="Wingdings" pitchFamily="2" charset="2"/>
                <a:buNone/>
              </a:pPr>
              <a:r>
                <a:rPr lang="en-US" sz="1200">
                  <a:solidFill>
                    <a:schemeClr val="hlink"/>
                  </a:solidFill>
                </a:rPr>
                <a:t>Coupled</a:t>
              </a:r>
            </a:p>
          </p:txBody>
        </p:sp>
        <p:grpSp>
          <p:nvGrpSpPr>
            <p:cNvPr id="58395" name="Group 37"/>
            <p:cNvGrpSpPr>
              <a:grpSpLocks/>
            </p:cNvGrpSpPr>
            <p:nvPr/>
          </p:nvGrpSpPr>
          <p:grpSpPr bwMode="auto">
            <a:xfrm flipH="1">
              <a:off x="4667" y="2707"/>
              <a:ext cx="531" cy="490"/>
              <a:chOff x="6491542" y="4297363"/>
              <a:chExt cx="777875" cy="777875"/>
            </a:xfrm>
          </p:grpSpPr>
          <p:sp>
            <p:nvSpPr>
              <p:cNvPr id="36" name="Arc 35"/>
              <p:cNvSpPr/>
              <p:nvPr/>
            </p:nvSpPr>
            <p:spPr bwMode="auto">
              <a:xfrm>
                <a:off x="6491543" y="4297363"/>
                <a:ext cx="777874" cy="777875"/>
              </a:xfrm>
              <a:prstGeom prst="arc">
                <a:avLst>
                  <a:gd name="adj1" fmla="val 16200000"/>
                  <a:gd name="adj2" fmla="val 240012"/>
                </a:avLst>
              </a:prstGeom>
              <a:solidFill>
                <a:schemeClr val="bg1"/>
              </a:solidFill>
              <a:ln w="25400" cap="flat" cmpd="sng" algn="ctr">
                <a:solidFill>
                  <a:srgbClr val="0000FF"/>
                </a:solidFill>
                <a:prstDash val="solid"/>
                <a:round/>
                <a:headEnd type="none" w="med" len="med"/>
                <a:tailEnd type="none" w="med" len="med"/>
              </a:ln>
              <a:effectLst/>
            </p:spPr>
            <p:txBody>
              <a:bodyPr anchor="ctr"/>
              <a:lstStyle/>
              <a:p>
                <a:pPr algn="ctr">
                  <a:defRPr/>
                </a:pPr>
                <a:endParaRPr lang="en-GB" b="0"/>
              </a:p>
            </p:txBody>
          </p:sp>
          <p:cxnSp>
            <p:nvCxnSpPr>
              <p:cNvPr id="58397" name="Straight Arrow Connector 32"/>
              <p:cNvCxnSpPr>
                <a:cxnSpLocks noChangeShapeType="1"/>
                <a:stCxn id="36" idx="2"/>
              </p:cNvCxnSpPr>
              <p:nvPr/>
            </p:nvCxnSpPr>
            <p:spPr bwMode="auto">
              <a:xfrm rot="16200000" flipH="1">
                <a:off x="7138448" y="4842669"/>
                <a:ext cx="260350" cy="1588"/>
              </a:xfrm>
              <a:prstGeom prst="straightConnector1">
                <a:avLst/>
              </a:prstGeom>
              <a:noFill/>
              <a:ln w="25400" algn="ctr">
                <a:solidFill>
                  <a:srgbClr val="0000FF"/>
                </a:solidFill>
                <a:round/>
                <a:headEnd/>
                <a:tailEnd type="arrow" w="med" len="med"/>
              </a:ln>
              <a:extLst>
                <a:ext uri="{909E8E84-426E-40DD-AFC4-6F175D3DCCD1}">
                  <a14:hiddenFill xmlns:a14="http://schemas.microsoft.com/office/drawing/2010/main">
                    <a:noFill/>
                  </a14:hiddenFill>
                </a:ext>
              </a:extLst>
            </p:spPr>
          </p:cxnSp>
        </p:grpSp>
      </p:gr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1AA63599-D96F-430B-BC05-069E01517DBC}" type="slidenum">
              <a:rPr lang="en-US" sz="1400" b="0">
                <a:solidFill>
                  <a:schemeClr val="tx1"/>
                </a:solidFill>
              </a:rPr>
              <a:pPr algn="r">
                <a:lnSpc>
                  <a:spcPct val="100000"/>
                </a:lnSpc>
                <a:spcBef>
                  <a:spcPct val="0"/>
                </a:spcBef>
                <a:buClrTx/>
                <a:buSzTx/>
                <a:buFontTx/>
                <a:buNone/>
              </a:pPr>
              <a:t>56</a:t>
            </a:fld>
            <a:endParaRPr lang="en-US" sz="1400" b="0">
              <a:solidFill>
                <a:schemeClr val="tx1"/>
              </a:solidFill>
            </a:endParaRPr>
          </a:p>
        </p:txBody>
      </p:sp>
      <p:sp>
        <p:nvSpPr>
          <p:cNvPr id="249858" name="Rectangle 2"/>
          <p:cNvSpPr>
            <a:spLocks noGrp="1" noChangeArrowheads="1"/>
          </p:cNvSpPr>
          <p:nvPr>
            <p:ph type="title" idx="4294967295"/>
          </p:nvPr>
        </p:nvSpPr>
        <p:spPr>
          <a:xfrm>
            <a:off x="1131888" y="0"/>
            <a:ext cx="8001000" cy="1066800"/>
          </a:xfrm>
        </p:spPr>
        <p:txBody>
          <a:bodyPr/>
          <a:lstStyle/>
          <a:p>
            <a:pPr>
              <a:defRPr/>
            </a:pPr>
            <a:r>
              <a:rPr lang="en-US" sz="3200" smtClean="0">
                <a:solidFill>
                  <a:schemeClr val="hlink"/>
                </a:solidFill>
                <a:effectLst/>
              </a:rPr>
              <a:t>Appendix</a:t>
            </a:r>
            <a:r>
              <a:rPr lang="pl-PL" sz="3200" smtClean="0">
                <a:solidFill>
                  <a:schemeClr val="hlink"/>
                </a:solidFill>
                <a:effectLst/>
              </a:rPr>
              <a:t> C:</a:t>
            </a:r>
            <a:r>
              <a:rPr lang="pl-PL" sz="3200" smtClean="0">
                <a:solidFill>
                  <a:schemeClr val="hlink"/>
                </a:solidFill>
              </a:rPr>
              <a:t> T matrix</a:t>
            </a:r>
            <a:endParaRPr lang="en-US" sz="3200" smtClean="0">
              <a:solidFill>
                <a:schemeClr val="hlink"/>
              </a:solidFill>
            </a:endParaRPr>
          </a:p>
        </p:txBody>
      </p:sp>
      <p:graphicFrame>
        <p:nvGraphicFramePr>
          <p:cNvPr id="59396" name="Object 9"/>
          <p:cNvGraphicFramePr>
            <a:graphicFrameLocks noChangeAspect="1"/>
          </p:cNvGraphicFramePr>
          <p:nvPr/>
        </p:nvGraphicFramePr>
        <p:xfrm>
          <a:off x="1824038" y="1624013"/>
          <a:ext cx="2228850" cy="733425"/>
        </p:xfrm>
        <a:graphic>
          <a:graphicData uri="http://schemas.openxmlformats.org/presentationml/2006/ole">
            <mc:AlternateContent xmlns:mc="http://schemas.openxmlformats.org/markup-compatibility/2006">
              <mc:Choice xmlns:v="urn:schemas-microsoft-com:vml" Requires="v">
                <p:oleObj spid="_x0000_s59480" name="Equation" r:id="rId4" imgW="1371600" imgH="482600" progId="Equation.3">
                  <p:embed/>
                </p:oleObj>
              </mc:Choice>
              <mc:Fallback>
                <p:oleObj name="Equation" r:id="rId4" imgW="1371600" imgH="482600"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4038" y="1624013"/>
                        <a:ext cx="22288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sp>
        <p:nvSpPr>
          <p:cNvPr id="59397" name="Rectangle 8"/>
          <p:cNvSpPr>
            <a:spLocks noChangeArrowheads="1"/>
          </p:cNvSpPr>
          <p:nvPr/>
        </p:nvSpPr>
        <p:spPr bwMode="auto">
          <a:xfrm>
            <a:off x="650875" y="974725"/>
            <a:ext cx="62833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Wingdings" pitchFamily="2" charset="2"/>
              <a:buNone/>
            </a:pPr>
            <a:r>
              <a:rPr lang="en-GB" sz="1800" b="0"/>
              <a:t>The T-parameter matrix is related to the incident and reflected normalised waves at each of the ports. </a:t>
            </a:r>
          </a:p>
        </p:txBody>
      </p:sp>
      <p:sp>
        <p:nvSpPr>
          <p:cNvPr id="59398" name="Rectangle 9"/>
          <p:cNvSpPr>
            <a:spLocks noChangeArrowheads="1"/>
          </p:cNvSpPr>
          <p:nvPr/>
        </p:nvSpPr>
        <p:spPr bwMode="auto">
          <a:xfrm>
            <a:off x="679450" y="2392363"/>
            <a:ext cx="892968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Wingdings" pitchFamily="2" charset="2"/>
              <a:buNone/>
            </a:pPr>
            <a:r>
              <a:rPr lang="en-US" sz="1800" b="0"/>
              <a:t>T-parameters may be used to determine the effect of a cascaded 2-port networks by simply multiplying the individual T-parameter matrices:</a:t>
            </a:r>
            <a:endParaRPr lang="en-GB" sz="1800" b="0"/>
          </a:p>
        </p:txBody>
      </p:sp>
      <p:sp>
        <p:nvSpPr>
          <p:cNvPr id="59399" name="Rectangle 11"/>
          <p:cNvSpPr>
            <a:spLocks noChangeArrowheads="1"/>
          </p:cNvSpPr>
          <p:nvPr/>
        </p:nvSpPr>
        <p:spPr bwMode="auto">
          <a:xfrm>
            <a:off x="763588" y="4222750"/>
            <a:ext cx="6707187"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Wingdings" pitchFamily="2" charset="2"/>
              <a:buNone/>
            </a:pPr>
            <a:r>
              <a:rPr lang="en-US" sz="1800" b="0"/>
              <a:t>T-parameters can be directly evaluated from the associated S-parameters and vice versa.</a:t>
            </a:r>
            <a:endParaRPr lang="en-GB" sz="1800" b="0"/>
          </a:p>
        </p:txBody>
      </p:sp>
      <p:graphicFrame>
        <p:nvGraphicFramePr>
          <p:cNvPr id="59400" name="Object 8"/>
          <p:cNvGraphicFramePr>
            <a:graphicFrameLocks noChangeAspect="1"/>
          </p:cNvGraphicFramePr>
          <p:nvPr/>
        </p:nvGraphicFramePr>
        <p:xfrm>
          <a:off x="973138" y="5257800"/>
          <a:ext cx="2598737" cy="762000"/>
        </p:xfrm>
        <a:graphic>
          <a:graphicData uri="http://schemas.openxmlformats.org/presentationml/2006/ole">
            <mc:AlternateContent xmlns:mc="http://schemas.openxmlformats.org/markup-compatibility/2006">
              <mc:Choice xmlns:v="urn:schemas-microsoft-com:vml" Requires="v">
                <p:oleObj spid="_x0000_s59481" name="Equation" r:id="rId6" imgW="1536700" imgH="482600" progId="Equation.3">
                  <p:embed/>
                </p:oleObj>
              </mc:Choice>
              <mc:Fallback>
                <p:oleObj name="Equation" r:id="rId6" imgW="1536700" imgH="482600"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3138" y="5257800"/>
                        <a:ext cx="25987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sp>
        <p:nvSpPr>
          <p:cNvPr id="59401" name="Rectangle 13"/>
          <p:cNvSpPr>
            <a:spLocks noChangeArrowheads="1"/>
          </p:cNvSpPr>
          <p:nvPr/>
        </p:nvSpPr>
        <p:spPr bwMode="auto">
          <a:xfrm>
            <a:off x="763588" y="4841875"/>
            <a:ext cx="17954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Wingdings" pitchFamily="2" charset="2"/>
              <a:buNone/>
            </a:pPr>
            <a:r>
              <a:rPr lang="en-US" sz="1800" b="0"/>
              <a:t>From S to T:</a:t>
            </a:r>
            <a:endParaRPr lang="en-GB" sz="1800" b="0"/>
          </a:p>
        </p:txBody>
      </p:sp>
      <p:graphicFrame>
        <p:nvGraphicFramePr>
          <p:cNvPr id="59402" name="Object 10"/>
          <p:cNvGraphicFramePr>
            <a:graphicFrameLocks noChangeAspect="1"/>
          </p:cNvGraphicFramePr>
          <p:nvPr/>
        </p:nvGraphicFramePr>
        <p:xfrm>
          <a:off x="5341938" y="5257800"/>
          <a:ext cx="2384425" cy="762000"/>
        </p:xfrm>
        <a:graphic>
          <a:graphicData uri="http://schemas.openxmlformats.org/presentationml/2006/ole">
            <mc:AlternateContent xmlns:mc="http://schemas.openxmlformats.org/markup-compatibility/2006">
              <mc:Choice xmlns:v="urn:schemas-microsoft-com:vml" Requires="v">
                <p:oleObj spid="_x0000_s59482" name="Equation" r:id="rId8" imgW="1409088" imgH="482391" progId="Equation.3">
                  <p:embed/>
                </p:oleObj>
              </mc:Choice>
              <mc:Fallback>
                <p:oleObj name="Equation" r:id="rId8" imgW="1409088" imgH="482391" progId="Equation.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41938" y="5257800"/>
                        <a:ext cx="23844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sp>
        <p:nvSpPr>
          <p:cNvPr id="59403" name="Rectangle 15"/>
          <p:cNvSpPr>
            <a:spLocks noChangeArrowheads="1"/>
          </p:cNvSpPr>
          <p:nvPr/>
        </p:nvSpPr>
        <p:spPr bwMode="auto">
          <a:xfrm>
            <a:off x="5026025" y="4841875"/>
            <a:ext cx="179546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Wingdings" pitchFamily="2" charset="2"/>
              <a:buNone/>
            </a:pPr>
            <a:r>
              <a:rPr lang="en-US" sz="1800" b="0"/>
              <a:t>From T to S:</a:t>
            </a:r>
            <a:endParaRPr lang="en-GB" sz="1800" b="0"/>
          </a:p>
        </p:txBody>
      </p:sp>
      <p:grpSp>
        <p:nvGrpSpPr>
          <p:cNvPr id="59404" name="Group 99"/>
          <p:cNvGrpSpPr>
            <a:grpSpLocks/>
          </p:cNvGrpSpPr>
          <p:nvPr/>
        </p:nvGrpSpPr>
        <p:grpSpPr bwMode="auto">
          <a:xfrm>
            <a:off x="4749800" y="3125788"/>
            <a:ext cx="4416425" cy="976312"/>
            <a:chOff x="4959985" y="1589088"/>
            <a:chExt cx="4077335" cy="977582"/>
          </a:xfrm>
        </p:grpSpPr>
        <p:grpSp>
          <p:nvGrpSpPr>
            <p:cNvPr id="59407" name="Group 54"/>
            <p:cNvGrpSpPr>
              <a:grpSpLocks/>
            </p:cNvGrpSpPr>
            <p:nvPr/>
          </p:nvGrpSpPr>
          <p:grpSpPr bwMode="auto">
            <a:xfrm>
              <a:off x="4959985" y="1589088"/>
              <a:ext cx="4077335" cy="977582"/>
              <a:chOff x="4959985" y="1589088"/>
              <a:chExt cx="4077335" cy="977582"/>
            </a:xfrm>
          </p:grpSpPr>
          <p:cxnSp>
            <p:nvCxnSpPr>
              <p:cNvPr id="59421" name="Straight Arrow Connector 73"/>
              <p:cNvCxnSpPr>
                <a:cxnSpLocks noChangeShapeType="1"/>
              </p:cNvCxnSpPr>
              <p:nvPr/>
            </p:nvCxnSpPr>
            <p:spPr bwMode="auto">
              <a:xfrm>
                <a:off x="6379210" y="2198370"/>
                <a:ext cx="447675" cy="1588"/>
              </a:xfrm>
              <a:prstGeom prst="straightConnector1">
                <a:avLst/>
              </a:prstGeom>
              <a:noFill/>
              <a:ln w="25400" algn="ctr">
                <a:solidFill>
                  <a:srgbClr val="0000FF"/>
                </a:solidFill>
                <a:round/>
                <a:headEnd/>
                <a:tailEnd type="arrow" w="med" len="med"/>
              </a:ln>
              <a:extLst>
                <a:ext uri="{909E8E84-426E-40DD-AFC4-6F175D3DCCD1}">
                  <a14:hiddenFill xmlns:a14="http://schemas.microsoft.com/office/drawing/2010/main">
                    <a:noFill/>
                  </a14:hiddenFill>
                </a:ext>
              </a:extLst>
            </p:spPr>
          </p:cxnSp>
          <p:grpSp>
            <p:nvGrpSpPr>
              <p:cNvPr id="59422" name="Group 33"/>
              <p:cNvGrpSpPr>
                <a:grpSpLocks/>
              </p:cNvGrpSpPr>
              <p:nvPr/>
            </p:nvGrpSpPr>
            <p:grpSpPr bwMode="auto">
              <a:xfrm>
                <a:off x="4959985" y="2206308"/>
                <a:ext cx="476250" cy="341312"/>
                <a:chOff x="4784725" y="2312988"/>
                <a:chExt cx="476250" cy="341312"/>
              </a:xfrm>
            </p:grpSpPr>
            <p:cxnSp>
              <p:nvCxnSpPr>
                <p:cNvPr id="59434" name="Straight Arrow Connector 70"/>
                <p:cNvCxnSpPr>
                  <a:cxnSpLocks noChangeShapeType="1"/>
                </p:cNvCxnSpPr>
                <p:nvPr/>
              </p:nvCxnSpPr>
              <p:spPr bwMode="auto">
                <a:xfrm>
                  <a:off x="4811713" y="2312988"/>
                  <a:ext cx="449262" cy="1587"/>
                </a:xfrm>
                <a:prstGeom prst="straightConnector1">
                  <a:avLst/>
                </a:prstGeom>
                <a:noFill/>
                <a:ln w="25400"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59435" name="TextBox 74"/>
                <p:cNvSpPr txBox="1">
                  <a:spLocks noChangeArrowheads="1"/>
                </p:cNvSpPr>
                <p:nvPr/>
              </p:nvSpPr>
              <p:spPr bwMode="auto">
                <a:xfrm>
                  <a:off x="4784725" y="2312988"/>
                  <a:ext cx="398463"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i="1">
                      <a:solidFill>
                        <a:srgbClr val="008000"/>
                      </a:solidFill>
                    </a:rPr>
                    <a:t>a</a:t>
                  </a:r>
                  <a:r>
                    <a:rPr lang="en-US" sz="1800" b="0" i="1" baseline="-25000">
                      <a:solidFill>
                        <a:srgbClr val="008000"/>
                      </a:solidFill>
                    </a:rPr>
                    <a:t>1</a:t>
                  </a:r>
                  <a:endParaRPr lang="en-GB" sz="1800" b="0" i="1" baseline="-25000">
                    <a:solidFill>
                      <a:srgbClr val="008000"/>
                    </a:solidFill>
                  </a:endParaRPr>
                </a:p>
              </p:txBody>
            </p:sp>
          </p:grpSp>
          <p:sp>
            <p:nvSpPr>
              <p:cNvPr id="59423" name="TextBox 75"/>
              <p:cNvSpPr txBox="1">
                <a:spLocks noChangeArrowheads="1"/>
              </p:cNvSpPr>
              <p:nvPr/>
            </p:nvSpPr>
            <p:spPr bwMode="auto">
              <a:xfrm>
                <a:off x="6388735" y="2225358"/>
                <a:ext cx="39687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i="1"/>
                  <a:t>b</a:t>
                </a:r>
                <a:r>
                  <a:rPr lang="en-US" sz="1800" b="0" i="1" baseline="-25000"/>
                  <a:t>2</a:t>
                </a:r>
                <a:endParaRPr lang="en-GB" sz="1800" b="0" i="1" baseline="-25000"/>
              </a:p>
            </p:txBody>
          </p:sp>
          <p:cxnSp>
            <p:nvCxnSpPr>
              <p:cNvPr id="59424" name="Straight Connector 77"/>
              <p:cNvCxnSpPr>
                <a:cxnSpLocks noChangeShapeType="1"/>
              </p:cNvCxnSpPr>
              <p:nvPr/>
            </p:nvCxnSpPr>
            <p:spPr bwMode="auto">
              <a:xfrm flipV="1">
                <a:off x="5052060" y="2098773"/>
                <a:ext cx="3985260" cy="1"/>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9425" name="Rectangle 40"/>
              <p:cNvSpPr>
                <a:spLocks noChangeArrowheads="1"/>
              </p:cNvSpPr>
              <p:nvPr/>
            </p:nvSpPr>
            <p:spPr bwMode="auto">
              <a:xfrm>
                <a:off x="5537891" y="1726565"/>
                <a:ext cx="733312" cy="749936"/>
              </a:xfrm>
              <a:prstGeom prst="rect">
                <a:avLst/>
              </a:prstGeom>
              <a:solidFill>
                <a:schemeClr val="bg1"/>
              </a:solidFill>
              <a:ln w="25400" algn="ctr">
                <a:solidFill>
                  <a:schemeClr val="tx1"/>
                </a:solidFill>
                <a:round/>
                <a:headEnd/>
                <a:tailEnd/>
              </a:ln>
            </p:spPr>
            <p:txBody>
              <a:bodyPr lIns="92075" tIns="46038" rIns="92075" bIns="46038"/>
              <a:lstStyle/>
              <a:p>
                <a:pPr marL="571500" indent="-571500"/>
                <a:endParaRPr lang="en-GB" b="0"/>
              </a:p>
            </p:txBody>
          </p:sp>
          <p:sp>
            <p:nvSpPr>
              <p:cNvPr id="26" name="Oval 10"/>
              <p:cNvSpPr>
                <a:spLocks noChangeArrowheads="1"/>
              </p:cNvSpPr>
              <p:nvPr/>
            </p:nvSpPr>
            <p:spPr bwMode="auto">
              <a:xfrm>
                <a:off x="6756826" y="2054830"/>
                <a:ext cx="82074" cy="82657"/>
              </a:xfrm>
              <a:prstGeom prst="ellipse">
                <a:avLst/>
              </a:prstGeom>
              <a:solidFill>
                <a:srgbClr val="FFFFFF"/>
              </a:solidFill>
              <a:ln w="15875">
                <a:solidFill>
                  <a:srgbClr val="000000"/>
                </a:solidFill>
                <a:round/>
                <a:headEnd/>
                <a:tailEnd/>
              </a:ln>
            </p:spPr>
            <p:txBody>
              <a:bodyPr/>
              <a:lstStyle/>
              <a:p>
                <a:pPr>
                  <a:defRPr/>
                </a:pPr>
                <a:endParaRPr lang="en-GB" b="0">
                  <a:latin typeface="+mn-lt"/>
                </a:endParaRPr>
              </a:p>
            </p:txBody>
          </p:sp>
          <p:sp>
            <p:nvSpPr>
              <p:cNvPr id="33" name="Oval 10"/>
              <p:cNvSpPr>
                <a:spLocks noChangeArrowheads="1"/>
              </p:cNvSpPr>
              <p:nvPr/>
            </p:nvSpPr>
            <p:spPr bwMode="auto">
              <a:xfrm>
                <a:off x="4999557" y="2058009"/>
                <a:ext cx="80608" cy="82657"/>
              </a:xfrm>
              <a:prstGeom prst="ellipse">
                <a:avLst/>
              </a:prstGeom>
              <a:solidFill>
                <a:srgbClr val="FFFFFF"/>
              </a:solidFill>
              <a:ln w="15875">
                <a:solidFill>
                  <a:srgbClr val="000000"/>
                </a:solidFill>
                <a:round/>
                <a:headEnd/>
                <a:tailEnd/>
              </a:ln>
            </p:spPr>
            <p:txBody>
              <a:bodyPr/>
              <a:lstStyle/>
              <a:p>
                <a:pPr>
                  <a:defRPr/>
                </a:pPr>
                <a:endParaRPr lang="en-GB" b="0" dirty="0">
                  <a:latin typeface="+mn-lt"/>
                </a:endParaRPr>
              </a:p>
            </p:txBody>
          </p:sp>
          <p:cxnSp>
            <p:nvCxnSpPr>
              <p:cNvPr id="59428" name="Straight Arrow Connector 73"/>
              <p:cNvCxnSpPr>
                <a:cxnSpLocks noChangeShapeType="1"/>
              </p:cNvCxnSpPr>
              <p:nvPr/>
            </p:nvCxnSpPr>
            <p:spPr bwMode="auto">
              <a:xfrm flipH="1">
                <a:off x="4984750" y="1969770"/>
                <a:ext cx="447675" cy="1588"/>
              </a:xfrm>
              <a:prstGeom prst="straightConnector1">
                <a:avLst/>
              </a:prstGeom>
              <a:noFill/>
              <a:ln w="25400" algn="ctr">
                <a:solidFill>
                  <a:srgbClr val="0000FF"/>
                </a:solidFill>
                <a:round/>
                <a:headEnd/>
                <a:tailEnd type="arrow" w="med" len="med"/>
              </a:ln>
              <a:extLst>
                <a:ext uri="{909E8E84-426E-40DD-AFC4-6F175D3DCCD1}">
                  <a14:hiddenFill xmlns:a14="http://schemas.microsoft.com/office/drawing/2010/main">
                    <a:noFill/>
                  </a14:hiddenFill>
                </a:ext>
              </a:extLst>
            </p:spPr>
          </p:cxnSp>
          <p:sp>
            <p:nvSpPr>
              <p:cNvPr id="59429" name="TextBox 75"/>
              <p:cNvSpPr txBox="1">
                <a:spLocks noChangeArrowheads="1"/>
              </p:cNvSpPr>
              <p:nvPr/>
            </p:nvSpPr>
            <p:spPr bwMode="auto">
              <a:xfrm>
                <a:off x="5085715" y="1623378"/>
                <a:ext cx="39687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i="1"/>
                  <a:t>b</a:t>
                </a:r>
                <a:r>
                  <a:rPr lang="en-US" sz="1800" b="0" i="1" baseline="-25000"/>
                  <a:t>1</a:t>
                </a:r>
                <a:endParaRPr lang="en-GB" sz="1800" b="0" i="1" baseline="-25000"/>
              </a:p>
            </p:txBody>
          </p:sp>
          <p:cxnSp>
            <p:nvCxnSpPr>
              <p:cNvPr id="59430" name="Straight Arrow Connector 70"/>
              <p:cNvCxnSpPr>
                <a:cxnSpLocks noChangeShapeType="1"/>
              </p:cNvCxnSpPr>
              <p:nvPr/>
            </p:nvCxnSpPr>
            <p:spPr bwMode="auto">
              <a:xfrm flipH="1">
                <a:off x="6350953" y="1970088"/>
                <a:ext cx="449262" cy="1587"/>
              </a:xfrm>
              <a:prstGeom prst="straightConnector1">
                <a:avLst/>
              </a:prstGeom>
              <a:noFill/>
              <a:ln w="25400"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59431" name="TextBox 74"/>
              <p:cNvSpPr txBox="1">
                <a:spLocks noChangeArrowheads="1"/>
              </p:cNvSpPr>
              <p:nvPr/>
            </p:nvSpPr>
            <p:spPr bwMode="auto">
              <a:xfrm>
                <a:off x="6415405" y="1589088"/>
                <a:ext cx="398463"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i="1">
                    <a:solidFill>
                      <a:srgbClr val="008000"/>
                    </a:solidFill>
                  </a:rPr>
                  <a:t>a</a:t>
                </a:r>
                <a:r>
                  <a:rPr lang="en-US" sz="1800" b="0" i="1" baseline="-25000">
                    <a:solidFill>
                      <a:srgbClr val="008000"/>
                    </a:solidFill>
                  </a:rPr>
                  <a:t>2</a:t>
                </a:r>
                <a:endParaRPr lang="en-GB" sz="1800" b="0" i="1" baseline="-25000">
                  <a:solidFill>
                    <a:srgbClr val="008000"/>
                  </a:solidFill>
                </a:endParaRPr>
              </a:p>
            </p:txBody>
          </p:sp>
          <p:sp>
            <p:nvSpPr>
              <p:cNvPr id="59432" name="TextBox 75"/>
              <p:cNvSpPr txBox="1">
                <a:spLocks noChangeArrowheads="1"/>
              </p:cNvSpPr>
              <p:nvPr/>
            </p:nvSpPr>
            <p:spPr bwMode="auto">
              <a:xfrm>
                <a:off x="5661787" y="1925130"/>
                <a:ext cx="513282"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i="1">
                    <a:solidFill>
                      <a:schemeClr val="tx1"/>
                    </a:solidFill>
                  </a:rPr>
                  <a:t>T</a:t>
                </a:r>
                <a:r>
                  <a:rPr lang="en-US" sz="1800" b="0" i="1" baseline="30000">
                    <a:solidFill>
                      <a:schemeClr val="tx1"/>
                    </a:solidFill>
                  </a:rPr>
                  <a:t>(1)</a:t>
                </a:r>
                <a:endParaRPr lang="en-GB" sz="1800" b="0" i="1" baseline="30000">
                  <a:solidFill>
                    <a:schemeClr val="tx1"/>
                  </a:solidFill>
                </a:endParaRPr>
              </a:p>
            </p:txBody>
          </p:sp>
          <p:sp>
            <p:nvSpPr>
              <p:cNvPr id="59433" name="TextBox 75"/>
              <p:cNvSpPr txBox="1">
                <a:spLocks noChangeArrowheads="1"/>
              </p:cNvSpPr>
              <p:nvPr/>
            </p:nvSpPr>
            <p:spPr bwMode="auto">
              <a:xfrm>
                <a:off x="7710043" y="1943418"/>
                <a:ext cx="713657"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i="1">
                    <a:solidFill>
                      <a:schemeClr val="tx1"/>
                    </a:solidFill>
                  </a:rPr>
                  <a:t>S</a:t>
                </a:r>
                <a:r>
                  <a:rPr lang="en-US" sz="1800" b="0" i="1" baseline="-25000">
                    <a:solidFill>
                      <a:schemeClr val="tx1"/>
                    </a:solidFill>
                  </a:rPr>
                  <a:t>1</a:t>
                </a:r>
                <a:r>
                  <a:rPr lang="en-US" sz="1800" b="0" i="1">
                    <a:solidFill>
                      <a:schemeClr val="tx1"/>
                    </a:solidFill>
                  </a:rPr>
                  <a:t>,T</a:t>
                </a:r>
                <a:r>
                  <a:rPr lang="en-US" sz="1800" b="0" i="1" baseline="-25000">
                    <a:solidFill>
                      <a:schemeClr val="tx1"/>
                    </a:solidFill>
                  </a:rPr>
                  <a:t>1</a:t>
                </a:r>
                <a:endParaRPr lang="en-GB" sz="1800" b="0" i="1" baseline="-25000">
                  <a:solidFill>
                    <a:schemeClr val="tx1"/>
                  </a:solidFill>
                </a:endParaRPr>
              </a:p>
            </p:txBody>
          </p:sp>
        </p:grpSp>
        <p:grpSp>
          <p:nvGrpSpPr>
            <p:cNvPr id="59408" name="Group 83"/>
            <p:cNvGrpSpPr>
              <a:grpSpLocks/>
            </p:cNvGrpSpPr>
            <p:nvPr/>
          </p:nvGrpSpPr>
          <p:grpSpPr bwMode="auto">
            <a:xfrm>
              <a:off x="7116445" y="1589088"/>
              <a:ext cx="1878330" cy="977582"/>
              <a:chOff x="4959985" y="1589088"/>
              <a:chExt cx="1878330" cy="977582"/>
            </a:xfrm>
          </p:grpSpPr>
          <p:cxnSp>
            <p:nvCxnSpPr>
              <p:cNvPr id="59409" name="Straight Arrow Connector 73"/>
              <p:cNvCxnSpPr>
                <a:cxnSpLocks noChangeShapeType="1"/>
              </p:cNvCxnSpPr>
              <p:nvPr/>
            </p:nvCxnSpPr>
            <p:spPr bwMode="auto">
              <a:xfrm>
                <a:off x="6379210" y="2198370"/>
                <a:ext cx="447675" cy="1588"/>
              </a:xfrm>
              <a:prstGeom prst="straightConnector1">
                <a:avLst/>
              </a:prstGeom>
              <a:noFill/>
              <a:ln w="25400" algn="ctr">
                <a:solidFill>
                  <a:srgbClr val="0000FF"/>
                </a:solidFill>
                <a:round/>
                <a:headEnd/>
                <a:tailEnd type="arrow" w="med" len="med"/>
              </a:ln>
              <a:extLst>
                <a:ext uri="{909E8E84-426E-40DD-AFC4-6F175D3DCCD1}">
                  <a14:hiddenFill xmlns:a14="http://schemas.microsoft.com/office/drawing/2010/main">
                    <a:noFill/>
                  </a14:hiddenFill>
                </a:ext>
              </a:extLst>
            </p:spPr>
          </p:cxnSp>
          <p:grpSp>
            <p:nvGrpSpPr>
              <p:cNvPr id="59410" name="Group 85"/>
              <p:cNvGrpSpPr>
                <a:grpSpLocks/>
              </p:cNvGrpSpPr>
              <p:nvPr/>
            </p:nvGrpSpPr>
            <p:grpSpPr bwMode="auto">
              <a:xfrm>
                <a:off x="4959985" y="2206308"/>
                <a:ext cx="476250" cy="341312"/>
                <a:chOff x="4784725" y="2312988"/>
                <a:chExt cx="476250" cy="341312"/>
              </a:xfrm>
            </p:grpSpPr>
            <p:cxnSp>
              <p:nvCxnSpPr>
                <p:cNvPr id="59419" name="Straight Arrow Connector 70"/>
                <p:cNvCxnSpPr>
                  <a:cxnSpLocks noChangeShapeType="1"/>
                </p:cNvCxnSpPr>
                <p:nvPr/>
              </p:nvCxnSpPr>
              <p:spPr bwMode="auto">
                <a:xfrm>
                  <a:off x="4811713" y="2312988"/>
                  <a:ext cx="449262" cy="1587"/>
                </a:xfrm>
                <a:prstGeom prst="straightConnector1">
                  <a:avLst/>
                </a:prstGeom>
                <a:noFill/>
                <a:ln w="25400"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59420" name="TextBox 74"/>
                <p:cNvSpPr txBox="1">
                  <a:spLocks noChangeArrowheads="1"/>
                </p:cNvSpPr>
                <p:nvPr/>
              </p:nvSpPr>
              <p:spPr bwMode="auto">
                <a:xfrm>
                  <a:off x="4784725" y="2312988"/>
                  <a:ext cx="398463"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i="1">
                      <a:solidFill>
                        <a:srgbClr val="008000"/>
                      </a:solidFill>
                    </a:rPr>
                    <a:t>a</a:t>
                  </a:r>
                  <a:r>
                    <a:rPr lang="en-US" sz="1800" b="0" i="1" baseline="-25000">
                      <a:solidFill>
                        <a:srgbClr val="008000"/>
                      </a:solidFill>
                    </a:rPr>
                    <a:t>3</a:t>
                  </a:r>
                  <a:endParaRPr lang="en-GB" sz="1800" b="0" i="1" baseline="-25000">
                    <a:solidFill>
                      <a:srgbClr val="008000"/>
                    </a:solidFill>
                  </a:endParaRPr>
                </a:p>
              </p:txBody>
            </p:sp>
          </p:grpSp>
          <p:sp>
            <p:nvSpPr>
              <p:cNvPr id="59411" name="TextBox 75"/>
              <p:cNvSpPr txBox="1">
                <a:spLocks noChangeArrowheads="1"/>
              </p:cNvSpPr>
              <p:nvPr/>
            </p:nvSpPr>
            <p:spPr bwMode="auto">
              <a:xfrm>
                <a:off x="6388735" y="2225358"/>
                <a:ext cx="39687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i="1"/>
                  <a:t>b</a:t>
                </a:r>
                <a:r>
                  <a:rPr lang="en-US" sz="1800" b="0" i="1" baseline="-25000"/>
                  <a:t>4</a:t>
                </a:r>
                <a:endParaRPr lang="en-GB" sz="1800" b="0" i="1" baseline="-25000"/>
              </a:p>
            </p:txBody>
          </p:sp>
          <p:sp>
            <p:nvSpPr>
              <p:cNvPr id="59412" name="Rectangle 40"/>
              <p:cNvSpPr>
                <a:spLocks noChangeArrowheads="1"/>
              </p:cNvSpPr>
              <p:nvPr/>
            </p:nvSpPr>
            <p:spPr bwMode="auto">
              <a:xfrm>
                <a:off x="5537891" y="1726565"/>
                <a:ext cx="733312" cy="749936"/>
              </a:xfrm>
              <a:prstGeom prst="rect">
                <a:avLst/>
              </a:prstGeom>
              <a:solidFill>
                <a:schemeClr val="bg1"/>
              </a:solidFill>
              <a:ln w="25400" algn="ctr">
                <a:solidFill>
                  <a:schemeClr val="tx1"/>
                </a:solidFill>
                <a:round/>
                <a:headEnd/>
                <a:tailEnd/>
              </a:ln>
            </p:spPr>
            <p:txBody>
              <a:bodyPr lIns="92075" tIns="46038" rIns="92075" bIns="46038"/>
              <a:lstStyle/>
              <a:p>
                <a:pPr marL="571500" indent="-571500"/>
                <a:endParaRPr lang="en-GB" b="0"/>
              </a:p>
            </p:txBody>
          </p:sp>
          <p:sp>
            <p:nvSpPr>
              <p:cNvPr id="90" name="Oval 10"/>
              <p:cNvSpPr>
                <a:spLocks noChangeArrowheads="1"/>
              </p:cNvSpPr>
              <p:nvPr/>
            </p:nvSpPr>
            <p:spPr bwMode="auto">
              <a:xfrm>
                <a:off x="6757748" y="2054830"/>
                <a:ext cx="80609" cy="82657"/>
              </a:xfrm>
              <a:prstGeom prst="ellipse">
                <a:avLst/>
              </a:prstGeom>
              <a:solidFill>
                <a:srgbClr val="FFFFFF"/>
              </a:solidFill>
              <a:ln w="15875">
                <a:solidFill>
                  <a:srgbClr val="000000"/>
                </a:solidFill>
                <a:round/>
                <a:headEnd/>
                <a:tailEnd/>
              </a:ln>
            </p:spPr>
            <p:txBody>
              <a:bodyPr/>
              <a:lstStyle/>
              <a:p>
                <a:pPr>
                  <a:defRPr/>
                </a:pPr>
                <a:endParaRPr lang="en-GB" b="0">
                  <a:latin typeface="+mn-lt"/>
                </a:endParaRPr>
              </a:p>
            </p:txBody>
          </p:sp>
          <p:sp>
            <p:nvSpPr>
              <p:cNvPr id="91" name="Oval 10"/>
              <p:cNvSpPr>
                <a:spLocks noChangeArrowheads="1"/>
              </p:cNvSpPr>
              <p:nvPr/>
            </p:nvSpPr>
            <p:spPr bwMode="auto">
              <a:xfrm>
                <a:off x="4999013" y="2058009"/>
                <a:ext cx="80609" cy="82657"/>
              </a:xfrm>
              <a:prstGeom prst="ellipse">
                <a:avLst/>
              </a:prstGeom>
              <a:solidFill>
                <a:srgbClr val="FFFFFF"/>
              </a:solidFill>
              <a:ln w="15875">
                <a:solidFill>
                  <a:srgbClr val="000000"/>
                </a:solidFill>
                <a:round/>
                <a:headEnd/>
                <a:tailEnd/>
              </a:ln>
            </p:spPr>
            <p:txBody>
              <a:bodyPr/>
              <a:lstStyle/>
              <a:p>
                <a:pPr>
                  <a:defRPr/>
                </a:pPr>
                <a:endParaRPr lang="en-GB" b="0" dirty="0">
                  <a:latin typeface="+mn-lt"/>
                </a:endParaRPr>
              </a:p>
            </p:txBody>
          </p:sp>
          <p:cxnSp>
            <p:nvCxnSpPr>
              <p:cNvPr id="59415" name="Straight Arrow Connector 73"/>
              <p:cNvCxnSpPr>
                <a:cxnSpLocks noChangeShapeType="1"/>
              </p:cNvCxnSpPr>
              <p:nvPr/>
            </p:nvCxnSpPr>
            <p:spPr bwMode="auto">
              <a:xfrm flipH="1">
                <a:off x="4984750" y="1969770"/>
                <a:ext cx="447675" cy="1588"/>
              </a:xfrm>
              <a:prstGeom prst="straightConnector1">
                <a:avLst/>
              </a:prstGeom>
              <a:noFill/>
              <a:ln w="25400" algn="ctr">
                <a:solidFill>
                  <a:srgbClr val="0000FF"/>
                </a:solidFill>
                <a:round/>
                <a:headEnd/>
                <a:tailEnd type="arrow" w="med" len="med"/>
              </a:ln>
              <a:extLst>
                <a:ext uri="{909E8E84-426E-40DD-AFC4-6F175D3DCCD1}">
                  <a14:hiddenFill xmlns:a14="http://schemas.microsoft.com/office/drawing/2010/main">
                    <a:noFill/>
                  </a14:hiddenFill>
                </a:ext>
              </a:extLst>
            </p:spPr>
          </p:cxnSp>
          <p:sp>
            <p:nvSpPr>
              <p:cNvPr id="59416" name="TextBox 75"/>
              <p:cNvSpPr txBox="1">
                <a:spLocks noChangeArrowheads="1"/>
              </p:cNvSpPr>
              <p:nvPr/>
            </p:nvSpPr>
            <p:spPr bwMode="auto">
              <a:xfrm>
                <a:off x="5085715" y="1623378"/>
                <a:ext cx="39687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i="1"/>
                  <a:t>b</a:t>
                </a:r>
                <a:r>
                  <a:rPr lang="en-US" sz="1800" b="0" i="1" baseline="-25000"/>
                  <a:t>3</a:t>
                </a:r>
                <a:endParaRPr lang="en-GB" sz="1800" b="0" i="1" baseline="-25000"/>
              </a:p>
            </p:txBody>
          </p:sp>
          <p:cxnSp>
            <p:nvCxnSpPr>
              <p:cNvPr id="59417" name="Straight Arrow Connector 70"/>
              <p:cNvCxnSpPr>
                <a:cxnSpLocks noChangeShapeType="1"/>
              </p:cNvCxnSpPr>
              <p:nvPr/>
            </p:nvCxnSpPr>
            <p:spPr bwMode="auto">
              <a:xfrm flipH="1">
                <a:off x="6350953" y="1970088"/>
                <a:ext cx="449262" cy="1587"/>
              </a:xfrm>
              <a:prstGeom prst="straightConnector1">
                <a:avLst/>
              </a:prstGeom>
              <a:noFill/>
              <a:ln w="25400"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59418" name="TextBox 74"/>
              <p:cNvSpPr txBox="1">
                <a:spLocks noChangeArrowheads="1"/>
              </p:cNvSpPr>
              <p:nvPr/>
            </p:nvSpPr>
            <p:spPr bwMode="auto">
              <a:xfrm>
                <a:off x="6415405" y="1589088"/>
                <a:ext cx="397866"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i="1">
                    <a:solidFill>
                      <a:srgbClr val="008000"/>
                    </a:solidFill>
                  </a:rPr>
                  <a:t>a</a:t>
                </a:r>
                <a:r>
                  <a:rPr lang="en-US" sz="1800" b="0" i="1" baseline="-25000">
                    <a:solidFill>
                      <a:srgbClr val="008000"/>
                    </a:solidFill>
                  </a:rPr>
                  <a:t>4</a:t>
                </a:r>
                <a:endParaRPr lang="en-GB" sz="1800" b="0" i="1" baseline="-25000">
                  <a:solidFill>
                    <a:srgbClr val="008000"/>
                  </a:solidFill>
                </a:endParaRPr>
              </a:p>
            </p:txBody>
          </p:sp>
        </p:grpSp>
      </p:grpSp>
      <p:graphicFrame>
        <p:nvGraphicFramePr>
          <p:cNvPr id="59405" name="Object 42"/>
          <p:cNvGraphicFramePr>
            <a:graphicFrameLocks noChangeAspect="1"/>
          </p:cNvGraphicFramePr>
          <p:nvPr/>
        </p:nvGraphicFramePr>
        <p:xfrm>
          <a:off x="790575" y="3084513"/>
          <a:ext cx="3425825" cy="884237"/>
        </p:xfrm>
        <a:graphic>
          <a:graphicData uri="http://schemas.openxmlformats.org/presentationml/2006/ole">
            <mc:AlternateContent xmlns:mc="http://schemas.openxmlformats.org/markup-compatibility/2006">
              <mc:Choice xmlns:v="urn:schemas-microsoft-com:vml" Requires="v">
                <p:oleObj spid="_x0000_s59483" name="Equation" r:id="rId10" imgW="2108200" imgH="584200" progId="Equation.3">
                  <p:embed/>
                </p:oleObj>
              </mc:Choice>
              <mc:Fallback>
                <p:oleObj name="Equation" r:id="rId10" imgW="2108200" imgH="584200" progId="Equation.3">
                  <p:embed/>
                  <p:pic>
                    <p:nvPicPr>
                      <p:cNvPr id="0" name="Object 4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0575" y="3084513"/>
                        <a:ext cx="3425825"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sp>
        <p:nvSpPr>
          <p:cNvPr id="59406" name="TextBox 75"/>
          <p:cNvSpPr txBox="1">
            <a:spLocks noChangeArrowheads="1"/>
          </p:cNvSpPr>
          <p:nvPr/>
        </p:nvSpPr>
        <p:spPr bwMode="auto">
          <a:xfrm>
            <a:off x="7874000" y="3467100"/>
            <a:ext cx="55721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i="1">
                <a:solidFill>
                  <a:schemeClr val="tx1"/>
                </a:solidFill>
              </a:rPr>
              <a:t>T</a:t>
            </a:r>
            <a:r>
              <a:rPr lang="en-US" sz="1800" b="0" i="1" baseline="30000">
                <a:solidFill>
                  <a:schemeClr val="tx1"/>
                </a:solidFill>
              </a:rPr>
              <a:t>(2)</a:t>
            </a:r>
            <a:endParaRPr lang="en-GB" sz="1800" b="0" i="1" baseline="30000">
              <a:solidFill>
                <a:schemeClr val="tx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B188FC3F-FCBE-4C68-9E9A-6614C98BF0B7}" type="slidenum">
              <a:rPr lang="en-US" sz="1400" b="0">
                <a:solidFill>
                  <a:schemeClr val="tx1"/>
                </a:solidFill>
              </a:rPr>
              <a:pPr algn="r">
                <a:lnSpc>
                  <a:spcPct val="100000"/>
                </a:lnSpc>
                <a:spcBef>
                  <a:spcPct val="0"/>
                </a:spcBef>
                <a:buClrTx/>
                <a:buSzTx/>
                <a:buFontTx/>
                <a:buNone/>
              </a:pPr>
              <a:t>57</a:t>
            </a:fld>
            <a:endParaRPr lang="en-US" sz="1400" b="0">
              <a:solidFill>
                <a:schemeClr val="tx1"/>
              </a:solidFill>
            </a:endParaRPr>
          </a:p>
        </p:txBody>
      </p:sp>
      <p:sp>
        <p:nvSpPr>
          <p:cNvPr id="230402" name="Rectangle 2"/>
          <p:cNvSpPr>
            <a:spLocks noChangeArrowheads="1"/>
          </p:cNvSpPr>
          <p:nvPr/>
        </p:nvSpPr>
        <p:spPr bwMode="auto">
          <a:xfrm>
            <a:off x="1387475" y="195263"/>
            <a:ext cx="7062788" cy="1066800"/>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en-US" sz="3200">
                <a:solidFill>
                  <a:srgbClr val="FF0000"/>
                </a:solidFill>
                <a:effectLst>
                  <a:outerShdw blurRad="38100" dist="38100" dir="2700000" algn="tl">
                    <a:srgbClr val="C0C0C0"/>
                  </a:outerShdw>
                </a:effectLst>
              </a:rPr>
              <a:t>Appendix</a:t>
            </a:r>
            <a:r>
              <a:rPr lang="pl-PL" sz="3200">
                <a:solidFill>
                  <a:srgbClr val="FF0000"/>
                </a:solidFill>
                <a:effectLst>
                  <a:outerShdw blurRad="38100" dist="38100" dir="2700000" algn="tl">
                    <a:srgbClr val="C0C0C0"/>
                  </a:outerShdw>
                </a:effectLst>
              </a:rPr>
              <a:t> D: A</a:t>
            </a:r>
            <a:r>
              <a:rPr lang="en-US" sz="3200">
                <a:solidFill>
                  <a:srgbClr val="FF0000"/>
                </a:solidFill>
                <a:effectLst>
                  <a:outerShdw blurRad="38100" dist="38100" dir="2700000" algn="tl">
                    <a:srgbClr val="C0C0C0"/>
                  </a:outerShdw>
                </a:effectLst>
              </a:rPr>
              <a:t> Step in Characteristic Impedance (1) </a:t>
            </a:r>
          </a:p>
        </p:txBody>
      </p:sp>
      <p:sp>
        <p:nvSpPr>
          <p:cNvPr id="60420" name="TextBox 27"/>
          <p:cNvSpPr txBox="1">
            <a:spLocks noChangeArrowheads="1"/>
          </p:cNvSpPr>
          <p:nvPr/>
        </p:nvSpPr>
        <p:spPr bwMode="auto">
          <a:xfrm>
            <a:off x="376238" y="1563688"/>
            <a:ext cx="90741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Consider a connection of two coaxial cables, one with Z</a:t>
            </a:r>
            <a:r>
              <a:rPr lang="en-US" sz="1800" b="0" baseline="-25000"/>
              <a:t>C,1</a:t>
            </a:r>
            <a:r>
              <a:rPr lang="en-US" sz="1800" b="0"/>
              <a:t> = 50 </a:t>
            </a:r>
            <a:r>
              <a:rPr lang="en-US" sz="1800" b="0">
                <a:sym typeface="Symbol" pitchFamily="18" charset="2"/>
              </a:rPr>
              <a:t></a:t>
            </a:r>
            <a:r>
              <a:rPr lang="en-US" sz="1800" b="0"/>
              <a:t> characteristic impedance, the other with Z</a:t>
            </a:r>
            <a:r>
              <a:rPr lang="en-US" sz="1800" b="0" baseline="-25000"/>
              <a:t>C,2</a:t>
            </a:r>
            <a:r>
              <a:rPr lang="en-US" sz="1800" b="0"/>
              <a:t> = 75 </a:t>
            </a:r>
            <a:r>
              <a:rPr lang="en-US" sz="1800" b="0">
                <a:sym typeface="Symbol" pitchFamily="18" charset="2"/>
              </a:rPr>
              <a:t></a:t>
            </a:r>
            <a:r>
              <a:rPr lang="en-US" sz="1800" b="0"/>
              <a:t> characteristic impedance.</a:t>
            </a:r>
            <a:endParaRPr lang="en-GB" sz="1800" b="0"/>
          </a:p>
        </p:txBody>
      </p:sp>
      <p:graphicFrame>
        <p:nvGraphicFramePr>
          <p:cNvPr id="60421" name="Object 9"/>
          <p:cNvGraphicFramePr>
            <a:graphicFrameLocks noChangeAspect="1"/>
          </p:cNvGraphicFramePr>
          <p:nvPr/>
        </p:nvGraphicFramePr>
        <p:xfrm>
          <a:off x="2154238" y="2501900"/>
          <a:ext cx="1203325" cy="723900"/>
        </p:xfrm>
        <a:graphic>
          <a:graphicData uri="http://schemas.openxmlformats.org/presentationml/2006/ole">
            <mc:AlternateContent xmlns:mc="http://schemas.openxmlformats.org/markup-compatibility/2006">
              <mc:Choice xmlns:v="urn:schemas-microsoft-com:vml" Requires="v">
                <p:oleObj spid="_x0000_s60506" name="Equation" r:id="rId4" imgW="711200" imgH="457200" progId="Equation.3">
                  <p:embed/>
                </p:oleObj>
              </mc:Choice>
              <mc:Fallback>
                <p:oleObj name="Equation" r:id="rId4" imgW="711200" imgH="457200"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4238" y="2501900"/>
                        <a:ext cx="12033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pSp>
        <p:nvGrpSpPr>
          <p:cNvPr id="60422" name="Group 103"/>
          <p:cNvGrpSpPr>
            <a:grpSpLocks/>
          </p:cNvGrpSpPr>
          <p:nvPr/>
        </p:nvGrpSpPr>
        <p:grpSpPr bwMode="auto">
          <a:xfrm>
            <a:off x="1285875" y="2255838"/>
            <a:ext cx="2924175" cy="1262062"/>
            <a:chOff x="5897880" y="1664208"/>
            <a:chExt cx="2697480" cy="1261872"/>
          </a:xfrm>
        </p:grpSpPr>
        <p:grpSp>
          <p:nvGrpSpPr>
            <p:cNvPr id="60430" name="Group 64"/>
            <p:cNvGrpSpPr>
              <a:grpSpLocks/>
            </p:cNvGrpSpPr>
            <p:nvPr/>
          </p:nvGrpSpPr>
          <p:grpSpPr bwMode="auto">
            <a:xfrm>
              <a:off x="6017768" y="1664208"/>
              <a:ext cx="2452624" cy="1261872"/>
              <a:chOff x="6081776" y="5212080"/>
              <a:chExt cx="2452624" cy="1261872"/>
            </a:xfrm>
          </p:grpSpPr>
          <p:grpSp>
            <p:nvGrpSpPr>
              <p:cNvPr id="60433" name="Group 54"/>
              <p:cNvGrpSpPr>
                <a:grpSpLocks/>
              </p:cNvGrpSpPr>
              <p:nvPr/>
            </p:nvGrpSpPr>
            <p:grpSpPr bwMode="auto">
              <a:xfrm>
                <a:off x="6081776" y="5695950"/>
                <a:ext cx="433324" cy="298450"/>
                <a:chOff x="5980176" y="5676900"/>
                <a:chExt cx="433324" cy="298450"/>
              </a:xfrm>
            </p:grpSpPr>
            <p:sp>
              <p:nvSpPr>
                <p:cNvPr id="60438" name="Rectangle 117"/>
                <p:cNvSpPr>
                  <a:spLocks noChangeArrowheads="1"/>
                </p:cNvSpPr>
                <p:nvPr/>
              </p:nvSpPr>
              <p:spPr bwMode="auto">
                <a:xfrm>
                  <a:off x="6032500" y="5676900"/>
                  <a:ext cx="381000" cy="298450"/>
                </a:xfrm>
                <a:prstGeom prst="rect">
                  <a:avLst/>
                </a:prstGeom>
                <a:solidFill>
                  <a:schemeClr val="bg1"/>
                </a:solidFill>
                <a:ln w="9525" algn="ctr">
                  <a:solidFill>
                    <a:schemeClr val="tx1"/>
                  </a:solidFill>
                  <a:round/>
                  <a:headEnd/>
                  <a:tailEnd/>
                </a:ln>
              </p:spPr>
              <p:txBody>
                <a:bodyPr lIns="92075" tIns="46038" rIns="92075" bIns="46038"/>
                <a:lstStyle/>
                <a:p>
                  <a:pPr marL="571500" indent="-571500"/>
                  <a:endParaRPr lang="en-GB" b="0"/>
                </a:p>
              </p:txBody>
            </p:sp>
            <p:sp>
              <p:nvSpPr>
                <p:cNvPr id="60439" name="Oval 118"/>
                <p:cNvSpPr>
                  <a:spLocks noChangeArrowheads="1"/>
                </p:cNvSpPr>
                <p:nvPr/>
              </p:nvSpPr>
              <p:spPr bwMode="auto">
                <a:xfrm>
                  <a:off x="5980176" y="5678424"/>
                  <a:ext cx="100584" cy="292608"/>
                </a:xfrm>
                <a:prstGeom prst="ellipse">
                  <a:avLst/>
                </a:prstGeom>
                <a:solidFill>
                  <a:schemeClr val="bg1"/>
                </a:solidFill>
                <a:ln w="9525" algn="ctr">
                  <a:solidFill>
                    <a:schemeClr val="tx1"/>
                  </a:solidFill>
                  <a:round/>
                  <a:headEnd/>
                  <a:tailEnd/>
                </a:ln>
              </p:spPr>
              <p:txBody>
                <a:bodyPr lIns="92075" tIns="46038" rIns="92075" bIns="46038"/>
                <a:lstStyle/>
                <a:p>
                  <a:pPr marL="571500" indent="-571500"/>
                  <a:endParaRPr lang="en-GB" b="0"/>
                </a:p>
              </p:txBody>
            </p:sp>
          </p:grpSp>
          <p:grpSp>
            <p:nvGrpSpPr>
              <p:cNvPr id="60434" name="Group 61"/>
              <p:cNvGrpSpPr>
                <a:grpSpLocks/>
              </p:cNvGrpSpPr>
              <p:nvPr/>
            </p:nvGrpSpPr>
            <p:grpSpPr bwMode="auto">
              <a:xfrm rot="10800000">
                <a:off x="8101076" y="5695950"/>
                <a:ext cx="433324" cy="298450"/>
                <a:chOff x="5980176" y="5676900"/>
                <a:chExt cx="433324" cy="298450"/>
              </a:xfrm>
            </p:grpSpPr>
            <p:sp>
              <p:nvSpPr>
                <p:cNvPr id="60436" name="Rectangle 115"/>
                <p:cNvSpPr>
                  <a:spLocks noChangeArrowheads="1"/>
                </p:cNvSpPr>
                <p:nvPr/>
              </p:nvSpPr>
              <p:spPr bwMode="auto">
                <a:xfrm>
                  <a:off x="6032500" y="5676900"/>
                  <a:ext cx="381000" cy="298450"/>
                </a:xfrm>
                <a:prstGeom prst="rect">
                  <a:avLst/>
                </a:prstGeom>
                <a:solidFill>
                  <a:schemeClr val="bg1"/>
                </a:solidFill>
                <a:ln w="9525" algn="ctr">
                  <a:solidFill>
                    <a:schemeClr val="tx1"/>
                  </a:solidFill>
                  <a:round/>
                  <a:headEnd/>
                  <a:tailEnd/>
                </a:ln>
              </p:spPr>
              <p:txBody>
                <a:bodyPr lIns="92075" tIns="46038" rIns="92075" bIns="46038"/>
                <a:lstStyle/>
                <a:p>
                  <a:pPr marL="571500" indent="-571500"/>
                  <a:endParaRPr lang="en-GB" b="0"/>
                </a:p>
              </p:txBody>
            </p:sp>
            <p:sp>
              <p:nvSpPr>
                <p:cNvPr id="60437" name="Oval 116"/>
                <p:cNvSpPr>
                  <a:spLocks noChangeArrowheads="1"/>
                </p:cNvSpPr>
                <p:nvPr/>
              </p:nvSpPr>
              <p:spPr bwMode="auto">
                <a:xfrm>
                  <a:off x="5980176" y="5678424"/>
                  <a:ext cx="100584" cy="292608"/>
                </a:xfrm>
                <a:prstGeom prst="ellipse">
                  <a:avLst/>
                </a:prstGeom>
                <a:solidFill>
                  <a:schemeClr val="bg1"/>
                </a:solidFill>
                <a:ln w="9525" algn="ctr">
                  <a:solidFill>
                    <a:schemeClr val="tx1"/>
                  </a:solidFill>
                  <a:round/>
                  <a:headEnd/>
                  <a:tailEnd/>
                </a:ln>
              </p:spPr>
              <p:txBody>
                <a:bodyPr lIns="92075" tIns="46038" rIns="92075" bIns="46038"/>
                <a:lstStyle/>
                <a:p>
                  <a:pPr marL="571500" indent="-571500"/>
                  <a:endParaRPr lang="en-GB" b="0"/>
                </a:p>
              </p:txBody>
            </p:sp>
          </p:grpSp>
          <p:sp>
            <p:nvSpPr>
              <p:cNvPr id="60435" name="Rectangle 114"/>
              <p:cNvSpPr>
                <a:spLocks noChangeArrowheads="1"/>
              </p:cNvSpPr>
              <p:nvPr/>
            </p:nvSpPr>
            <p:spPr bwMode="auto">
              <a:xfrm>
                <a:off x="6345936" y="5212080"/>
                <a:ext cx="1929384" cy="1261872"/>
              </a:xfrm>
              <a:prstGeom prst="rect">
                <a:avLst/>
              </a:prstGeom>
              <a:solidFill>
                <a:schemeClr val="bg1"/>
              </a:solidFill>
              <a:ln w="25400" algn="ctr">
                <a:solidFill>
                  <a:schemeClr val="tx1"/>
                </a:solidFill>
                <a:round/>
                <a:headEnd/>
                <a:tailEnd/>
              </a:ln>
            </p:spPr>
            <p:txBody>
              <a:bodyPr lIns="92075" tIns="46038" rIns="92075" bIns="46038"/>
              <a:lstStyle/>
              <a:p>
                <a:pPr algn="just">
                  <a:buFont typeface="Wingdings" pitchFamily="2" charset="2"/>
                  <a:buNone/>
                </a:pPr>
                <a:r>
                  <a:rPr lang="en-US" sz="1400" b="0"/>
                  <a:t>Connection between a 50</a:t>
                </a:r>
                <a:r>
                  <a:rPr lang="en-US" sz="1400" b="0">
                    <a:sym typeface="Symbol" pitchFamily="18" charset="2"/>
                  </a:rPr>
                  <a:t>  and a 75  cable. We assume an infinitely short cable length and just look at the junction.</a:t>
                </a:r>
                <a:endParaRPr lang="en-GB" sz="1400" b="0"/>
              </a:p>
            </p:txBody>
          </p:sp>
        </p:grpSp>
        <p:sp>
          <p:nvSpPr>
            <p:cNvPr id="60431" name="Oval 105"/>
            <p:cNvSpPr>
              <a:spLocks noChangeArrowheads="1"/>
            </p:cNvSpPr>
            <p:nvPr/>
          </p:nvSpPr>
          <p:spPr bwMode="auto">
            <a:xfrm>
              <a:off x="5897880" y="1690694"/>
              <a:ext cx="320040" cy="331076"/>
            </a:xfrm>
            <a:prstGeom prst="ellipse">
              <a:avLst/>
            </a:prstGeom>
            <a:solidFill>
              <a:schemeClr val="bg1"/>
            </a:solidFill>
            <a:ln w="15875" algn="ctr">
              <a:solidFill>
                <a:srgbClr val="FFC000"/>
              </a:solidFill>
              <a:round/>
              <a:headEnd/>
              <a:tailEnd/>
            </a:ln>
          </p:spPr>
          <p:txBody>
            <a:bodyPr lIns="92075" tIns="46038" rIns="92075" bIns="46038"/>
            <a:lstStyle/>
            <a:p>
              <a:pPr marL="571500" indent="-571500" algn="ctr">
                <a:buFont typeface="Wingdings" pitchFamily="2" charset="2"/>
                <a:buNone/>
              </a:pPr>
              <a:r>
                <a:rPr lang="en-US" sz="1200">
                  <a:solidFill>
                    <a:schemeClr val="tx1"/>
                  </a:solidFill>
                </a:rPr>
                <a:t>1</a:t>
              </a:r>
              <a:endParaRPr lang="en-GB" sz="1200">
                <a:solidFill>
                  <a:schemeClr val="tx1"/>
                </a:solidFill>
              </a:endParaRPr>
            </a:p>
          </p:txBody>
        </p:sp>
        <p:sp>
          <p:nvSpPr>
            <p:cNvPr id="60432" name="Oval 106"/>
            <p:cNvSpPr>
              <a:spLocks noChangeArrowheads="1"/>
            </p:cNvSpPr>
            <p:nvPr/>
          </p:nvSpPr>
          <p:spPr bwMode="auto">
            <a:xfrm>
              <a:off x="8275320" y="1681550"/>
              <a:ext cx="320040" cy="331076"/>
            </a:xfrm>
            <a:prstGeom prst="ellipse">
              <a:avLst/>
            </a:prstGeom>
            <a:solidFill>
              <a:schemeClr val="bg1"/>
            </a:solidFill>
            <a:ln w="15875" algn="ctr">
              <a:solidFill>
                <a:srgbClr val="FFC000"/>
              </a:solidFill>
              <a:round/>
              <a:headEnd/>
              <a:tailEnd/>
            </a:ln>
          </p:spPr>
          <p:txBody>
            <a:bodyPr lIns="92075" tIns="46038" rIns="92075" bIns="46038"/>
            <a:lstStyle/>
            <a:p>
              <a:pPr marL="571500" indent="-571500" algn="ctr">
                <a:buFont typeface="Wingdings" pitchFamily="2" charset="2"/>
                <a:buNone/>
              </a:pPr>
              <a:r>
                <a:rPr lang="en-US" sz="1200">
                  <a:solidFill>
                    <a:schemeClr val="tx1"/>
                  </a:solidFill>
                </a:rPr>
                <a:t>2</a:t>
              </a:r>
              <a:endParaRPr lang="en-GB" sz="1200">
                <a:solidFill>
                  <a:schemeClr val="tx1"/>
                </a:solidFill>
              </a:endParaRPr>
            </a:p>
          </p:txBody>
        </p:sp>
      </p:grpSp>
      <p:graphicFrame>
        <p:nvGraphicFramePr>
          <p:cNvPr id="60423" name="Object 17"/>
          <p:cNvGraphicFramePr>
            <a:graphicFrameLocks noChangeAspect="1"/>
          </p:cNvGraphicFramePr>
          <p:nvPr/>
        </p:nvGraphicFramePr>
        <p:xfrm>
          <a:off x="482600" y="3060700"/>
          <a:ext cx="1181100" cy="384175"/>
        </p:xfrm>
        <a:graphic>
          <a:graphicData uri="http://schemas.openxmlformats.org/presentationml/2006/ole">
            <mc:AlternateContent xmlns:mc="http://schemas.openxmlformats.org/markup-compatibility/2006">
              <mc:Choice xmlns:v="urn:schemas-microsoft-com:vml" Requires="v">
                <p:oleObj spid="_x0000_s60507" name="Equation" r:id="rId6" imgW="698500" imgH="241300" progId="Equation.3">
                  <p:embed/>
                </p:oleObj>
              </mc:Choice>
              <mc:Fallback>
                <p:oleObj name="Equation" r:id="rId6" imgW="698500" imgH="241300" progId="Equation.3">
                  <p:embed/>
                  <p:pic>
                    <p:nvPicPr>
                      <p:cNvPr id="0" name="Object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600" y="3060700"/>
                        <a:ext cx="11811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aphicFrame>
        <p:nvGraphicFramePr>
          <p:cNvPr id="60424" name="Object 18"/>
          <p:cNvGraphicFramePr>
            <a:graphicFrameLocks noChangeAspect="1"/>
          </p:cNvGraphicFramePr>
          <p:nvPr/>
        </p:nvGraphicFramePr>
        <p:xfrm>
          <a:off x="3778250" y="3060700"/>
          <a:ext cx="1223963" cy="384175"/>
        </p:xfrm>
        <a:graphic>
          <a:graphicData uri="http://schemas.openxmlformats.org/presentationml/2006/ole">
            <mc:AlternateContent xmlns:mc="http://schemas.openxmlformats.org/markup-compatibility/2006">
              <mc:Choice xmlns:v="urn:schemas-microsoft-com:vml" Requires="v">
                <p:oleObj spid="_x0000_s60508" name="Equation" r:id="rId8" imgW="723586" imgH="241195" progId="Equation.3">
                  <p:embed/>
                </p:oleObj>
              </mc:Choice>
              <mc:Fallback>
                <p:oleObj name="Equation" r:id="rId8" imgW="723586" imgH="241195" progId="Equation.3">
                  <p:embed/>
                  <p:pic>
                    <p:nvPicPr>
                      <p:cNvPr id="0" name="Object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78250" y="3060700"/>
                        <a:ext cx="122396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pic>
        <p:nvPicPr>
          <p:cNvPr id="60425" name="Picture 21" descr="Fig_5_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4213" y="2355850"/>
            <a:ext cx="27352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0426" name="Object 20"/>
          <p:cNvGraphicFramePr>
            <a:graphicFrameLocks noChangeAspect="1"/>
          </p:cNvGraphicFramePr>
          <p:nvPr/>
        </p:nvGraphicFramePr>
        <p:xfrm>
          <a:off x="6207125" y="2165350"/>
          <a:ext cx="450850" cy="384175"/>
        </p:xfrm>
        <a:graphic>
          <a:graphicData uri="http://schemas.openxmlformats.org/presentationml/2006/ole">
            <mc:AlternateContent xmlns:mc="http://schemas.openxmlformats.org/markup-compatibility/2006">
              <mc:Choice xmlns:v="urn:schemas-microsoft-com:vml" Requires="v">
                <p:oleObj spid="_x0000_s60509" name="Equation" r:id="rId11" imgW="266469" imgH="241091" progId="Equation.3">
                  <p:embed/>
                </p:oleObj>
              </mc:Choice>
              <mc:Fallback>
                <p:oleObj name="Equation" r:id="rId11" imgW="266469" imgH="241091" progId="Equation.3">
                  <p:embed/>
                  <p:pic>
                    <p:nvPicPr>
                      <p:cNvPr id="0" name="Object 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07125" y="2165350"/>
                        <a:ext cx="4508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aphicFrame>
        <p:nvGraphicFramePr>
          <p:cNvPr id="60427" name="Object 21"/>
          <p:cNvGraphicFramePr>
            <a:graphicFrameLocks noChangeAspect="1"/>
          </p:cNvGraphicFramePr>
          <p:nvPr/>
        </p:nvGraphicFramePr>
        <p:xfrm>
          <a:off x="7581900" y="2165350"/>
          <a:ext cx="493713" cy="384175"/>
        </p:xfrm>
        <a:graphic>
          <a:graphicData uri="http://schemas.openxmlformats.org/presentationml/2006/ole">
            <mc:AlternateContent xmlns:mc="http://schemas.openxmlformats.org/markup-compatibility/2006">
              <mc:Choice xmlns:v="urn:schemas-microsoft-com:vml" Requires="v">
                <p:oleObj spid="_x0000_s60510" name="Equation" r:id="rId13" imgW="291973" imgH="241195" progId="Equation.3">
                  <p:embed/>
                </p:oleObj>
              </mc:Choice>
              <mc:Fallback>
                <p:oleObj name="Equation" r:id="rId13" imgW="291973" imgH="241195" progId="Equation.3">
                  <p:embed/>
                  <p:pic>
                    <p:nvPicPr>
                      <p:cNvPr id="0" name="Object 2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81900" y="2165350"/>
                        <a:ext cx="49371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sp>
        <p:nvSpPr>
          <p:cNvPr id="60428" name="TextBox 46"/>
          <p:cNvSpPr txBox="1">
            <a:spLocks noChangeArrowheads="1"/>
          </p:cNvSpPr>
          <p:nvPr/>
        </p:nvSpPr>
        <p:spPr bwMode="auto">
          <a:xfrm>
            <a:off x="376238" y="3794125"/>
            <a:ext cx="907415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u="sng"/>
              <a:t>Step 1:</a:t>
            </a:r>
            <a:r>
              <a:rPr lang="en-US" sz="1800" b="0"/>
              <a:t> Calculate the reflection coefficient and keep in mind: all ports have to be terminated with their respective characteristic impedance, i.e. 75</a:t>
            </a:r>
            <a:r>
              <a:rPr lang="en-US" sz="1800" b="0">
                <a:sym typeface="Symbol" pitchFamily="18" charset="2"/>
              </a:rPr>
              <a:t>  for port 2.</a:t>
            </a:r>
          </a:p>
          <a:p>
            <a:pPr>
              <a:buFont typeface="Wingdings" pitchFamily="2" charset="2"/>
              <a:buNone/>
            </a:pPr>
            <a:endParaRPr lang="en-US" sz="1800" b="0">
              <a:sym typeface="Symbol" pitchFamily="18" charset="2"/>
            </a:endParaRPr>
          </a:p>
          <a:p>
            <a:pPr>
              <a:buFont typeface="Wingdings" pitchFamily="2" charset="2"/>
              <a:buNone/>
            </a:pPr>
            <a:endParaRPr lang="en-US" sz="1800" b="0">
              <a:sym typeface="Symbol" pitchFamily="18" charset="2"/>
            </a:endParaRPr>
          </a:p>
          <a:p>
            <a:pPr>
              <a:buFont typeface="Wingdings" pitchFamily="2" charset="2"/>
              <a:buNone/>
            </a:pPr>
            <a:r>
              <a:rPr lang="en-US" sz="1800" b="0">
                <a:sym typeface="Symbol" pitchFamily="18" charset="2"/>
              </a:rPr>
              <a:t>Thus, the voltage of the reflected wave at port 1 is 20% of the incident wave and the reflected power at port 1 (proportional </a:t>
            </a:r>
            <a:r>
              <a:rPr lang="en-US" sz="1800" b="0" baseline="30000">
                <a:sym typeface="Symbol" pitchFamily="18" charset="2"/>
              </a:rPr>
              <a:t>2</a:t>
            </a:r>
            <a:r>
              <a:rPr lang="en-US" sz="1800" b="0">
                <a:sym typeface="Symbol" pitchFamily="18" charset="2"/>
              </a:rPr>
              <a:t>) is 0.2</a:t>
            </a:r>
            <a:r>
              <a:rPr lang="en-US" sz="1800" b="0" baseline="30000">
                <a:sym typeface="Symbol" pitchFamily="18" charset="2"/>
              </a:rPr>
              <a:t>2 </a:t>
            </a:r>
            <a:r>
              <a:rPr lang="en-US" sz="1800" b="0">
                <a:sym typeface="Symbol" pitchFamily="18" charset="2"/>
              </a:rPr>
              <a:t>= 4%. As this junction is lossless, the transmitted power must be 96% (conservation of energy). From this we can deduce </a:t>
            </a:r>
            <a:br>
              <a:rPr lang="en-US" sz="1800" b="0">
                <a:sym typeface="Symbol" pitchFamily="18" charset="2"/>
              </a:rPr>
            </a:br>
            <a:r>
              <a:rPr lang="en-US" sz="1800" b="0">
                <a:sym typeface="Symbol" pitchFamily="18" charset="2"/>
              </a:rPr>
              <a:t>b</a:t>
            </a:r>
            <a:r>
              <a:rPr lang="en-US" sz="1800" b="0" baseline="-25000">
                <a:sym typeface="Symbol" pitchFamily="18" charset="2"/>
              </a:rPr>
              <a:t>2</a:t>
            </a:r>
            <a:r>
              <a:rPr lang="en-US" sz="1800" b="0" baseline="30000">
                <a:sym typeface="Symbol" pitchFamily="18" charset="2"/>
              </a:rPr>
              <a:t>2</a:t>
            </a:r>
            <a:r>
              <a:rPr lang="en-US" sz="1800" b="0">
                <a:sym typeface="Symbol" pitchFamily="18" charset="2"/>
              </a:rPr>
              <a:t> = 0.96. </a:t>
            </a:r>
            <a:r>
              <a:rPr lang="en-US" sz="1800" b="0">
                <a:solidFill>
                  <a:srgbClr val="FF0000"/>
                </a:solidFill>
                <a:sym typeface="Symbol" pitchFamily="18" charset="2"/>
              </a:rPr>
              <a:t>But: how do we get the voltage of this outgoing wave?</a:t>
            </a:r>
            <a:endParaRPr lang="en-GB" sz="1800" b="0">
              <a:solidFill>
                <a:srgbClr val="FF0000"/>
              </a:solidFill>
            </a:endParaRPr>
          </a:p>
        </p:txBody>
      </p:sp>
      <p:graphicFrame>
        <p:nvGraphicFramePr>
          <p:cNvPr id="60429" name="Object 23"/>
          <p:cNvGraphicFramePr>
            <a:graphicFrameLocks noChangeAspect="1"/>
          </p:cNvGraphicFramePr>
          <p:nvPr/>
        </p:nvGraphicFramePr>
        <p:xfrm>
          <a:off x="1885950" y="4379913"/>
          <a:ext cx="3008313" cy="727075"/>
        </p:xfrm>
        <a:graphic>
          <a:graphicData uri="http://schemas.openxmlformats.org/presentationml/2006/ole">
            <mc:AlternateContent xmlns:mc="http://schemas.openxmlformats.org/markup-compatibility/2006">
              <mc:Choice xmlns:v="urn:schemas-microsoft-com:vml" Requires="v">
                <p:oleObj spid="_x0000_s60511" name="Equation" r:id="rId15" imgW="1778000" imgH="457200" progId="Equation.3">
                  <p:embed/>
                </p:oleObj>
              </mc:Choice>
              <mc:Fallback>
                <p:oleObj name="Equation" r:id="rId15" imgW="1778000" imgH="457200" progId="Equation.3">
                  <p:embed/>
                  <p:pic>
                    <p:nvPicPr>
                      <p:cNvPr id="0" name="Object 2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85950" y="4379913"/>
                        <a:ext cx="300831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8A36D15B-3083-4950-AD0B-591F772B376F}" type="slidenum">
              <a:rPr lang="en-US" sz="1400" b="0">
                <a:solidFill>
                  <a:schemeClr val="tx1"/>
                </a:solidFill>
              </a:rPr>
              <a:pPr algn="r">
                <a:lnSpc>
                  <a:spcPct val="100000"/>
                </a:lnSpc>
                <a:spcBef>
                  <a:spcPct val="0"/>
                </a:spcBef>
                <a:buClrTx/>
                <a:buSzTx/>
                <a:buFontTx/>
                <a:buNone/>
              </a:pPr>
              <a:t>58</a:t>
            </a:fld>
            <a:endParaRPr lang="en-US" sz="1400" b="0">
              <a:solidFill>
                <a:schemeClr val="tx1"/>
              </a:solidFill>
            </a:endParaRPr>
          </a:p>
        </p:txBody>
      </p:sp>
      <p:sp>
        <p:nvSpPr>
          <p:cNvPr id="230402" name="Rectangle 2"/>
          <p:cNvSpPr>
            <a:spLocks noChangeArrowheads="1"/>
          </p:cNvSpPr>
          <p:nvPr/>
        </p:nvSpPr>
        <p:spPr bwMode="auto">
          <a:xfrm>
            <a:off x="1417638" y="0"/>
            <a:ext cx="7062787" cy="1066800"/>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en-US" sz="3200">
                <a:solidFill>
                  <a:srgbClr val="FF0000"/>
                </a:solidFill>
                <a:effectLst>
                  <a:outerShdw blurRad="38100" dist="38100" dir="2700000" algn="tl">
                    <a:srgbClr val="C0C0C0"/>
                  </a:outerShdw>
                </a:effectLst>
              </a:rPr>
              <a:t>Example: a Step in Characteristic Impedance (2) </a:t>
            </a:r>
          </a:p>
        </p:txBody>
      </p:sp>
      <p:graphicFrame>
        <p:nvGraphicFramePr>
          <p:cNvPr id="61444" name="Object 9"/>
          <p:cNvGraphicFramePr>
            <a:graphicFrameLocks noChangeAspect="1"/>
          </p:cNvGraphicFramePr>
          <p:nvPr/>
        </p:nvGraphicFramePr>
        <p:xfrm>
          <a:off x="1712913" y="2622550"/>
          <a:ext cx="1116012" cy="319088"/>
        </p:xfrm>
        <a:graphic>
          <a:graphicData uri="http://schemas.openxmlformats.org/presentationml/2006/ole">
            <mc:AlternateContent xmlns:mc="http://schemas.openxmlformats.org/markup-compatibility/2006">
              <mc:Choice xmlns:v="urn:schemas-microsoft-com:vml" Requires="v">
                <p:oleObj spid="_x0000_s61558" name="Equation" r:id="rId4" imgW="698500" imgH="241300" progId="Equation.3">
                  <p:embed/>
                </p:oleObj>
              </mc:Choice>
              <mc:Fallback>
                <p:oleObj name="Equation" r:id="rId4" imgW="698500" imgH="241300"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2913" y="2622550"/>
                        <a:ext cx="1116012"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pSp>
        <p:nvGrpSpPr>
          <p:cNvPr id="61445" name="Group 29"/>
          <p:cNvGrpSpPr>
            <a:grpSpLocks/>
          </p:cNvGrpSpPr>
          <p:nvPr/>
        </p:nvGrpSpPr>
        <p:grpSpPr bwMode="auto">
          <a:xfrm>
            <a:off x="376238" y="1335088"/>
            <a:ext cx="9074150" cy="1495425"/>
            <a:chOff x="237" y="841"/>
            <a:chExt cx="5716" cy="942"/>
          </a:xfrm>
        </p:grpSpPr>
        <p:sp>
          <p:nvSpPr>
            <p:cNvPr id="61468" name="TextBox 46"/>
            <p:cNvSpPr txBox="1">
              <a:spLocks noChangeArrowheads="1"/>
            </p:cNvSpPr>
            <p:nvPr/>
          </p:nvSpPr>
          <p:spPr bwMode="auto">
            <a:xfrm>
              <a:off x="237" y="841"/>
              <a:ext cx="5716" cy="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u="sng"/>
                <a:t>Step 2</a:t>
              </a:r>
              <a:r>
                <a:rPr lang="en-US" sz="1800" b="0"/>
                <a:t>: Remember, a and b are </a:t>
              </a:r>
              <a:r>
                <a:rPr lang="en-US" sz="1800" b="0">
                  <a:solidFill>
                    <a:srgbClr val="FF0000"/>
                  </a:solidFill>
                </a:rPr>
                <a:t>power-waves</a:t>
              </a:r>
              <a:r>
                <a:rPr lang="en-US" sz="1800" b="0"/>
                <a:t> and defined as voltage of the forward- or backward traveling wave normalized to      .</a:t>
              </a:r>
            </a:p>
            <a:p>
              <a:pPr>
                <a:buFont typeface="Wingdings" pitchFamily="2" charset="2"/>
                <a:buNone/>
              </a:pPr>
              <a:r>
                <a:rPr lang="en-US" sz="1800" b="0"/>
                <a:t>The tangential electric field in the dielectric in the 50</a:t>
              </a:r>
              <a:r>
                <a:rPr lang="en-US" sz="1800" b="0">
                  <a:sym typeface="Symbol" pitchFamily="18" charset="2"/>
                </a:rPr>
                <a:t> </a:t>
              </a:r>
              <a:r>
                <a:rPr lang="en-US" sz="1800" b="0"/>
                <a:t> and the 75</a:t>
              </a:r>
              <a:r>
                <a:rPr lang="en-US" sz="1800" b="0">
                  <a:sym typeface="Symbol" pitchFamily="18" charset="2"/>
                </a:rPr>
                <a:t> </a:t>
              </a:r>
              <a:r>
                <a:rPr lang="en-US" sz="1800" b="0"/>
                <a:t> line, respectively, must be continuous. </a:t>
              </a:r>
            </a:p>
            <a:p>
              <a:pPr>
                <a:buFont typeface="Wingdings" pitchFamily="2" charset="2"/>
                <a:buNone/>
              </a:pPr>
              <a:endParaRPr lang="en-GB" sz="1800" b="0">
                <a:solidFill>
                  <a:srgbClr val="FF0000"/>
                </a:solidFill>
              </a:endParaRPr>
            </a:p>
          </p:txBody>
        </p:sp>
        <p:graphicFrame>
          <p:nvGraphicFramePr>
            <p:cNvPr id="61469" name="Object 6"/>
            <p:cNvGraphicFramePr>
              <a:graphicFrameLocks noChangeAspect="1"/>
            </p:cNvGraphicFramePr>
            <p:nvPr/>
          </p:nvGraphicFramePr>
          <p:xfrm>
            <a:off x="2801" y="1000"/>
            <a:ext cx="263" cy="192"/>
          </p:xfrm>
          <a:graphic>
            <a:graphicData uri="http://schemas.openxmlformats.org/presentationml/2006/ole">
              <mc:AlternateContent xmlns:mc="http://schemas.openxmlformats.org/markup-compatibility/2006">
                <mc:Choice xmlns:v="urn:schemas-microsoft-com:vml" Requires="v">
                  <p:oleObj spid="_x0000_s61559" name="Equation" r:id="rId6" imgW="342603" imgH="266469" progId="Equation.3">
                    <p:embed/>
                  </p:oleObj>
                </mc:Choice>
                <mc:Fallback>
                  <p:oleObj name="Equation" r:id="rId6" imgW="342603" imgH="266469"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1" y="1000"/>
                          <a:ext cx="2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pSp>
      <p:grpSp>
        <p:nvGrpSpPr>
          <p:cNvPr id="61446" name="Group 57"/>
          <p:cNvGrpSpPr>
            <a:grpSpLocks/>
          </p:cNvGrpSpPr>
          <p:nvPr/>
        </p:nvGrpSpPr>
        <p:grpSpPr bwMode="auto">
          <a:xfrm>
            <a:off x="642938" y="2701925"/>
            <a:ext cx="5588000" cy="2559050"/>
            <a:chOff x="1837944" y="3003550"/>
            <a:chExt cx="5157216" cy="2559050"/>
          </a:xfrm>
        </p:grpSpPr>
        <p:sp>
          <p:nvSpPr>
            <p:cNvPr id="61458" name="Rectangle 26"/>
            <p:cNvSpPr>
              <a:spLocks noChangeArrowheads="1"/>
            </p:cNvSpPr>
            <p:nvPr/>
          </p:nvSpPr>
          <p:spPr bwMode="auto">
            <a:xfrm>
              <a:off x="2075688" y="3291840"/>
              <a:ext cx="4672584" cy="2048256"/>
            </a:xfrm>
            <a:prstGeom prst="rect">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marL="571500" indent="-571500"/>
              <a:endParaRPr lang="en-GB" b="0"/>
            </a:p>
          </p:txBody>
        </p:sp>
        <p:sp>
          <p:nvSpPr>
            <p:cNvPr id="61459" name="Rectangle 29"/>
            <p:cNvSpPr>
              <a:spLocks noChangeArrowheads="1"/>
            </p:cNvSpPr>
            <p:nvPr/>
          </p:nvSpPr>
          <p:spPr bwMode="auto">
            <a:xfrm>
              <a:off x="2075688" y="4203446"/>
              <a:ext cx="4672584" cy="219456"/>
            </a:xfrm>
            <a:prstGeom prst="rect">
              <a:avLst/>
            </a:prstGeom>
            <a:solidFill>
              <a:schemeClr val="bg1"/>
            </a:solidFill>
            <a:ln w="19050" algn="ctr">
              <a:solidFill>
                <a:schemeClr val="tx1"/>
              </a:solidFill>
              <a:round/>
              <a:headEnd/>
              <a:tailEnd/>
            </a:ln>
          </p:spPr>
          <p:txBody>
            <a:bodyPr lIns="92075" tIns="46038" rIns="92075" bIns="46038"/>
            <a:lstStyle/>
            <a:p>
              <a:pPr marL="571500" indent="-571500"/>
              <a:endParaRPr lang="en-GB" b="0"/>
            </a:p>
          </p:txBody>
        </p:sp>
        <p:sp>
          <p:nvSpPr>
            <p:cNvPr id="36" name="Rectangle 35"/>
            <p:cNvSpPr/>
            <p:nvPr/>
          </p:nvSpPr>
          <p:spPr bwMode="auto">
            <a:xfrm>
              <a:off x="2098735" y="3311525"/>
              <a:ext cx="2316351" cy="889000"/>
            </a:xfrm>
            <a:prstGeom prst="rect">
              <a:avLst/>
            </a:prstGeom>
            <a:solidFill>
              <a:schemeClr val="bg2">
                <a:lumMod val="40000"/>
                <a:lumOff val="60000"/>
              </a:schemeClr>
            </a:solidFill>
            <a:ln w="9525" cap="flat" cmpd="sng" algn="ctr">
              <a:noFill/>
              <a:prstDash val="solid"/>
              <a:round/>
              <a:headEnd type="none" w="med" len="med"/>
              <a:tailEnd type="none" w="med" len="med"/>
            </a:ln>
            <a:effectLst/>
          </p:spPr>
          <p:txBody>
            <a:bodyPr lIns="92075" tIns="46038" rIns="92075" bIns="46038"/>
            <a:lstStyle/>
            <a:p>
              <a:pPr marL="571500" indent="-571500">
                <a:buFont typeface="Wingdings" pitchFamily="2" charset="2"/>
                <a:buNone/>
                <a:defRPr/>
              </a:pPr>
              <a:r>
                <a:rPr lang="en-US" sz="1600" b="0" i="1" dirty="0">
                  <a:solidFill>
                    <a:schemeClr val="tx1"/>
                  </a:solidFill>
                  <a:latin typeface="+mn-lt"/>
                </a:rPr>
                <a:t>PE </a:t>
              </a:r>
              <a:r>
                <a:rPr lang="en-US" sz="1600" b="0" dirty="0">
                  <a:solidFill>
                    <a:schemeClr val="tx1"/>
                  </a:solidFill>
                  <a:latin typeface="+mn-lt"/>
                  <a:sym typeface="Symbol"/>
                </a:rPr>
                <a:t></a:t>
              </a:r>
              <a:r>
                <a:rPr lang="en-US" sz="1600" b="0" baseline="-25000" dirty="0">
                  <a:solidFill>
                    <a:schemeClr val="tx1"/>
                  </a:solidFill>
                  <a:latin typeface="+mn-lt"/>
                  <a:sym typeface="Symbol"/>
                </a:rPr>
                <a:t>r</a:t>
              </a:r>
              <a:r>
                <a:rPr lang="en-US" sz="1600" b="0" dirty="0">
                  <a:solidFill>
                    <a:schemeClr val="tx1"/>
                  </a:solidFill>
                  <a:latin typeface="+mn-lt"/>
                  <a:sym typeface="Symbol"/>
                </a:rPr>
                <a:t> = 2.25</a:t>
              </a:r>
              <a:endParaRPr lang="en-GB" sz="1600" b="0" dirty="0">
                <a:solidFill>
                  <a:schemeClr val="tx1"/>
                </a:solidFill>
                <a:latin typeface="+mn-lt"/>
              </a:endParaRPr>
            </a:p>
          </p:txBody>
        </p:sp>
        <p:sp>
          <p:nvSpPr>
            <p:cNvPr id="48" name="Rectangle 47"/>
            <p:cNvSpPr/>
            <p:nvPr/>
          </p:nvSpPr>
          <p:spPr bwMode="auto">
            <a:xfrm>
              <a:off x="2098735" y="4445000"/>
              <a:ext cx="2316351" cy="889000"/>
            </a:xfrm>
            <a:prstGeom prst="rect">
              <a:avLst/>
            </a:prstGeom>
            <a:solidFill>
              <a:schemeClr val="bg2">
                <a:lumMod val="40000"/>
                <a:lumOff val="60000"/>
              </a:schemeClr>
            </a:solidFill>
            <a:ln w="9525" cap="flat" cmpd="sng" algn="ctr">
              <a:noFill/>
              <a:prstDash val="solid"/>
              <a:round/>
              <a:headEnd type="none" w="med" len="med"/>
              <a:tailEnd type="none" w="med" len="med"/>
            </a:ln>
            <a:effectLst/>
          </p:spPr>
          <p:txBody>
            <a:bodyPr lIns="92075" tIns="46038" rIns="92075" bIns="46038"/>
            <a:lstStyle/>
            <a:p>
              <a:pPr marL="571500" indent="-571500">
                <a:defRPr/>
              </a:pPr>
              <a:endParaRPr lang="en-GB" b="0"/>
            </a:p>
          </p:txBody>
        </p:sp>
        <p:cxnSp>
          <p:nvCxnSpPr>
            <p:cNvPr id="61462" name="Straight Connector 33"/>
            <p:cNvCxnSpPr>
              <a:cxnSpLocks noChangeShapeType="1"/>
            </p:cNvCxnSpPr>
            <p:nvPr/>
          </p:nvCxnSpPr>
          <p:spPr bwMode="auto">
            <a:xfrm rot="5400000">
              <a:off x="3117850" y="4279900"/>
              <a:ext cx="2559050" cy="6350"/>
            </a:xfrm>
            <a:prstGeom prst="line">
              <a:avLst/>
            </a:prstGeom>
            <a:noFill/>
            <a:ln w="25400" algn="ctr">
              <a:solidFill>
                <a:srgbClr val="FF0000"/>
              </a:solidFill>
              <a:prstDash val="dash"/>
              <a:round/>
              <a:headEnd/>
              <a:tailEnd/>
            </a:ln>
            <a:extLst>
              <a:ext uri="{909E8E84-426E-40DD-AFC4-6F175D3DCCD1}">
                <a14:hiddenFill xmlns:a14="http://schemas.microsoft.com/office/drawing/2010/main">
                  <a:noFill/>
                </a14:hiddenFill>
              </a:ext>
            </a:extLst>
          </p:spPr>
        </p:cxnSp>
        <p:sp>
          <p:nvSpPr>
            <p:cNvPr id="61463" name="TextBox 52"/>
            <p:cNvSpPr txBox="1">
              <a:spLocks noChangeArrowheads="1"/>
            </p:cNvSpPr>
            <p:nvPr/>
          </p:nvSpPr>
          <p:spPr bwMode="auto">
            <a:xfrm>
              <a:off x="5230368" y="3355848"/>
              <a:ext cx="10229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600" b="0">
                  <a:solidFill>
                    <a:schemeClr val="tx1"/>
                  </a:solidFill>
                </a:rPr>
                <a:t>Air, </a:t>
              </a:r>
              <a:r>
                <a:rPr lang="en-US" sz="1600" b="0">
                  <a:solidFill>
                    <a:schemeClr val="tx1"/>
                  </a:solidFill>
                  <a:sym typeface="Symbol" pitchFamily="18" charset="2"/>
                </a:rPr>
                <a:t></a:t>
              </a:r>
              <a:r>
                <a:rPr lang="en-US" sz="1600" b="0" baseline="-25000">
                  <a:solidFill>
                    <a:schemeClr val="tx1"/>
                  </a:solidFill>
                  <a:sym typeface="Symbol" pitchFamily="18" charset="2"/>
                </a:rPr>
                <a:t>r</a:t>
              </a:r>
              <a:r>
                <a:rPr lang="en-US" sz="1600" b="0">
                  <a:solidFill>
                    <a:schemeClr val="tx1"/>
                  </a:solidFill>
                  <a:sym typeface="Symbol" pitchFamily="18" charset="2"/>
                </a:rPr>
                <a:t> = 1</a:t>
              </a:r>
              <a:endParaRPr lang="en-GB" sz="1600" b="0">
                <a:solidFill>
                  <a:schemeClr val="tx1"/>
                </a:solidFill>
              </a:endParaRPr>
            </a:p>
            <a:p>
              <a:pPr>
                <a:buFont typeface="Wingdings" pitchFamily="2" charset="2"/>
                <a:buNone/>
              </a:pPr>
              <a:r>
                <a:rPr lang="en-US" sz="1800" b="0"/>
                <a:t> </a:t>
              </a:r>
              <a:endParaRPr lang="en-GB" sz="1800" b="0"/>
            </a:p>
          </p:txBody>
        </p:sp>
        <p:sp>
          <p:nvSpPr>
            <p:cNvPr id="61464" name="Rectangle 53"/>
            <p:cNvSpPr>
              <a:spLocks noChangeArrowheads="1"/>
            </p:cNvSpPr>
            <p:nvPr/>
          </p:nvSpPr>
          <p:spPr bwMode="auto">
            <a:xfrm>
              <a:off x="1837944" y="3090672"/>
              <a:ext cx="283464" cy="245973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2075" tIns="46038" rIns="92075" bIns="46038"/>
            <a:lstStyle/>
            <a:p>
              <a:pPr marL="571500" indent="-571500"/>
              <a:endParaRPr lang="en-GB" b="0"/>
            </a:p>
          </p:txBody>
        </p:sp>
        <p:sp>
          <p:nvSpPr>
            <p:cNvPr id="61465" name="Rectangle 54"/>
            <p:cNvSpPr>
              <a:spLocks noChangeArrowheads="1"/>
            </p:cNvSpPr>
            <p:nvPr/>
          </p:nvSpPr>
          <p:spPr bwMode="auto">
            <a:xfrm>
              <a:off x="6711696" y="3090672"/>
              <a:ext cx="283464" cy="245973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2075" tIns="46038" rIns="92075" bIns="46038"/>
            <a:lstStyle/>
            <a:p>
              <a:pPr marL="571500" indent="-571500"/>
              <a:endParaRPr lang="en-GB" b="0"/>
            </a:p>
          </p:txBody>
        </p:sp>
        <p:sp>
          <p:nvSpPr>
            <p:cNvPr id="61466" name="Freeform 55"/>
            <p:cNvSpPr>
              <a:spLocks noChangeArrowheads="1"/>
            </p:cNvSpPr>
            <p:nvPr/>
          </p:nvSpPr>
          <p:spPr bwMode="auto">
            <a:xfrm>
              <a:off x="1956816" y="3291840"/>
              <a:ext cx="259080" cy="2061972"/>
            </a:xfrm>
            <a:custGeom>
              <a:avLst/>
              <a:gdLst>
                <a:gd name="T0" fmla="*/ 155448 w 259080"/>
                <a:gd name="T1" fmla="*/ 0 h 2061972"/>
                <a:gd name="T2" fmla="*/ 54864 w 259080"/>
                <a:gd name="T3" fmla="*/ 566928 h 2061972"/>
                <a:gd name="T4" fmla="*/ 173736 w 259080"/>
                <a:gd name="T5" fmla="*/ 1033272 h 2061972"/>
                <a:gd name="T6" fmla="*/ 256032 w 259080"/>
                <a:gd name="T7" fmla="*/ 1737360 h 2061972"/>
                <a:gd name="T8" fmla="*/ 155448 w 259080"/>
                <a:gd name="T9" fmla="*/ 2048256 h 2061972"/>
                <a:gd name="T10" fmla="*/ 0 w 259080"/>
                <a:gd name="T11" fmla="*/ 1655064 h 2061972"/>
                <a:gd name="T12" fmla="*/ 155448 w 259080"/>
                <a:gd name="T13" fmla="*/ 1033272 h 2061972"/>
                <a:gd name="T14" fmla="*/ 0 60000 65536"/>
                <a:gd name="T15" fmla="*/ 0 60000 65536"/>
                <a:gd name="T16" fmla="*/ 0 60000 65536"/>
                <a:gd name="T17" fmla="*/ 0 60000 65536"/>
                <a:gd name="T18" fmla="*/ 0 60000 65536"/>
                <a:gd name="T19" fmla="*/ 0 60000 65536"/>
                <a:gd name="T20" fmla="*/ 0 60000 65536"/>
                <a:gd name="T21" fmla="*/ 0 w 259080"/>
                <a:gd name="T22" fmla="*/ 0 h 2061972"/>
                <a:gd name="T23" fmla="*/ 259080 w 259080"/>
                <a:gd name="T24" fmla="*/ 2061972 h 20619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9080" h="2061972">
                  <a:moveTo>
                    <a:pt x="155448" y="0"/>
                  </a:moveTo>
                  <a:cubicBezTo>
                    <a:pt x="103632" y="197358"/>
                    <a:pt x="51816" y="394716"/>
                    <a:pt x="54864" y="566928"/>
                  </a:cubicBezTo>
                  <a:cubicBezTo>
                    <a:pt x="57912" y="739140"/>
                    <a:pt x="140208" y="838200"/>
                    <a:pt x="173736" y="1033272"/>
                  </a:cubicBezTo>
                  <a:cubicBezTo>
                    <a:pt x="207264" y="1228344"/>
                    <a:pt x="259080" y="1568196"/>
                    <a:pt x="256032" y="1737360"/>
                  </a:cubicBezTo>
                  <a:cubicBezTo>
                    <a:pt x="252984" y="1906524"/>
                    <a:pt x="198120" y="2061972"/>
                    <a:pt x="155448" y="2048256"/>
                  </a:cubicBezTo>
                  <a:cubicBezTo>
                    <a:pt x="112776" y="2034540"/>
                    <a:pt x="0" y="1824228"/>
                    <a:pt x="0" y="1655064"/>
                  </a:cubicBezTo>
                  <a:cubicBezTo>
                    <a:pt x="0" y="1485900"/>
                    <a:pt x="77724" y="1259586"/>
                    <a:pt x="155448" y="1033272"/>
                  </a:cubicBezTo>
                </a:path>
              </a:pathLst>
            </a:cu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61467" name="Freeform 56"/>
            <p:cNvSpPr>
              <a:spLocks noChangeArrowheads="1"/>
            </p:cNvSpPr>
            <p:nvPr/>
          </p:nvSpPr>
          <p:spPr bwMode="auto">
            <a:xfrm flipH="1" flipV="1">
              <a:off x="6574536" y="3291840"/>
              <a:ext cx="259080" cy="2061972"/>
            </a:xfrm>
            <a:custGeom>
              <a:avLst/>
              <a:gdLst>
                <a:gd name="T0" fmla="*/ 155448 w 259080"/>
                <a:gd name="T1" fmla="*/ 0 h 2061972"/>
                <a:gd name="T2" fmla="*/ 54864 w 259080"/>
                <a:gd name="T3" fmla="*/ 566928 h 2061972"/>
                <a:gd name="T4" fmla="*/ 173736 w 259080"/>
                <a:gd name="T5" fmla="*/ 1033272 h 2061972"/>
                <a:gd name="T6" fmla="*/ 256032 w 259080"/>
                <a:gd name="T7" fmla="*/ 1737360 h 2061972"/>
                <a:gd name="T8" fmla="*/ 155448 w 259080"/>
                <a:gd name="T9" fmla="*/ 2048256 h 2061972"/>
                <a:gd name="T10" fmla="*/ 0 w 259080"/>
                <a:gd name="T11" fmla="*/ 1655064 h 2061972"/>
                <a:gd name="T12" fmla="*/ 155448 w 259080"/>
                <a:gd name="T13" fmla="*/ 1033272 h 2061972"/>
                <a:gd name="T14" fmla="*/ 0 60000 65536"/>
                <a:gd name="T15" fmla="*/ 0 60000 65536"/>
                <a:gd name="T16" fmla="*/ 0 60000 65536"/>
                <a:gd name="T17" fmla="*/ 0 60000 65536"/>
                <a:gd name="T18" fmla="*/ 0 60000 65536"/>
                <a:gd name="T19" fmla="*/ 0 60000 65536"/>
                <a:gd name="T20" fmla="*/ 0 60000 65536"/>
                <a:gd name="T21" fmla="*/ 0 w 259080"/>
                <a:gd name="T22" fmla="*/ 0 h 2061972"/>
                <a:gd name="T23" fmla="*/ 259080 w 259080"/>
                <a:gd name="T24" fmla="*/ 2061972 h 20619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9080" h="2061972">
                  <a:moveTo>
                    <a:pt x="155448" y="0"/>
                  </a:moveTo>
                  <a:cubicBezTo>
                    <a:pt x="103632" y="197358"/>
                    <a:pt x="51816" y="394716"/>
                    <a:pt x="54864" y="566928"/>
                  </a:cubicBezTo>
                  <a:cubicBezTo>
                    <a:pt x="57912" y="739140"/>
                    <a:pt x="140208" y="838200"/>
                    <a:pt x="173736" y="1033272"/>
                  </a:cubicBezTo>
                  <a:cubicBezTo>
                    <a:pt x="207264" y="1228344"/>
                    <a:pt x="259080" y="1568196"/>
                    <a:pt x="256032" y="1737360"/>
                  </a:cubicBezTo>
                  <a:cubicBezTo>
                    <a:pt x="252984" y="1906524"/>
                    <a:pt x="198120" y="2061972"/>
                    <a:pt x="155448" y="2048256"/>
                  </a:cubicBezTo>
                  <a:cubicBezTo>
                    <a:pt x="112776" y="2034540"/>
                    <a:pt x="0" y="1824228"/>
                    <a:pt x="0" y="1655064"/>
                  </a:cubicBezTo>
                  <a:cubicBezTo>
                    <a:pt x="0" y="1485900"/>
                    <a:pt x="77724" y="1259586"/>
                    <a:pt x="155448" y="1033272"/>
                  </a:cubicBezTo>
                </a:path>
              </a:pathLst>
            </a:cu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aphicFrame>
        <p:nvGraphicFramePr>
          <p:cNvPr id="61447" name="Object 18"/>
          <p:cNvGraphicFramePr>
            <a:graphicFrameLocks noChangeAspect="1"/>
          </p:cNvGraphicFramePr>
          <p:nvPr/>
        </p:nvGraphicFramePr>
        <p:xfrm>
          <a:off x="4032250" y="2622550"/>
          <a:ext cx="1182688" cy="319088"/>
        </p:xfrm>
        <a:graphic>
          <a:graphicData uri="http://schemas.openxmlformats.org/presentationml/2006/ole">
            <mc:AlternateContent xmlns:mc="http://schemas.openxmlformats.org/markup-compatibility/2006">
              <mc:Choice xmlns:v="urn:schemas-microsoft-com:vml" Requires="v">
                <p:oleObj spid="_x0000_s61560" name="Equation" r:id="rId8" imgW="710891" imgH="241195" progId="Equation.3">
                  <p:embed/>
                </p:oleObj>
              </mc:Choice>
              <mc:Fallback>
                <p:oleObj name="Equation" r:id="rId8" imgW="710891" imgH="241195" progId="Equation.3">
                  <p:embed/>
                  <p:pic>
                    <p:nvPicPr>
                      <p:cNvPr id="0" name="Object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2250" y="2622550"/>
                        <a:ext cx="1182688"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cxnSp>
        <p:nvCxnSpPr>
          <p:cNvPr id="61448" name="Straight Arrow Connector 60"/>
          <p:cNvCxnSpPr>
            <a:cxnSpLocks noChangeShapeType="1"/>
          </p:cNvCxnSpPr>
          <p:nvPr/>
        </p:nvCxnSpPr>
        <p:spPr bwMode="auto">
          <a:xfrm rot="5400000">
            <a:off x="2820194" y="5582444"/>
            <a:ext cx="466725" cy="1587"/>
          </a:xfrm>
          <a:prstGeom prst="straightConnector1">
            <a:avLst/>
          </a:prstGeom>
          <a:noFill/>
          <a:ln w="31750" algn="ctr">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61449" name="Straight Arrow Connector 64"/>
          <p:cNvCxnSpPr>
            <a:cxnSpLocks noChangeShapeType="1"/>
          </p:cNvCxnSpPr>
          <p:nvPr/>
        </p:nvCxnSpPr>
        <p:spPr bwMode="auto">
          <a:xfrm rot="5400000">
            <a:off x="2935288" y="6026150"/>
            <a:ext cx="255588" cy="1587"/>
          </a:xfrm>
          <a:prstGeom prst="straightConnector1">
            <a:avLst/>
          </a:prstGeom>
          <a:noFill/>
          <a:ln w="31750" algn="ctr">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61450" name="Straight Arrow Connector 66"/>
          <p:cNvCxnSpPr>
            <a:cxnSpLocks noChangeShapeType="1"/>
          </p:cNvCxnSpPr>
          <p:nvPr/>
        </p:nvCxnSpPr>
        <p:spPr bwMode="auto">
          <a:xfrm rot="5400000">
            <a:off x="2852737" y="5761038"/>
            <a:ext cx="823913" cy="1588"/>
          </a:xfrm>
          <a:prstGeom prst="straightConnector1">
            <a:avLst/>
          </a:prstGeom>
          <a:noFill/>
          <a:ln w="31750" algn="ctr">
            <a:solidFill>
              <a:srgbClr val="0000FF"/>
            </a:solidFill>
            <a:round/>
            <a:headEnd/>
            <a:tailEnd type="arrow" w="med" len="med"/>
          </a:ln>
          <a:extLst>
            <a:ext uri="{909E8E84-426E-40DD-AFC4-6F175D3DCCD1}">
              <a14:hiddenFill xmlns:a14="http://schemas.microsoft.com/office/drawing/2010/main">
                <a:noFill/>
              </a14:hiddenFill>
            </a:ext>
          </a:extLst>
        </p:spPr>
      </p:cxnSp>
      <p:graphicFrame>
        <p:nvGraphicFramePr>
          <p:cNvPr id="61451" name="Object 22"/>
          <p:cNvGraphicFramePr>
            <a:graphicFrameLocks noChangeAspect="1"/>
          </p:cNvGraphicFramePr>
          <p:nvPr/>
        </p:nvGraphicFramePr>
        <p:xfrm>
          <a:off x="1811338" y="5319713"/>
          <a:ext cx="1095375" cy="363537"/>
        </p:xfrm>
        <a:graphic>
          <a:graphicData uri="http://schemas.openxmlformats.org/presentationml/2006/ole">
            <mc:AlternateContent xmlns:mc="http://schemas.openxmlformats.org/markup-compatibility/2006">
              <mc:Choice xmlns:v="urn:schemas-microsoft-com:vml" Requires="v">
                <p:oleObj spid="_x0000_s61561" name="Equation" r:id="rId10" imgW="647700" imgH="228600" progId="Equation.3">
                  <p:embed/>
                </p:oleObj>
              </mc:Choice>
              <mc:Fallback>
                <p:oleObj name="Equation" r:id="rId10" imgW="647700" imgH="228600" progId="Equation.3">
                  <p:embed/>
                  <p:pic>
                    <p:nvPicPr>
                      <p:cNvPr id="0" name="Object 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11338" y="5319713"/>
                        <a:ext cx="109537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aphicFrame>
        <p:nvGraphicFramePr>
          <p:cNvPr id="61452" name="Object 23"/>
          <p:cNvGraphicFramePr>
            <a:graphicFrameLocks noChangeAspect="1"/>
          </p:cNvGraphicFramePr>
          <p:nvPr/>
        </p:nvGraphicFramePr>
        <p:xfrm>
          <a:off x="1549400" y="5792788"/>
          <a:ext cx="1397000" cy="382587"/>
        </p:xfrm>
        <a:graphic>
          <a:graphicData uri="http://schemas.openxmlformats.org/presentationml/2006/ole">
            <mc:AlternateContent xmlns:mc="http://schemas.openxmlformats.org/markup-compatibility/2006">
              <mc:Choice xmlns:v="urn:schemas-microsoft-com:vml" Requires="v">
                <p:oleObj spid="_x0000_s61562" name="Equation" r:id="rId12" imgW="825500" imgH="241300" progId="Equation.3">
                  <p:embed/>
                </p:oleObj>
              </mc:Choice>
              <mc:Fallback>
                <p:oleObj name="Equation" r:id="rId12" imgW="825500" imgH="241300" progId="Equation.3">
                  <p:embed/>
                  <p:pic>
                    <p:nvPicPr>
                      <p:cNvPr id="0" name="Object 2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49400" y="57927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aphicFrame>
        <p:nvGraphicFramePr>
          <p:cNvPr id="61453" name="Object 24"/>
          <p:cNvGraphicFramePr>
            <a:graphicFrameLocks noChangeAspect="1"/>
          </p:cNvGraphicFramePr>
          <p:nvPr/>
        </p:nvGraphicFramePr>
        <p:xfrm>
          <a:off x="3643313" y="5567363"/>
          <a:ext cx="1441450" cy="361950"/>
        </p:xfrm>
        <a:graphic>
          <a:graphicData uri="http://schemas.openxmlformats.org/presentationml/2006/ole">
            <mc:AlternateContent xmlns:mc="http://schemas.openxmlformats.org/markup-compatibility/2006">
              <mc:Choice xmlns:v="urn:schemas-microsoft-com:vml" Requires="v">
                <p:oleObj spid="_x0000_s61563" name="Equation" r:id="rId14" imgW="901309" imgH="228501" progId="Equation.3">
                  <p:embed/>
                </p:oleObj>
              </mc:Choice>
              <mc:Fallback>
                <p:oleObj name="Equation" r:id="rId14" imgW="901309" imgH="228501" progId="Equation.3">
                  <p:embed/>
                  <p:pic>
                    <p:nvPicPr>
                      <p:cNvPr id="0" name="Object 2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43313" y="5567363"/>
                        <a:ext cx="14414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pSp>
        <p:nvGrpSpPr>
          <p:cNvPr id="61454" name="Group 30"/>
          <p:cNvGrpSpPr>
            <a:grpSpLocks/>
          </p:cNvGrpSpPr>
          <p:nvPr/>
        </p:nvGrpSpPr>
        <p:grpSpPr bwMode="auto">
          <a:xfrm>
            <a:off x="6323013" y="2349500"/>
            <a:ext cx="3368675" cy="3476625"/>
            <a:chOff x="3983" y="1480"/>
            <a:chExt cx="2122" cy="2190"/>
          </a:xfrm>
        </p:grpSpPr>
        <p:sp>
          <p:nvSpPr>
            <p:cNvPr id="61455" name="TextBox 71"/>
            <p:cNvSpPr txBox="1">
              <a:spLocks noChangeArrowheads="1"/>
            </p:cNvSpPr>
            <p:nvPr/>
          </p:nvSpPr>
          <p:spPr bwMode="auto">
            <a:xfrm>
              <a:off x="3983" y="1480"/>
              <a:ext cx="2122" cy="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t = voltage transmission coefficient              in this case.</a:t>
              </a:r>
            </a:p>
            <a:p>
              <a:pPr>
                <a:buFont typeface="Wingdings" pitchFamily="2" charset="2"/>
                <a:buNone/>
              </a:pPr>
              <a:r>
                <a:rPr lang="en-US" sz="1800" b="0"/>
                <a:t>This is counterintuitive, one might expect 1-</a:t>
              </a:r>
              <a:r>
                <a:rPr lang="en-US" sz="1800" b="0">
                  <a:sym typeface="Symbol" pitchFamily="18" charset="2"/>
                </a:rPr>
                <a:t>. Note that the voltage of the transmitted wave is higher than the voltage of the incident wave. But we have to normalize to         to get the corresponding S-parameter. S</a:t>
              </a:r>
              <a:r>
                <a:rPr lang="en-US" sz="1800" b="0" baseline="-25000">
                  <a:sym typeface="Symbol" pitchFamily="18" charset="2"/>
                </a:rPr>
                <a:t>12</a:t>
              </a:r>
              <a:r>
                <a:rPr lang="en-US" sz="1800" b="0">
                  <a:sym typeface="Symbol" pitchFamily="18" charset="2"/>
                </a:rPr>
                <a:t> = S</a:t>
              </a:r>
              <a:r>
                <a:rPr lang="en-US" sz="1800" b="0" baseline="-25000">
                  <a:sym typeface="Symbol" pitchFamily="18" charset="2"/>
                </a:rPr>
                <a:t>21</a:t>
              </a:r>
              <a:r>
                <a:rPr lang="en-US" sz="1800" b="0">
                  <a:sym typeface="Symbol" pitchFamily="18" charset="2"/>
                </a:rPr>
                <a:t> via reciprocity! But S</a:t>
              </a:r>
              <a:r>
                <a:rPr lang="en-US" sz="1800" b="0" baseline="-25000">
                  <a:sym typeface="Symbol" pitchFamily="18" charset="2"/>
                </a:rPr>
                <a:t>11</a:t>
              </a:r>
              <a:r>
                <a:rPr lang="en-US" sz="1800" b="0">
                  <a:sym typeface="Symbol" pitchFamily="18" charset="2"/>
                </a:rPr>
                <a:t>  S</a:t>
              </a:r>
              <a:r>
                <a:rPr lang="en-US" sz="1800" b="0" baseline="-25000">
                  <a:sym typeface="Symbol" pitchFamily="18" charset="2"/>
                </a:rPr>
                <a:t>22</a:t>
              </a:r>
              <a:r>
                <a:rPr lang="en-US" sz="1800" b="0">
                  <a:sym typeface="Symbol" pitchFamily="18" charset="2"/>
                </a:rPr>
                <a:t>, i.e. the structure is NOT symmetric.</a:t>
              </a:r>
              <a:endParaRPr lang="en-US" sz="1800" b="0"/>
            </a:p>
            <a:p>
              <a:pPr>
                <a:buFont typeface="Wingdings" pitchFamily="2" charset="2"/>
                <a:buNone/>
              </a:pPr>
              <a:endParaRPr lang="en-GB" sz="1800" b="0"/>
            </a:p>
          </p:txBody>
        </p:sp>
        <p:graphicFrame>
          <p:nvGraphicFramePr>
            <p:cNvPr id="61456" name="Object 26"/>
            <p:cNvGraphicFramePr>
              <a:graphicFrameLocks noChangeAspect="1"/>
            </p:cNvGraphicFramePr>
            <p:nvPr/>
          </p:nvGraphicFramePr>
          <p:xfrm>
            <a:off x="4741" y="1666"/>
            <a:ext cx="462" cy="148"/>
          </p:xfrm>
          <a:graphic>
            <a:graphicData uri="http://schemas.openxmlformats.org/presentationml/2006/ole">
              <mc:AlternateContent xmlns:mc="http://schemas.openxmlformats.org/markup-compatibility/2006">
                <mc:Choice xmlns:v="urn:schemas-microsoft-com:vml" Requires="v">
                  <p:oleObj spid="_x0000_s61564" name="Equation" r:id="rId16" imgW="520248" imgH="177646" progId="Equation.3">
                    <p:embed/>
                  </p:oleObj>
                </mc:Choice>
                <mc:Fallback>
                  <p:oleObj name="Equation" r:id="rId16" imgW="520248" imgH="177646" progId="Equation.3">
                    <p:embed/>
                    <p:pic>
                      <p:nvPicPr>
                        <p:cNvPr id="0" name="Object 2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41" y="1666"/>
                          <a:ext cx="462"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aphicFrame>
          <p:nvGraphicFramePr>
            <p:cNvPr id="61457" name="Object 28"/>
            <p:cNvGraphicFramePr>
              <a:graphicFrameLocks noChangeAspect="1"/>
            </p:cNvGraphicFramePr>
            <p:nvPr/>
          </p:nvGraphicFramePr>
          <p:xfrm>
            <a:off x="5023" y="2630"/>
            <a:ext cx="263" cy="192"/>
          </p:xfrm>
          <a:graphic>
            <a:graphicData uri="http://schemas.openxmlformats.org/presentationml/2006/ole">
              <mc:AlternateContent xmlns:mc="http://schemas.openxmlformats.org/markup-compatibility/2006">
                <mc:Choice xmlns:v="urn:schemas-microsoft-com:vml" Requires="v">
                  <p:oleObj spid="_x0000_s61565" name="Equation" r:id="rId18" imgW="342603" imgH="266469" progId="Equation.3">
                    <p:embed/>
                  </p:oleObj>
                </mc:Choice>
                <mc:Fallback>
                  <p:oleObj name="Equation" r:id="rId18" imgW="342603" imgH="266469" progId="Equation.3">
                    <p:embed/>
                    <p:pic>
                      <p:nvPicPr>
                        <p:cNvPr id="0" name="Object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3" y="2630"/>
                          <a:ext cx="2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FD2E342A-3575-4525-B26D-B47751BA4DDD}" type="slidenum">
              <a:rPr lang="en-US" sz="1400" b="0">
                <a:solidFill>
                  <a:schemeClr val="tx1"/>
                </a:solidFill>
              </a:rPr>
              <a:pPr algn="r">
                <a:lnSpc>
                  <a:spcPct val="100000"/>
                </a:lnSpc>
                <a:spcBef>
                  <a:spcPct val="0"/>
                </a:spcBef>
                <a:buClrTx/>
                <a:buSzTx/>
                <a:buFontTx/>
                <a:buNone/>
              </a:pPr>
              <a:t>59</a:t>
            </a:fld>
            <a:endParaRPr lang="en-US" sz="1400" b="0">
              <a:solidFill>
                <a:schemeClr val="tx1"/>
              </a:solidFill>
            </a:endParaRPr>
          </a:p>
        </p:txBody>
      </p:sp>
      <p:sp>
        <p:nvSpPr>
          <p:cNvPr id="230402" name="Rectangle 2"/>
          <p:cNvSpPr>
            <a:spLocks noChangeArrowheads="1"/>
          </p:cNvSpPr>
          <p:nvPr/>
        </p:nvSpPr>
        <p:spPr bwMode="auto">
          <a:xfrm>
            <a:off x="1417638" y="0"/>
            <a:ext cx="7062787" cy="1066800"/>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en-US" sz="3200">
                <a:solidFill>
                  <a:srgbClr val="FF0000"/>
                </a:solidFill>
                <a:effectLst>
                  <a:outerShdw blurRad="38100" dist="38100" dir="2700000" algn="tl">
                    <a:srgbClr val="C0C0C0"/>
                  </a:outerShdw>
                </a:effectLst>
              </a:rPr>
              <a:t>Example: a Step in Characteristic Impedance (3) </a:t>
            </a:r>
          </a:p>
        </p:txBody>
      </p:sp>
      <p:sp>
        <p:nvSpPr>
          <p:cNvPr id="62468" name="TextBox 46"/>
          <p:cNvSpPr txBox="1">
            <a:spLocks noChangeArrowheads="1"/>
          </p:cNvSpPr>
          <p:nvPr/>
        </p:nvSpPr>
        <p:spPr bwMode="auto">
          <a:xfrm>
            <a:off x="376238" y="1335088"/>
            <a:ext cx="8993187"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Once we have determined the voltage transmission coefficient, we have to normalize to the ratio of the characteristic impedances, respectively. Thus we get for</a:t>
            </a:r>
          </a:p>
          <a:p>
            <a:pPr>
              <a:buFont typeface="Wingdings" pitchFamily="2" charset="2"/>
              <a:buNone/>
            </a:pPr>
            <a:endParaRPr lang="en-US" sz="1800" b="0"/>
          </a:p>
          <a:p>
            <a:pPr>
              <a:buFont typeface="Wingdings" pitchFamily="2" charset="2"/>
              <a:buNone/>
            </a:pPr>
            <a:endParaRPr lang="en-US" sz="1800" b="0"/>
          </a:p>
          <a:p>
            <a:pPr>
              <a:buFont typeface="Wingdings" pitchFamily="2" charset="2"/>
              <a:buNone/>
            </a:pPr>
            <a:r>
              <a:rPr lang="en-US" sz="1800" b="0"/>
              <a:t>We know from the previous calculation that the reflected </a:t>
            </a:r>
            <a:r>
              <a:rPr lang="en-US" sz="1800" b="0" u="sng"/>
              <a:t>power</a:t>
            </a:r>
            <a:r>
              <a:rPr lang="en-US" sz="1800" b="0">
                <a:sym typeface="Symbol" pitchFamily="18" charset="2"/>
              </a:rPr>
              <a:t> (proportional </a:t>
            </a:r>
            <a:r>
              <a:rPr lang="en-US" sz="1800" b="0" baseline="30000">
                <a:sym typeface="Symbol" pitchFamily="18" charset="2"/>
              </a:rPr>
              <a:t>2</a:t>
            </a:r>
            <a:r>
              <a:rPr lang="en-US" sz="1800" b="0">
                <a:sym typeface="Symbol" pitchFamily="18" charset="2"/>
              </a:rPr>
              <a:t>) is 4% of the incident power. Thus 96% of the power are transmitted. </a:t>
            </a:r>
          </a:p>
          <a:p>
            <a:pPr>
              <a:buFont typeface="Wingdings" pitchFamily="2" charset="2"/>
              <a:buNone/>
            </a:pPr>
            <a:r>
              <a:rPr lang="en-US" sz="1800" b="0">
                <a:sym typeface="Symbol" pitchFamily="18" charset="2"/>
              </a:rPr>
              <a:t>Check done</a:t>
            </a:r>
          </a:p>
          <a:p>
            <a:pPr>
              <a:buFont typeface="Wingdings" pitchFamily="2" charset="2"/>
              <a:buNone/>
            </a:pPr>
            <a:endParaRPr lang="en-US" sz="1800" b="0">
              <a:sym typeface="Symbol" pitchFamily="18" charset="2"/>
            </a:endParaRPr>
          </a:p>
          <a:p>
            <a:pPr>
              <a:buFont typeface="Wingdings" pitchFamily="2" charset="2"/>
              <a:buNone/>
            </a:pPr>
            <a:endParaRPr lang="en-US" sz="1800" b="0">
              <a:sym typeface="Symbol" pitchFamily="18" charset="2"/>
            </a:endParaRPr>
          </a:p>
          <a:p>
            <a:pPr>
              <a:buFont typeface="Wingdings" pitchFamily="2" charset="2"/>
              <a:buNone/>
            </a:pPr>
            <a:endParaRPr lang="en-US" sz="1800" b="0">
              <a:sym typeface="Symbol" pitchFamily="18" charset="2"/>
            </a:endParaRPr>
          </a:p>
          <a:p>
            <a:pPr>
              <a:buFont typeface="Wingdings" pitchFamily="2" charset="2"/>
              <a:buNone/>
            </a:pPr>
            <a:r>
              <a:rPr lang="en-US" sz="1800" b="0">
                <a:sym typeface="Symbol" pitchFamily="18" charset="2"/>
              </a:rPr>
              <a:t>                                                        To be compared with S11 = </a:t>
            </a:r>
            <a:r>
              <a:rPr lang="en-US" sz="1800" b="0">
                <a:solidFill>
                  <a:srgbClr val="FF0000"/>
                </a:solidFill>
                <a:sym typeface="Symbol" pitchFamily="18" charset="2"/>
              </a:rPr>
              <a:t>+</a:t>
            </a:r>
            <a:r>
              <a:rPr lang="en-US" sz="1800" b="0">
                <a:sym typeface="Symbol" pitchFamily="18" charset="2"/>
              </a:rPr>
              <a:t>0.2! </a:t>
            </a:r>
            <a:endParaRPr lang="en-US" sz="1800" b="0"/>
          </a:p>
        </p:txBody>
      </p:sp>
      <p:graphicFrame>
        <p:nvGraphicFramePr>
          <p:cNvPr id="62469" name="Object 9"/>
          <p:cNvGraphicFramePr>
            <a:graphicFrameLocks noChangeAspect="1"/>
          </p:cNvGraphicFramePr>
          <p:nvPr/>
        </p:nvGraphicFramePr>
        <p:xfrm>
          <a:off x="2320925" y="1871663"/>
          <a:ext cx="3506788" cy="666750"/>
        </p:xfrm>
        <a:graphic>
          <a:graphicData uri="http://schemas.openxmlformats.org/presentationml/2006/ole">
            <mc:AlternateContent xmlns:mc="http://schemas.openxmlformats.org/markup-compatibility/2006">
              <mc:Choice xmlns:v="urn:schemas-microsoft-com:vml" Requires="v">
                <p:oleObj spid="_x0000_s62505" name="Equation" r:id="rId4" imgW="2159000" imgH="444500" progId="Equation.3">
                  <p:embed/>
                </p:oleObj>
              </mc:Choice>
              <mc:Fallback>
                <p:oleObj name="Equation" r:id="rId4" imgW="2159000" imgH="444500"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0925" y="1871663"/>
                        <a:ext cx="3506788"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aphicFrame>
        <p:nvGraphicFramePr>
          <p:cNvPr id="62470" name="Object 6"/>
          <p:cNvGraphicFramePr>
            <a:graphicFrameLocks noChangeAspect="1"/>
          </p:cNvGraphicFramePr>
          <p:nvPr/>
        </p:nvGraphicFramePr>
        <p:xfrm>
          <a:off x="1778000" y="3044825"/>
          <a:ext cx="3300413" cy="590550"/>
        </p:xfrm>
        <a:graphic>
          <a:graphicData uri="http://schemas.openxmlformats.org/presentationml/2006/ole">
            <mc:AlternateContent xmlns:mc="http://schemas.openxmlformats.org/markup-compatibility/2006">
              <mc:Choice xmlns:v="urn:schemas-microsoft-com:vml" Requires="v">
                <p:oleObj spid="_x0000_s62506" name="Equation" r:id="rId6" imgW="2032000" imgH="393700" progId="Equation.3">
                  <p:embed/>
                </p:oleObj>
              </mc:Choice>
              <mc:Fallback>
                <p:oleObj name="Equation" r:id="rId6" imgW="2032000" imgH="39370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8000" y="3044825"/>
                        <a:ext cx="330041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graphicFrame>
        <p:nvGraphicFramePr>
          <p:cNvPr id="62471" name="Object 7"/>
          <p:cNvGraphicFramePr>
            <a:graphicFrameLocks noChangeAspect="1"/>
          </p:cNvGraphicFramePr>
          <p:nvPr/>
        </p:nvGraphicFramePr>
        <p:xfrm>
          <a:off x="1862138" y="4341813"/>
          <a:ext cx="2062162" cy="590550"/>
        </p:xfrm>
        <a:graphic>
          <a:graphicData uri="http://schemas.openxmlformats.org/presentationml/2006/ole">
            <mc:AlternateContent xmlns:mc="http://schemas.openxmlformats.org/markup-compatibility/2006">
              <mc:Choice xmlns:v="urn:schemas-microsoft-com:vml" Requires="v">
                <p:oleObj spid="_x0000_s62507" name="Equation" r:id="rId8" imgW="1269449" imgH="393529" progId="Equation.3">
                  <p:embed/>
                </p:oleObj>
              </mc:Choice>
              <mc:Fallback>
                <p:oleObj name="Equation" r:id="rId8" imgW="1269449" imgH="393529"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2138" y="4341813"/>
                        <a:ext cx="206216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4B521E97-CCC6-4195-8AD7-2226ADBA229B}" type="slidenum">
              <a:rPr lang="en-US" sz="1400" b="0">
                <a:solidFill>
                  <a:schemeClr val="tx1"/>
                </a:solidFill>
              </a:rPr>
              <a:pPr algn="r">
                <a:lnSpc>
                  <a:spcPct val="100000"/>
                </a:lnSpc>
                <a:spcBef>
                  <a:spcPct val="0"/>
                </a:spcBef>
                <a:buClrTx/>
                <a:buSzTx/>
                <a:buFontTx/>
                <a:buNone/>
              </a:pPr>
              <a:t>6</a:t>
            </a:fld>
            <a:endParaRPr lang="en-US" sz="1400" b="0">
              <a:solidFill>
                <a:schemeClr val="tx1"/>
              </a:solidFill>
            </a:endParaRPr>
          </a:p>
        </p:txBody>
      </p:sp>
      <p:sp>
        <p:nvSpPr>
          <p:cNvPr id="253954" name="Rectangle 2"/>
          <p:cNvSpPr>
            <a:spLocks noGrp="1" noChangeArrowheads="1"/>
          </p:cNvSpPr>
          <p:nvPr>
            <p:ph type="title" idx="4294967295"/>
          </p:nvPr>
        </p:nvSpPr>
        <p:spPr>
          <a:xfrm>
            <a:off x="1138238" y="150813"/>
            <a:ext cx="7756525" cy="1066800"/>
          </a:xfrm>
        </p:spPr>
        <p:txBody>
          <a:bodyPr/>
          <a:lstStyle/>
          <a:p>
            <a:pPr>
              <a:defRPr/>
            </a:pPr>
            <a:r>
              <a:rPr lang="en-US" sz="3200" smtClean="0">
                <a:solidFill>
                  <a:schemeClr val="hlink"/>
                </a:solidFill>
              </a:rPr>
              <a:t>Superheterodyne Concept (2)</a:t>
            </a:r>
          </a:p>
        </p:txBody>
      </p:sp>
      <p:pic>
        <p:nvPicPr>
          <p:cNvPr id="8196" name="Picture 4" descr="http://upload.wikimedia.org/wikipedia/en/f/f1/Superhet2.png">
            <a:hlinkClick r:id="rId3" tooltip="Superhet2.png"/>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7613" y="1203325"/>
            <a:ext cx="602615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5"/>
          <p:cNvSpPr>
            <a:spLocks noChangeArrowheads="1"/>
          </p:cNvSpPr>
          <p:nvPr/>
        </p:nvSpPr>
        <p:spPr bwMode="auto">
          <a:xfrm>
            <a:off x="8353425" y="6153150"/>
            <a:ext cx="12763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p>
            <a:pPr>
              <a:spcBef>
                <a:spcPct val="0"/>
              </a:spcBef>
              <a:buClrTx/>
              <a:buSzTx/>
              <a:buFontTx/>
              <a:buNone/>
            </a:pPr>
            <a:r>
              <a:rPr lang="en-US" sz="1000" b="0"/>
              <a:t>en.wikipedia.org</a:t>
            </a:r>
          </a:p>
        </p:txBody>
      </p:sp>
      <p:sp>
        <p:nvSpPr>
          <p:cNvPr id="8198" name="TextBox 8"/>
          <p:cNvSpPr txBox="1">
            <a:spLocks noChangeArrowheads="1"/>
          </p:cNvSpPr>
          <p:nvPr/>
        </p:nvSpPr>
        <p:spPr bwMode="auto">
          <a:xfrm>
            <a:off x="674688" y="3402013"/>
            <a:ext cx="87852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600">
                <a:solidFill>
                  <a:srgbClr val="008000"/>
                </a:solidFill>
              </a:rPr>
              <a:t>RF</a:t>
            </a:r>
            <a:r>
              <a:rPr lang="en-US" sz="1600" b="0"/>
              <a:t> Amplifier = wideband front end amplification (RF = radio frequency)</a:t>
            </a:r>
          </a:p>
          <a:p>
            <a:pPr>
              <a:buFont typeface="Wingdings" pitchFamily="2" charset="2"/>
              <a:buNone/>
            </a:pPr>
            <a:r>
              <a:rPr lang="en-US" sz="1600" b="0"/>
              <a:t>The Mixer can be seen as an analog multiplier which multiplies the RF signal with the </a:t>
            </a:r>
            <a:r>
              <a:rPr lang="en-US" sz="1600">
                <a:solidFill>
                  <a:srgbClr val="008000"/>
                </a:solidFill>
              </a:rPr>
              <a:t>LO</a:t>
            </a:r>
            <a:r>
              <a:rPr lang="en-US" sz="1600" b="0">
                <a:solidFill>
                  <a:srgbClr val="008000"/>
                </a:solidFill>
              </a:rPr>
              <a:t> (local oscillator) </a:t>
            </a:r>
            <a:r>
              <a:rPr lang="en-US" sz="1600" b="0"/>
              <a:t>signal. </a:t>
            </a:r>
          </a:p>
          <a:p>
            <a:pPr>
              <a:buFont typeface="Wingdings" pitchFamily="2" charset="2"/>
              <a:buNone/>
            </a:pPr>
            <a:r>
              <a:rPr lang="en-US" sz="1600" b="0"/>
              <a:t>The local oscillator has its name because it’s an oscillator situated in the receiver locally and not</a:t>
            </a:r>
            <a:r>
              <a:rPr lang="pl-PL" sz="1600" b="0"/>
              <a:t> as</a:t>
            </a:r>
            <a:r>
              <a:rPr lang="en-US" sz="1600" b="0"/>
              <a:t> far away as the radio transmitter to be received.</a:t>
            </a:r>
          </a:p>
          <a:p>
            <a:pPr>
              <a:buFont typeface="Wingdings" pitchFamily="2" charset="2"/>
              <a:buNone/>
            </a:pPr>
            <a:r>
              <a:rPr lang="en-US" sz="1600">
                <a:solidFill>
                  <a:srgbClr val="008000"/>
                </a:solidFill>
              </a:rPr>
              <a:t>IF</a:t>
            </a:r>
            <a:r>
              <a:rPr lang="en-US" sz="1600" b="0"/>
              <a:t> stands for </a:t>
            </a:r>
            <a:r>
              <a:rPr lang="en-US" sz="1600" b="0">
                <a:solidFill>
                  <a:srgbClr val="008000"/>
                </a:solidFill>
              </a:rPr>
              <a:t>intermediate frequency</a:t>
            </a:r>
            <a:r>
              <a:rPr lang="en-US" sz="1600" b="0"/>
              <a:t>. </a:t>
            </a:r>
          </a:p>
          <a:p>
            <a:pPr>
              <a:buFont typeface="Wingdings" pitchFamily="2" charset="2"/>
              <a:buNone/>
            </a:pPr>
            <a:r>
              <a:rPr lang="en-US" sz="1600" b="0"/>
              <a:t>The demodulator can be an amplitude modulation (AM) demodulator (envelope detector) or a frequency modulation (FM) demodulator, implemented e.g. as a PLL (phase locked loop).</a:t>
            </a:r>
          </a:p>
          <a:p>
            <a:pPr>
              <a:buFont typeface="Wingdings" pitchFamily="2" charset="2"/>
              <a:buNone/>
            </a:pPr>
            <a:r>
              <a:rPr lang="en-US" sz="1600" b="0"/>
              <a:t>The tuning of a normal radio receiver is done by changing the frequency of the LO, not of the IF filter.</a:t>
            </a:r>
            <a:endParaRPr lang="en-GB" sz="1600" b="0"/>
          </a:p>
        </p:txBody>
      </p:sp>
      <p:sp>
        <p:nvSpPr>
          <p:cNvPr id="8199" name="TextBox 9"/>
          <p:cNvSpPr txBox="1">
            <a:spLocks noChangeArrowheads="1"/>
          </p:cNvSpPr>
          <p:nvPr/>
        </p:nvSpPr>
        <p:spPr bwMode="auto">
          <a:xfrm>
            <a:off x="3457575" y="1417638"/>
            <a:ext cx="3222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000">
                <a:solidFill>
                  <a:schemeClr val="tx1"/>
                </a:solidFill>
              </a:rPr>
              <a:t>IF</a:t>
            </a:r>
            <a:endParaRPr lang="en-GB" sz="1000">
              <a:solidFill>
                <a:schemeClr val="tx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p:cNvPicPr preferRelativeResize="0">
            <a:picLocks noGrp="1" noChangeAspect="1" noChangeArrowheads="1"/>
          </p:cNvPicPr>
          <p:nvPr>
            <p:ph sz="half" idx="4294967295"/>
          </p:nvPr>
        </p:nvPicPr>
        <p:blipFill>
          <a:blip r:embed="rId3" cstate="print">
            <a:duotone>
              <a:schemeClr val="bg2">
                <a:shade val="45000"/>
                <a:satMod val="135000"/>
              </a:schemeClr>
              <a:prstClr val="white"/>
            </a:duotone>
          </a:blip>
          <a:srcRect/>
          <a:stretch>
            <a:fillRect/>
          </a:stretch>
        </p:blipFill>
        <p:spPr>
          <a:xfrm>
            <a:off x="4948560" y="1138491"/>
            <a:ext cx="4366287" cy="4221569"/>
          </a:xfrm>
        </p:spPr>
      </p:pic>
      <p:sp>
        <p:nvSpPr>
          <p:cNvPr id="63491"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6AAF7972-B8D2-4B18-80CA-A594A0C78F48}" type="slidenum">
              <a:rPr lang="en-US" sz="1400" b="0">
                <a:solidFill>
                  <a:schemeClr val="tx1"/>
                </a:solidFill>
              </a:rPr>
              <a:pPr algn="r">
                <a:lnSpc>
                  <a:spcPct val="100000"/>
                </a:lnSpc>
                <a:spcBef>
                  <a:spcPct val="0"/>
                </a:spcBef>
                <a:buClrTx/>
                <a:buSzTx/>
                <a:buFontTx/>
                <a:buNone/>
              </a:pPr>
              <a:t>60</a:t>
            </a:fld>
            <a:endParaRPr lang="en-US" sz="1400" b="0">
              <a:solidFill>
                <a:schemeClr val="tx1"/>
              </a:solidFill>
            </a:endParaRPr>
          </a:p>
        </p:txBody>
      </p:sp>
      <p:sp>
        <p:nvSpPr>
          <p:cNvPr id="63492" name="TextBox 27"/>
          <p:cNvSpPr txBox="1">
            <a:spLocks noChangeArrowheads="1"/>
          </p:cNvSpPr>
          <p:nvPr/>
        </p:nvSpPr>
        <p:spPr bwMode="auto">
          <a:xfrm>
            <a:off x="6737350" y="3421063"/>
            <a:ext cx="376238" cy="3127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600" i="1">
                <a:solidFill>
                  <a:schemeClr val="tx1"/>
                </a:solidFill>
              </a:rPr>
              <a:t>-b</a:t>
            </a:r>
            <a:endParaRPr lang="en-GB" sz="1600" i="1">
              <a:solidFill>
                <a:schemeClr val="tx1"/>
              </a:solidFill>
            </a:endParaRPr>
          </a:p>
        </p:txBody>
      </p:sp>
      <p:sp>
        <p:nvSpPr>
          <p:cNvPr id="63493" name="TextBox 28"/>
          <p:cNvSpPr txBox="1">
            <a:spLocks noChangeArrowheads="1"/>
          </p:cNvSpPr>
          <p:nvPr/>
        </p:nvSpPr>
        <p:spPr bwMode="auto">
          <a:xfrm>
            <a:off x="7188200" y="3384550"/>
            <a:ext cx="942975" cy="3127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600" i="1"/>
              <a:t>b = +0.2</a:t>
            </a:r>
            <a:endParaRPr lang="en-GB" sz="1600" i="1"/>
          </a:p>
        </p:txBody>
      </p:sp>
      <p:sp>
        <p:nvSpPr>
          <p:cNvPr id="63494" name="TextBox 29"/>
          <p:cNvSpPr txBox="1">
            <a:spLocks noChangeArrowheads="1"/>
          </p:cNvSpPr>
          <p:nvPr/>
        </p:nvSpPr>
        <p:spPr bwMode="auto">
          <a:xfrm>
            <a:off x="6110288" y="4000500"/>
            <a:ext cx="2224087" cy="3127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600">
                <a:solidFill>
                  <a:srgbClr val="008000"/>
                </a:solidFill>
              </a:rPr>
              <a:t>incident wave </a:t>
            </a:r>
            <a:r>
              <a:rPr lang="en-US" sz="1600" i="1">
                <a:solidFill>
                  <a:srgbClr val="008000"/>
                </a:solidFill>
              </a:rPr>
              <a:t>a = 1</a:t>
            </a:r>
            <a:endParaRPr lang="en-GB" sz="1600" i="1">
              <a:solidFill>
                <a:srgbClr val="008000"/>
              </a:solidFill>
            </a:endParaRPr>
          </a:p>
        </p:txBody>
      </p:sp>
      <p:sp>
        <p:nvSpPr>
          <p:cNvPr id="63495" name="TextBox 30"/>
          <p:cNvSpPr txBox="1">
            <a:spLocks noChangeArrowheads="1"/>
          </p:cNvSpPr>
          <p:nvPr/>
        </p:nvSpPr>
        <p:spPr bwMode="auto">
          <a:xfrm>
            <a:off x="5792788" y="2825750"/>
            <a:ext cx="1412875" cy="3127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600" i="1">
                <a:solidFill>
                  <a:srgbClr val="FF0000"/>
                </a:solidFill>
              </a:rPr>
              <a:t>V</a:t>
            </a:r>
            <a:r>
              <a:rPr lang="en-US" sz="1600" i="1" baseline="-25000">
                <a:solidFill>
                  <a:srgbClr val="FF0000"/>
                </a:solidFill>
              </a:rPr>
              <a:t>t</a:t>
            </a:r>
            <a:r>
              <a:rPr lang="en-US" sz="1600" i="1">
                <a:solidFill>
                  <a:srgbClr val="FF0000"/>
                </a:solidFill>
              </a:rPr>
              <a:t>= a+b = 1.2</a:t>
            </a:r>
            <a:endParaRPr lang="en-GB" sz="1600" i="1">
              <a:solidFill>
                <a:srgbClr val="FF0000"/>
              </a:solidFill>
            </a:endParaRPr>
          </a:p>
        </p:txBody>
      </p:sp>
      <p:sp>
        <p:nvSpPr>
          <p:cNvPr id="63496" name="TextBox 31"/>
          <p:cNvSpPr txBox="1">
            <a:spLocks noChangeArrowheads="1"/>
          </p:cNvSpPr>
          <p:nvPr/>
        </p:nvSpPr>
        <p:spPr bwMode="auto">
          <a:xfrm>
            <a:off x="5607050" y="3444875"/>
            <a:ext cx="1025525" cy="3127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buFont typeface="Wingdings" pitchFamily="2" charset="2"/>
              <a:buNone/>
            </a:pPr>
            <a:r>
              <a:rPr lang="en-US" sz="1600" i="1">
                <a:solidFill>
                  <a:srgbClr val="FFC000"/>
                </a:solidFill>
              </a:rPr>
              <a:t>I</a:t>
            </a:r>
            <a:r>
              <a:rPr lang="en-US" sz="1600" i="1" baseline="-25000">
                <a:solidFill>
                  <a:srgbClr val="FFC000"/>
                </a:solidFill>
              </a:rPr>
              <a:t>t  </a:t>
            </a:r>
            <a:r>
              <a:rPr lang="en-US" sz="1600" i="1">
                <a:solidFill>
                  <a:srgbClr val="FFC000"/>
                </a:solidFill>
              </a:rPr>
              <a:t>Z = a-b</a:t>
            </a:r>
            <a:endParaRPr lang="en-GB" sz="1600" i="1">
              <a:solidFill>
                <a:srgbClr val="FFC000"/>
              </a:solidFill>
            </a:endParaRPr>
          </a:p>
        </p:txBody>
      </p:sp>
      <p:sp>
        <p:nvSpPr>
          <p:cNvPr id="29" name="Rectangle 2"/>
          <p:cNvSpPr>
            <a:spLocks noChangeArrowheads="1"/>
          </p:cNvSpPr>
          <p:nvPr/>
        </p:nvSpPr>
        <p:spPr bwMode="auto">
          <a:xfrm>
            <a:off x="1417638" y="0"/>
            <a:ext cx="7062787" cy="1066800"/>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en-US" sz="3200">
                <a:solidFill>
                  <a:srgbClr val="FF0000"/>
                </a:solidFill>
                <a:effectLst>
                  <a:outerShdw blurRad="38100" dist="38100" dir="2700000" algn="tl">
                    <a:srgbClr val="C0C0C0"/>
                  </a:outerShdw>
                </a:effectLst>
              </a:rPr>
              <a:t>Example: a Step in Characteristic Impedance (4) </a:t>
            </a:r>
          </a:p>
        </p:txBody>
      </p:sp>
      <p:sp>
        <p:nvSpPr>
          <p:cNvPr id="63498" name="TextBox 29"/>
          <p:cNvSpPr txBox="1">
            <a:spLocks noChangeArrowheads="1"/>
          </p:cNvSpPr>
          <p:nvPr/>
        </p:nvSpPr>
        <p:spPr bwMode="auto">
          <a:xfrm>
            <a:off x="227013" y="1554163"/>
            <a:ext cx="4865687"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2000"/>
              <a:t>Visualization in the Smith chart:</a:t>
            </a:r>
          </a:p>
          <a:p>
            <a:pPr>
              <a:buFont typeface="Wingdings" pitchFamily="2" charset="2"/>
              <a:buNone/>
            </a:pPr>
            <a:endParaRPr lang="en-US" sz="2000"/>
          </a:p>
          <a:p>
            <a:pPr>
              <a:buFont typeface="Wingdings" pitchFamily="2" charset="2"/>
              <a:buNone/>
            </a:pPr>
            <a:r>
              <a:rPr lang="en-US" sz="1800" b="0"/>
              <a:t>As shown in the previous slides the voltage of the transmitted wave is 	</a:t>
            </a:r>
          </a:p>
          <a:p>
            <a:pPr>
              <a:buFont typeface="Wingdings" pitchFamily="2" charset="2"/>
              <a:buNone/>
            </a:pPr>
            <a:r>
              <a:rPr lang="en-US" sz="1800" b="0" i="1"/>
              <a:t>V</a:t>
            </a:r>
            <a:r>
              <a:rPr lang="en-US" sz="1800" b="0" i="1" baseline="-25000"/>
              <a:t>t</a:t>
            </a:r>
            <a:r>
              <a:rPr lang="en-US" sz="1800" b="0" i="1"/>
              <a:t> = a + b</a:t>
            </a:r>
            <a:r>
              <a:rPr lang="en-GB" sz="1800" b="0" i="1"/>
              <a:t> </a:t>
            </a:r>
            <a:r>
              <a:rPr lang="en-US" sz="1800" b="0"/>
              <a:t>with t = 1 + </a:t>
            </a:r>
            <a:r>
              <a:rPr lang="en-US" sz="1800" b="0">
                <a:sym typeface="Symbol" pitchFamily="18" charset="2"/>
              </a:rPr>
              <a:t></a:t>
            </a:r>
            <a:r>
              <a:rPr lang="en-GB" sz="1800" b="0" i="1"/>
              <a:t> </a:t>
            </a:r>
            <a:br>
              <a:rPr lang="en-GB" sz="1800" b="0" i="1"/>
            </a:br>
            <a:r>
              <a:rPr lang="en-GB" sz="1800" b="0"/>
              <a:t>and subsequently the current is</a:t>
            </a:r>
          </a:p>
          <a:p>
            <a:pPr>
              <a:buFont typeface="Wingdings" pitchFamily="2" charset="2"/>
              <a:buNone/>
            </a:pPr>
            <a:r>
              <a:rPr lang="en-US" sz="1800" b="0" i="1"/>
              <a:t>I</a:t>
            </a:r>
            <a:r>
              <a:rPr lang="en-US" sz="1800" b="0" i="1" baseline="-25000"/>
              <a:t>t</a:t>
            </a:r>
            <a:r>
              <a:rPr lang="en-US" sz="1800" b="0" i="1"/>
              <a:t> Z = a - b</a:t>
            </a:r>
            <a:r>
              <a:rPr lang="en-US" sz="1800" b="0"/>
              <a:t>. </a:t>
            </a:r>
          </a:p>
          <a:p>
            <a:pPr>
              <a:buFont typeface="Wingdings" pitchFamily="2" charset="2"/>
              <a:buNone/>
            </a:pPr>
            <a:r>
              <a:rPr lang="en-US" sz="1800" b="0"/>
              <a:t>Remember: the reflection coefficient </a:t>
            </a:r>
            <a:r>
              <a:rPr lang="en-US" sz="1800" b="0">
                <a:sym typeface="Symbol" pitchFamily="18" charset="2"/>
              </a:rPr>
              <a:t> </a:t>
            </a:r>
            <a:r>
              <a:rPr lang="en-US" sz="1800" b="0"/>
              <a:t>is defined with respect to voltages. For currents the sign inverts. Thus a positive reflection coefficient in the normal definition leads to a subtraction of currents or is negative with respect to current.</a:t>
            </a:r>
          </a:p>
          <a:p>
            <a:pPr>
              <a:buFont typeface="Wingdings" pitchFamily="2" charset="2"/>
              <a:buNone/>
            </a:pPr>
            <a:endParaRPr lang="en-US" sz="1800" b="0"/>
          </a:p>
          <a:p>
            <a:pPr>
              <a:buFont typeface="Wingdings" pitchFamily="2" charset="2"/>
              <a:buNone/>
            </a:pPr>
            <a:r>
              <a:rPr lang="en-US" sz="1800" b="0"/>
              <a:t>  </a:t>
            </a:r>
          </a:p>
        </p:txBody>
      </p:sp>
      <p:sp>
        <p:nvSpPr>
          <p:cNvPr id="63499" name="TextBox 17"/>
          <p:cNvSpPr txBox="1">
            <a:spLocks noChangeArrowheads="1"/>
          </p:cNvSpPr>
          <p:nvPr/>
        </p:nvSpPr>
        <p:spPr bwMode="auto">
          <a:xfrm>
            <a:off x="5983288" y="5394325"/>
            <a:ext cx="2413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solidFill>
                  <a:schemeClr val="tx1"/>
                </a:solidFill>
              </a:rPr>
              <a:t>Note: here Z</a:t>
            </a:r>
            <a:r>
              <a:rPr lang="en-US" sz="1800" b="0" baseline="-25000">
                <a:solidFill>
                  <a:schemeClr val="tx1"/>
                </a:solidFill>
              </a:rPr>
              <a:t>load</a:t>
            </a:r>
            <a:r>
              <a:rPr lang="en-US" sz="1800" b="0">
                <a:solidFill>
                  <a:schemeClr val="tx1"/>
                </a:solidFill>
              </a:rPr>
              <a:t> is real</a:t>
            </a:r>
            <a:endParaRPr lang="en-GB" sz="1800" b="0">
              <a:solidFill>
                <a:schemeClr val="tx1"/>
              </a:solidFill>
            </a:endParaRPr>
          </a:p>
        </p:txBody>
      </p:sp>
      <p:sp>
        <p:nvSpPr>
          <p:cNvPr id="63500" name="Line 18"/>
          <p:cNvSpPr>
            <a:spLocks noChangeShapeType="1"/>
          </p:cNvSpPr>
          <p:nvPr/>
        </p:nvSpPr>
        <p:spPr bwMode="auto">
          <a:xfrm>
            <a:off x="5389563" y="3281363"/>
            <a:ext cx="1803400" cy="0"/>
          </a:xfrm>
          <a:prstGeom prst="line">
            <a:avLst/>
          </a:prstGeom>
          <a:noFill/>
          <a:ln w="2540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63501" name="Line 19"/>
          <p:cNvSpPr>
            <a:spLocks noChangeShapeType="1"/>
          </p:cNvSpPr>
          <p:nvPr/>
        </p:nvSpPr>
        <p:spPr bwMode="auto">
          <a:xfrm>
            <a:off x="7196138" y="3284538"/>
            <a:ext cx="296862" cy="0"/>
          </a:xfrm>
          <a:prstGeom prst="line">
            <a:avLst/>
          </a:prstGeom>
          <a:noFill/>
          <a:ln w="25400">
            <a:solidFill>
              <a:srgbClr val="0000CC"/>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63502" name="Line 20"/>
          <p:cNvSpPr>
            <a:spLocks noChangeShapeType="1"/>
          </p:cNvSpPr>
          <p:nvPr/>
        </p:nvSpPr>
        <p:spPr bwMode="auto">
          <a:xfrm>
            <a:off x="5400675" y="3176588"/>
            <a:ext cx="2093913" cy="0"/>
          </a:xfrm>
          <a:prstGeom prst="line">
            <a:avLst/>
          </a:prstGeom>
          <a:noFill/>
          <a:ln w="2540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63503" name="Line 21"/>
          <p:cNvSpPr>
            <a:spLocks noChangeShapeType="1"/>
          </p:cNvSpPr>
          <p:nvPr/>
        </p:nvSpPr>
        <p:spPr bwMode="auto">
          <a:xfrm>
            <a:off x="6888163" y="3346450"/>
            <a:ext cx="296862" cy="0"/>
          </a:xfrm>
          <a:prstGeom prst="line">
            <a:avLst/>
          </a:prstGeom>
          <a:noFill/>
          <a:ln w="25400">
            <a:solidFill>
              <a:schemeClr val="tx1"/>
            </a:solidFill>
            <a:round/>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preferRelativeResize="0">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5345113" y="1252538"/>
            <a:ext cx="4068762" cy="3975100"/>
          </a:xfrm>
        </p:spPr>
      </p:pic>
      <p:sp>
        <p:nvSpPr>
          <p:cNvPr id="64515"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7AC8ABB6-F69F-49E1-BE72-68E370528069}" type="slidenum">
              <a:rPr lang="en-US" sz="1400" b="0">
                <a:solidFill>
                  <a:schemeClr val="tx1"/>
                </a:solidFill>
              </a:rPr>
              <a:pPr algn="r">
                <a:lnSpc>
                  <a:spcPct val="100000"/>
                </a:lnSpc>
                <a:spcBef>
                  <a:spcPct val="0"/>
                </a:spcBef>
                <a:buClrTx/>
                <a:buSzTx/>
                <a:buFontTx/>
                <a:buNone/>
              </a:pPr>
              <a:t>61</a:t>
            </a:fld>
            <a:endParaRPr lang="en-US" sz="1400" b="0">
              <a:solidFill>
                <a:schemeClr val="tx1"/>
              </a:solidFill>
            </a:endParaRPr>
          </a:p>
        </p:txBody>
      </p:sp>
      <p:sp>
        <p:nvSpPr>
          <p:cNvPr id="29" name="Rectangle 2"/>
          <p:cNvSpPr>
            <a:spLocks noChangeArrowheads="1"/>
          </p:cNvSpPr>
          <p:nvPr/>
        </p:nvSpPr>
        <p:spPr bwMode="auto">
          <a:xfrm>
            <a:off x="1417638" y="0"/>
            <a:ext cx="7062787" cy="1066800"/>
          </a:xfrm>
          <a:prstGeom prst="rect">
            <a:avLst/>
          </a:prstGeom>
          <a:noFill/>
          <a:ln w="9525">
            <a:noFill/>
            <a:miter lim="800000"/>
            <a:headEnd/>
            <a:tailEnd/>
          </a:ln>
          <a:effectLst/>
        </p:spPr>
        <p:txBody>
          <a:bodyPr lIns="92075" tIns="46038" rIns="92075" bIns="46038" anchor="ctr"/>
          <a:lstStyle/>
          <a:p>
            <a:pPr algn="ctr">
              <a:spcBef>
                <a:spcPct val="0"/>
              </a:spcBef>
              <a:buClrTx/>
              <a:buSzTx/>
              <a:buFontTx/>
              <a:buNone/>
              <a:defRPr/>
            </a:pPr>
            <a:r>
              <a:rPr lang="en-US" sz="3200">
                <a:solidFill>
                  <a:srgbClr val="FF0000"/>
                </a:solidFill>
                <a:effectLst>
                  <a:outerShdw blurRad="38100" dist="38100" dir="2700000" algn="tl">
                    <a:srgbClr val="C0C0C0"/>
                  </a:outerShdw>
                </a:effectLst>
              </a:rPr>
              <a:t>Example: a Step in Characteristic Impedance (5) </a:t>
            </a:r>
          </a:p>
        </p:txBody>
      </p:sp>
      <p:sp>
        <p:nvSpPr>
          <p:cNvPr id="64517" name="TextBox 29"/>
          <p:cNvSpPr txBox="1">
            <a:spLocks noChangeArrowheads="1"/>
          </p:cNvSpPr>
          <p:nvPr/>
        </p:nvSpPr>
        <p:spPr bwMode="auto">
          <a:xfrm>
            <a:off x="227013" y="1554163"/>
            <a:ext cx="4865687"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General case:</a:t>
            </a:r>
          </a:p>
          <a:p>
            <a:pPr>
              <a:buFont typeface="Wingdings" pitchFamily="2" charset="2"/>
              <a:buNone/>
            </a:pPr>
            <a:endParaRPr lang="en-US" sz="1800" b="0"/>
          </a:p>
          <a:p>
            <a:pPr>
              <a:buFont typeface="Wingdings" pitchFamily="2" charset="2"/>
              <a:buNone/>
            </a:pPr>
            <a:r>
              <a:rPr lang="en-US" sz="1800" b="0"/>
              <a:t>Thus we can read from the Smith chart immediately the amplitude and phase of voltage and current on the load (of course we can calculate it when using the complex voltage divider).</a:t>
            </a:r>
          </a:p>
          <a:p>
            <a:pPr>
              <a:buFont typeface="Wingdings" pitchFamily="2" charset="2"/>
              <a:buNone/>
            </a:pPr>
            <a:endParaRPr lang="en-US" sz="1800" b="0"/>
          </a:p>
          <a:p>
            <a:pPr>
              <a:buFont typeface="Wingdings" pitchFamily="2" charset="2"/>
              <a:buNone/>
            </a:pPr>
            <a:endParaRPr lang="en-US" sz="1800" b="0"/>
          </a:p>
          <a:p>
            <a:pPr>
              <a:buFont typeface="Wingdings" pitchFamily="2" charset="2"/>
              <a:buNone/>
            </a:pPr>
            <a:r>
              <a:rPr lang="en-US" sz="1800" b="0"/>
              <a:t>  </a:t>
            </a:r>
          </a:p>
        </p:txBody>
      </p:sp>
      <p:sp>
        <p:nvSpPr>
          <p:cNvPr id="64518" name="Text Box 10"/>
          <p:cNvSpPr txBox="1">
            <a:spLocks noChangeArrowheads="1"/>
          </p:cNvSpPr>
          <p:nvPr/>
        </p:nvSpPr>
        <p:spPr bwMode="auto">
          <a:xfrm>
            <a:off x="4676775" y="4851400"/>
            <a:ext cx="1566863"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solidFill>
                  <a:schemeClr val="tx1"/>
                </a:solidFill>
              </a:rPr>
              <a:t>Z</a:t>
            </a:r>
            <a:r>
              <a:rPr lang="en-US" sz="1800" b="0" baseline="-25000">
                <a:solidFill>
                  <a:schemeClr val="tx1"/>
                </a:solidFill>
              </a:rPr>
              <a:t> </a:t>
            </a:r>
            <a:r>
              <a:rPr lang="en-US" sz="1800" b="0">
                <a:solidFill>
                  <a:schemeClr val="tx1"/>
                </a:solidFill>
              </a:rPr>
              <a:t>= 50+j80</a:t>
            </a:r>
            <a:r>
              <a:rPr lang="en-US" sz="1800" b="0">
                <a:solidFill>
                  <a:schemeClr val="tx1"/>
                </a:solidFill>
                <a:latin typeface="Symbol" pitchFamily="18" charset="2"/>
              </a:rPr>
              <a:t>W</a:t>
            </a:r>
          </a:p>
          <a:p>
            <a:pPr>
              <a:buFont typeface="Wingdings" pitchFamily="2" charset="2"/>
              <a:buNone/>
            </a:pPr>
            <a:r>
              <a:rPr lang="en-US" sz="1200" b="0">
                <a:solidFill>
                  <a:schemeClr val="tx1"/>
                </a:solidFill>
              </a:rPr>
              <a:t>(load impedance)</a:t>
            </a:r>
            <a:endParaRPr lang="en-US" sz="1800" b="0" baseline="-25000">
              <a:solidFill>
                <a:schemeClr val="tx1"/>
              </a:solidFill>
              <a:latin typeface="Symbol" pitchFamily="18" charset="2"/>
            </a:endParaRPr>
          </a:p>
        </p:txBody>
      </p:sp>
      <p:grpSp>
        <p:nvGrpSpPr>
          <p:cNvPr id="64519" name="Group 53"/>
          <p:cNvGrpSpPr>
            <a:grpSpLocks/>
          </p:cNvGrpSpPr>
          <p:nvPr/>
        </p:nvGrpSpPr>
        <p:grpSpPr bwMode="auto">
          <a:xfrm>
            <a:off x="654050" y="3616325"/>
            <a:ext cx="3962400" cy="2876550"/>
            <a:chOff x="602869" y="3616770"/>
            <a:chExt cx="3657600" cy="2875479"/>
          </a:xfrm>
        </p:grpSpPr>
        <p:sp>
          <p:nvSpPr>
            <p:cNvPr id="64532" name="Rectangle 4"/>
            <p:cNvSpPr>
              <a:spLocks noChangeArrowheads="1"/>
            </p:cNvSpPr>
            <p:nvPr/>
          </p:nvSpPr>
          <p:spPr bwMode="auto">
            <a:xfrm>
              <a:off x="875919" y="4344988"/>
              <a:ext cx="3290888" cy="137160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p>
              <a:endParaRPr lang="en-GB" b="0"/>
            </a:p>
          </p:txBody>
        </p:sp>
        <p:sp>
          <p:nvSpPr>
            <p:cNvPr id="64533" name="Oval 5"/>
            <p:cNvSpPr>
              <a:spLocks noChangeArrowheads="1"/>
            </p:cNvSpPr>
            <p:nvPr/>
          </p:nvSpPr>
          <p:spPr bwMode="auto">
            <a:xfrm>
              <a:off x="602869" y="4711700"/>
              <a:ext cx="547688" cy="547688"/>
            </a:xfrm>
            <a:prstGeom prst="ellipse">
              <a:avLst/>
            </a:prstGeom>
            <a:solidFill>
              <a:schemeClr val="bg1"/>
            </a:solidFill>
            <a:ln w="9525" algn="ctr">
              <a:solidFill>
                <a:schemeClr val="tx1"/>
              </a:solidFill>
              <a:round/>
              <a:headEnd/>
              <a:tailEnd/>
            </a:ln>
          </p:spPr>
          <p:txBody>
            <a:bodyPr wrap="none" lIns="92075" tIns="46038" rIns="92075" bIns="46038" anchor="ctr"/>
            <a:lstStyle/>
            <a:p>
              <a:pPr marL="571500" indent="-571500" algn="ctr">
                <a:buFont typeface="Wingdings" pitchFamily="2" charset="2"/>
                <a:buNone/>
              </a:pPr>
              <a:r>
                <a:rPr lang="en-US" sz="4000" b="0">
                  <a:solidFill>
                    <a:schemeClr val="tx1"/>
                  </a:solidFill>
                </a:rPr>
                <a:t>~</a:t>
              </a:r>
            </a:p>
          </p:txBody>
        </p:sp>
        <p:sp>
          <p:nvSpPr>
            <p:cNvPr id="64534" name="Rectangle 6"/>
            <p:cNvSpPr>
              <a:spLocks noChangeArrowheads="1"/>
            </p:cNvSpPr>
            <p:nvPr/>
          </p:nvSpPr>
          <p:spPr bwMode="auto">
            <a:xfrm>
              <a:off x="1152144" y="4254500"/>
              <a:ext cx="547688" cy="182563"/>
            </a:xfrm>
            <a:prstGeom prst="rect">
              <a:avLst/>
            </a:prstGeom>
            <a:solidFill>
              <a:schemeClr val="bg1"/>
            </a:solidFill>
            <a:ln w="9525" algn="ctr">
              <a:solidFill>
                <a:schemeClr val="tx1"/>
              </a:solidFill>
              <a:miter lim="800000"/>
              <a:headEnd/>
              <a:tailEnd/>
            </a:ln>
          </p:spPr>
          <p:txBody>
            <a:bodyPr wrap="none" lIns="92075" tIns="46038" rIns="92075" bIns="46038" anchor="ctr"/>
            <a:lstStyle/>
            <a:p>
              <a:endParaRPr lang="en-GB" b="0"/>
            </a:p>
          </p:txBody>
        </p:sp>
        <p:sp>
          <p:nvSpPr>
            <p:cNvPr id="64535" name="Rectangle 7"/>
            <p:cNvSpPr>
              <a:spLocks noChangeArrowheads="1"/>
            </p:cNvSpPr>
            <p:nvPr/>
          </p:nvSpPr>
          <p:spPr bwMode="auto">
            <a:xfrm rot="5400000">
              <a:off x="3895344" y="4894263"/>
              <a:ext cx="547688" cy="182562"/>
            </a:xfrm>
            <a:prstGeom prst="rect">
              <a:avLst/>
            </a:prstGeom>
            <a:solidFill>
              <a:schemeClr val="bg1"/>
            </a:solidFill>
            <a:ln w="9525" algn="ctr">
              <a:solidFill>
                <a:schemeClr val="tx1"/>
              </a:solidFill>
              <a:miter lim="800000"/>
              <a:headEnd/>
              <a:tailEnd/>
            </a:ln>
          </p:spPr>
          <p:txBody>
            <a:bodyPr wrap="none" lIns="92075" tIns="46038" rIns="92075" bIns="46038" anchor="ctr"/>
            <a:lstStyle/>
            <a:p>
              <a:endParaRPr lang="en-GB" b="0"/>
            </a:p>
          </p:txBody>
        </p:sp>
        <p:sp>
          <p:nvSpPr>
            <p:cNvPr id="64536" name="Text Box 8"/>
            <p:cNvSpPr txBox="1">
              <a:spLocks noChangeArrowheads="1"/>
            </p:cNvSpPr>
            <p:nvPr/>
          </p:nvSpPr>
          <p:spPr bwMode="auto">
            <a:xfrm>
              <a:off x="877507" y="3863975"/>
              <a:ext cx="11128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Z</a:t>
              </a:r>
              <a:r>
                <a:rPr lang="en-US" sz="1800" b="0" baseline="-25000"/>
                <a:t>G </a:t>
              </a:r>
              <a:r>
                <a:rPr lang="en-US" sz="1800" b="0"/>
                <a:t>= 50</a:t>
              </a:r>
              <a:r>
                <a:rPr lang="en-US" sz="1800" b="0">
                  <a:latin typeface="Symbol" pitchFamily="18" charset="2"/>
                </a:rPr>
                <a:t>W</a:t>
              </a:r>
              <a:endParaRPr lang="en-US" sz="1800" b="0" baseline="-25000">
                <a:latin typeface="Symbol" pitchFamily="18" charset="2"/>
              </a:endParaRPr>
            </a:p>
          </p:txBody>
        </p:sp>
        <p:sp>
          <p:nvSpPr>
            <p:cNvPr id="64537" name="Oval 11"/>
            <p:cNvSpPr>
              <a:spLocks noChangeArrowheads="1"/>
            </p:cNvSpPr>
            <p:nvPr/>
          </p:nvSpPr>
          <p:spPr bwMode="auto">
            <a:xfrm>
              <a:off x="2431669" y="4254500"/>
              <a:ext cx="184150" cy="184150"/>
            </a:xfrm>
            <a:prstGeom prst="ellipse">
              <a:avLst/>
            </a:prstGeom>
            <a:solidFill>
              <a:schemeClr val="bg1"/>
            </a:solidFill>
            <a:ln w="25400" algn="ctr">
              <a:solidFill>
                <a:schemeClr val="tx1"/>
              </a:solidFill>
              <a:round/>
              <a:headEnd/>
              <a:tailEnd/>
            </a:ln>
          </p:spPr>
          <p:txBody>
            <a:bodyPr wrap="none" lIns="92075" tIns="46038" rIns="92075" bIns="46038" anchor="ctr"/>
            <a:lstStyle/>
            <a:p>
              <a:endParaRPr lang="en-GB" b="0"/>
            </a:p>
          </p:txBody>
        </p:sp>
        <p:sp>
          <p:nvSpPr>
            <p:cNvPr id="64538" name="Oval 12"/>
            <p:cNvSpPr>
              <a:spLocks noChangeArrowheads="1"/>
            </p:cNvSpPr>
            <p:nvPr/>
          </p:nvSpPr>
          <p:spPr bwMode="auto">
            <a:xfrm>
              <a:off x="2431669" y="5626100"/>
              <a:ext cx="184150" cy="184150"/>
            </a:xfrm>
            <a:prstGeom prst="ellipse">
              <a:avLst/>
            </a:prstGeom>
            <a:solidFill>
              <a:schemeClr val="bg1"/>
            </a:solidFill>
            <a:ln w="25400" algn="ctr">
              <a:solidFill>
                <a:schemeClr val="tx1"/>
              </a:solidFill>
              <a:round/>
              <a:headEnd/>
              <a:tailEnd/>
            </a:ln>
          </p:spPr>
          <p:txBody>
            <a:bodyPr wrap="none" lIns="92075" tIns="46038" rIns="92075" bIns="46038" anchor="ctr"/>
            <a:lstStyle/>
            <a:p>
              <a:endParaRPr lang="en-GB" b="0"/>
            </a:p>
          </p:txBody>
        </p:sp>
        <p:sp>
          <p:nvSpPr>
            <p:cNvPr id="64539" name="Line 13"/>
            <p:cNvSpPr>
              <a:spLocks noChangeShapeType="1"/>
            </p:cNvSpPr>
            <p:nvPr/>
          </p:nvSpPr>
          <p:spPr bwMode="auto">
            <a:xfrm>
              <a:off x="2523744" y="3979863"/>
              <a:ext cx="0" cy="228600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64540" name="Text Box 17"/>
            <p:cNvSpPr txBox="1">
              <a:spLocks noChangeArrowheads="1"/>
            </p:cNvSpPr>
            <p:nvPr/>
          </p:nvSpPr>
          <p:spPr bwMode="auto">
            <a:xfrm>
              <a:off x="2615819" y="4778375"/>
              <a:ext cx="4254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solidFill>
                    <a:srgbClr val="FF0000"/>
                  </a:solidFill>
                </a:rPr>
                <a:t>V</a:t>
              </a:r>
              <a:r>
                <a:rPr lang="en-US" sz="1800" b="0" baseline="-25000">
                  <a:solidFill>
                    <a:srgbClr val="FF0000"/>
                  </a:solidFill>
                </a:rPr>
                <a:t>1</a:t>
              </a:r>
              <a:endParaRPr lang="en-US" sz="1800" b="0" baseline="-25000">
                <a:solidFill>
                  <a:srgbClr val="FF0000"/>
                </a:solidFill>
                <a:latin typeface="Symbol" pitchFamily="18" charset="2"/>
              </a:endParaRPr>
            </a:p>
          </p:txBody>
        </p:sp>
        <p:sp>
          <p:nvSpPr>
            <p:cNvPr id="64541" name="Line 18"/>
            <p:cNvSpPr>
              <a:spLocks noChangeShapeType="1"/>
            </p:cNvSpPr>
            <p:nvPr/>
          </p:nvSpPr>
          <p:spPr bwMode="auto">
            <a:xfrm>
              <a:off x="2615819" y="4595813"/>
              <a:ext cx="0" cy="822325"/>
            </a:xfrm>
            <a:prstGeom prst="line">
              <a:avLst/>
            </a:prstGeom>
            <a:noFill/>
            <a:ln w="25400">
              <a:solidFill>
                <a:srgbClr val="FF0000"/>
              </a:solidFill>
              <a:round/>
              <a:headEnd/>
              <a:tailEnd type="stealth"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64542" name="Line 19"/>
            <p:cNvSpPr>
              <a:spLocks noChangeShapeType="1"/>
            </p:cNvSpPr>
            <p:nvPr/>
          </p:nvSpPr>
          <p:spPr bwMode="auto">
            <a:xfrm>
              <a:off x="2066544" y="6059488"/>
              <a:ext cx="457200" cy="0"/>
            </a:xfrm>
            <a:prstGeom prst="line">
              <a:avLst/>
            </a:prstGeom>
            <a:noFill/>
            <a:ln w="50800">
              <a:solidFill>
                <a:srgbClr val="0000FF"/>
              </a:solidFill>
              <a:round/>
              <a:headEnd type="stealth" w="lg" len="lg"/>
              <a:tailEnd type="none"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64543" name="Line 20"/>
            <p:cNvSpPr>
              <a:spLocks noChangeShapeType="1"/>
            </p:cNvSpPr>
            <p:nvPr/>
          </p:nvSpPr>
          <p:spPr bwMode="auto">
            <a:xfrm rot="10800000">
              <a:off x="2066544" y="4046538"/>
              <a:ext cx="457200" cy="0"/>
            </a:xfrm>
            <a:prstGeom prst="line">
              <a:avLst/>
            </a:prstGeom>
            <a:noFill/>
            <a:ln w="50800">
              <a:solidFill>
                <a:srgbClr val="008000"/>
              </a:solidFill>
              <a:round/>
              <a:headEnd type="stealth" w="lg" len="lg"/>
              <a:tailEnd type="none"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64544" name="Text Box 21"/>
            <p:cNvSpPr txBox="1">
              <a:spLocks noChangeArrowheads="1"/>
            </p:cNvSpPr>
            <p:nvPr/>
          </p:nvSpPr>
          <p:spPr bwMode="auto">
            <a:xfrm>
              <a:off x="2084197" y="3616770"/>
              <a:ext cx="314189" cy="34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solidFill>
                    <a:srgbClr val="008000"/>
                  </a:solidFill>
                </a:rPr>
                <a:t>a</a:t>
              </a:r>
              <a:endParaRPr lang="en-US" sz="1800" b="0" baseline="-25000">
                <a:solidFill>
                  <a:srgbClr val="008000"/>
                </a:solidFill>
              </a:endParaRPr>
            </a:p>
          </p:txBody>
        </p:sp>
        <p:sp>
          <p:nvSpPr>
            <p:cNvPr id="64545" name="Text Box 22"/>
            <p:cNvSpPr txBox="1">
              <a:spLocks noChangeArrowheads="1"/>
            </p:cNvSpPr>
            <p:nvPr/>
          </p:nvSpPr>
          <p:spPr bwMode="auto">
            <a:xfrm>
              <a:off x="2066544" y="6149975"/>
              <a:ext cx="314189" cy="34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t>b</a:t>
              </a:r>
              <a:endParaRPr lang="en-US" sz="1800" b="0" baseline="-25000"/>
            </a:p>
          </p:txBody>
        </p:sp>
        <p:sp>
          <p:nvSpPr>
            <p:cNvPr id="64546" name="Line 23"/>
            <p:cNvSpPr>
              <a:spLocks noChangeShapeType="1"/>
            </p:cNvSpPr>
            <p:nvPr/>
          </p:nvSpPr>
          <p:spPr bwMode="auto">
            <a:xfrm rot="10800000">
              <a:off x="2523744" y="4321175"/>
              <a:ext cx="457200" cy="0"/>
            </a:xfrm>
            <a:prstGeom prst="line">
              <a:avLst/>
            </a:prstGeom>
            <a:noFill/>
            <a:ln w="25400">
              <a:solidFill>
                <a:srgbClr val="FFC000"/>
              </a:solidFill>
              <a:round/>
              <a:headEnd type="stealth" w="med" len="lg"/>
              <a:tailEnd type="none" w="med"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64547" name="Text Box 24"/>
            <p:cNvSpPr txBox="1">
              <a:spLocks noChangeArrowheads="1"/>
            </p:cNvSpPr>
            <p:nvPr/>
          </p:nvSpPr>
          <p:spPr bwMode="auto">
            <a:xfrm>
              <a:off x="2798382" y="4321175"/>
              <a:ext cx="335028" cy="34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i="1">
                  <a:solidFill>
                    <a:srgbClr val="FFC000"/>
                  </a:solidFill>
                </a:rPr>
                <a:t>I</a:t>
              </a:r>
              <a:r>
                <a:rPr lang="en-US" sz="1800" i="1" baseline="-25000">
                  <a:solidFill>
                    <a:srgbClr val="FFC000"/>
                  </a:solidFill>
                </a:rPr>
                <a:t>1</a:t>
              </a:r>
              <a:endParaRPr lang="en-US" sz="1800" i="1" baseline="-25000">
                <a:solidFill>
                  <a:srgbClr val="FFC000"/>
                </a:solidFill>
                <a:latin typeface="Symbol" pitchFamily="18" charset="2"/>
              </a:endParaRPr>
            </a:p>
          </p:txBody>
        </p:sp>
      </p:grpSp>
      <p:grpSp>
        <p:nvGrpSpPr>
          <p:cNvPr id="64520" name="Group 37"/>
          <p:cNvGrpSpPr>
            <a:grpSpLocks/>
          </p:cNvGrpSpPr>
          <p:nvPr/>
        </p:nvGrpSpPr>
        <p:grpSpPr bwMode="auto">
          <a:xfrm>
            <a:off x="5353050" y="2149475"/>
            <a:ext cx="3976688" cy="1952625"/>
            <a:chOff x="3372" y="1354"/>
            <a:chExt cx="2505" cy="1230"/>
          </a:xfrm>
        </p:grpSpPr>
        <p:cxnSp>
          <p:nvCxnSpPr>
            <p:cNvPr id="64521" name="Straight Arrow Connector 23"/>
            <p:cNvCxnSpPr>
              <a:cxnSpLocks noChangeShapeType="1"/>
            </p:cNvCxnSpPr>
            <p:nvPr/>
          </p:nvCxnSpPr>
          <p:spPr bwMode="auto">
            <a:xfrm>
              <a:off x="3639" y="2056"/>
              <a:ext cx="644" cy="510"/>
            </a:xfrm>
            <a:prstGeom prst="straightConnector1">
              <a:avLst/>
            </a:prstGeom>
            <a:noFill/>
            <a:ln w="25400" algn="ctr">
              <a:solidFill>
                <a:srgbClr val="FFC000"/>
              </a:solidFill>
              <a:round/>
              <a:headEnd/>
              <a:tailEnd type="triangle" w="lg" len="lg"/>
            </a:ln>
            <a:extLst>
              <a:ext uri="{909E8E84-426E-40DD-AFC4-6F175D3DCCD1}">
                <a14:hiddenFill xmlns:a14="http://schemas.microsoft.com/office/drawing/2010/main">
                  <a:noFill/>
                </a14:hiddenFill>
              </a:ext>
            </a:extLst>
          </p:spPr>
        </p:cxnSp>
        <p:cxnSp>
          <p:nvCxnSpPr>
            <p:cNvPr id="64522" name="Straight Arrow Connector 27"/>
            <p:cNvCxnSpPr>
              <a:cxnSpLocks noChangeShapeType="1"/>
            </p:cNvCxnSpPr>
            <p:nvPr/>
          </p:nvCxnSpPr>
          <p:spPr bwMode="auto">
            <a:xfrm flipV="1">
              <a:off x="3633" y="2057"/>
              <a:ext cx="1050" cy="4"/>
            </a:xfrm>
            <a:prstGeom prst="straightConnector1">
              <a:avLst/>
            </a:prstGeom>
            <a:noFill/>
            <a:ln w="25400" algn="ctr">
              <a:solidFill>
                <a:srgbClr val="008000"/>
              </a:solidFill>
              <a:round/>
              <a:headEnd/>
              <a:tailEnd type="triangle" w="lg" len="lg"/>
            </a:ln>
            <a:extLst>
              <a:ext uri="{909E8E84-426E-40DD-AFC4-6F175D3DCCD1}">
                <a14:hiddenFill xmlns:a14="http://schemas.microsoft.com/office/drawing/2010/main">
                  <a:noFill/>
                </a14:hiddenFill>
              </a:ext>
            </a:extLst>
          </p:spPr>
        </p:cxnSp>
        <p:cxnSp>
          <p:nvCxnSpPr>
            <p:cNvPr id="64523" name="Straight Arrow Connector 31"/>
            <p:cNvCxnSpPr>
              <a:cxnSpLocks noChangeShapeType="1"/>
            </p:cNvCxnSpPr>
            <p:nvPr/>
          </p:nvCxnSpPr>
          <p:spPr bwMode="auto">
            <a:xfrm flipV="1">
              <a:off x="3635" y="1550"/>
              <a:ext cx="1464" cy="512"/>
            </a:xfrm>
            <a:prstGeom prst="straightConnector1">
              <a:avLst/>
            </a:prstGeom>
            <a:noFill/>
            <a:ln w="25400" algn="ctr">
              <a:solidFill>
                <a:srgbClr val="FF0000"/>
              </a:solidFill>
              <a:round/>
              <a:headEnd/>
              <a:tailEnd type="triangle" w="lg" len="lg"/>
            </a:ln>
            <a:extLst>
              <a:ext uri="{909E8E84-426E-40DD-AFC4-6F175D3DCCD1}">
                <a14:hiddenFill xmlns:a14="http://schemas.microsoft.com/office/drawing/2010/main">
                  <a:noFill/>
                </a14:hiddenFill>
              </a:ext>
            </a:extLst>
          </p:spPr>
        </p:cxnSp>
        <p:sp>
          <p:nvSpPr>
            <p:cNvPr id="64524" name="TextBox 27"/>
            <p:cNvSpPr txBox="1">
              <a:spLocks noChangeArrowheads="1"/>
            </p:cNvSpPr>
            <p:nvPr/>
          </p:nvSpPr>
          <p:spPr bwMode="auto">
            <a:xfrm>
              <a:off x="4501" y="2250"/>
              <a:ext cx="259" cy="1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600" i="1">
                  <a:solidFill>
                    <a:schemeClr val="tx1"/>
                  </a:solidFill>
                </a:rPr>
                <a:t>-b</a:t>
              </a:r>
              <a:endParaRPr lang="en-GB" sz="1600" i="1">
                <a:solidFill>
                  <a:schemeClr val="tx1"/>
                </a:solidFill>
              </a:endParaRPr>
            </a:p>
          </p:txBody>
        </p:sp>
        <p:sp>
          <p:nvSpPr>
            <p:cNvPr id="64525" name="TextBox 28"/>
            <p:cNvSpPr txBox="1">
              <a:spLocks noChangeArrowheads="1"/>
            </p:cNvSpPr>
            <p:nvPr/>
          </p:nvSpPr>
          <p:spPr bwMode="auto">
            <a:xfrm>
              <a:off x="4945" y="1745"/>
              <a:ext cx="212" cy="1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600" i="1"/>
                <a:t>b</a:t>
              </a:r>
              <a:endParaRPr lang="en-GB" sz="1600" i="1"/>
            </a:p>
          </p:txBody>
        </p:sp>
        <p:sp>
          <p:nvSpPr>
            <p:cNvPr id="64526" name="TextBox 29"/>
            <p:cNvSpPr txBox="1">
              <a:spLocks noChangeArrowheads="1"/>
            </p:cNvSpPr>
            <p:nvPr/>
          </p:nvSpPr>
          <p:spPr bwMode="auto">
            <a:xfrm>
              <a:off x="3904" y="2088"/>
              <a:ext cx="442" cy="1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600" i="1">
                  <a:solidFill>
                    <a:srgbClr val="008000"/>
                  </a:solidFill>
                </a:rPr>
                <a:t>a = 1</a:t>
              </a:r>
              <a:endParaRPr lang="en-GB" sz="1600" i="1">
                <a:solidFill>
                  <a:srgbClr val="008000"/>
                </a:solidFill>
              </a:endParaRPr>
            </a:p>
          </p:txBody>
        </p:sp>
        <p:sp>
          <p:nvSpPr>
            <p:cNvPr id="64527" name="TextBox 30"/>
            <p:cNvSpPr txBox="1">
              <a:spLocks noChangeArrowheads="1"/>
            </p:cNvSpPr>
            <p:nvPr/>
          </p:nvSpPr>
          <p:spPr bwMode="auto">
            <a:xfrm rot="-1053582">
              <a:off x="3969" y="1563"/>
              <a:ext cx="585" cy="1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600" i="1">
                  <a:solidFill>
                    <a:srgbClr val="FF0000"/>
                  </a:solidFill>
                </a:rPr>
                <a:t>V</a:t>
              </a:r>
              <a:r>
                <a:rPr lang="en-US" sz="1600" i="1" baseline="-25000">
                  <a:solidFill>
                    <a:srgbClr val="FF0000"/>
                  </a:solidFill>
                </a:rPr>
                <a:t>1</a:t>
              </a:r>
              <a:r>
                <a:rPr lang="en-US" sz="1600" i="1">
                  <a:solidFill>
                    <a:srgbClr val="FF0000"/>
                  </a:solidFill>
                </a:rPr>
                <a:t>= a+b</a:t>
              </a:r>
              <a:endParaRPr lang="en-GB" sz="1600" i="1">
                <a:solidFill>
                  <a:srgbClr val="FF0000"/>
                </a:solidFill>
              </a:endParaRPr>
            </a:p>
          </p:txBody>
        </p:sp>
        <p:sp>
          <p:nvSpPr>
            <p:cNvPr id="64528" name="TextBox 31"/>
            <p:cNvSpPr txBox="1">
              <a:spLocks noChangeArrowheads="1"/>
            </p:cNvSpPr>
            <p:nvPr/>
          </p:nvSpPr>
          <p:spPr bwMode="auto">
            <a:xfrm>
              <a:off x="3372" y="2387"/>
              <a:ext cx="642" cy="1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buFont typeface="Wingdings" pitchFamily="2" charset="2"/>
                <a:buNone/>
              </a:pPr>
              <a:r>
                <a:rPr lang="en-US" sz="1600" i="1">
                  <a:solidFill>
                    <a:srgbClr val="FFC000"/>
                  </a:solidFill>
                </a:rPr>
                <a:t>I</a:t>
              </a:r>
              <a:r>
                <a:rPr lang="en-US" sz="1600" i="1" baseline="-25000">
                  <a:solidFill>
                    <a:srgbClr val="FFC000"/>
                  </a:solidFill>
                </a:rPr>
                <a:t>1 </a:t>
              </a:r>
              <a:r>
                <a:rPr lang="en-US" sz="1600" i="1">
                  <a:solidFill>
                    <a:srgbClr val="FFC000"/>
                  </a:solidFill>
                </a:rPr>
                <a:t>Z = a-b</a:t>
              </a:r>
              <a:endParaRPr lang="en-GB" sz="1600" i="1">
                <a:solidFill>
                  <a:srgbClr val="FFC000"/>
                </a:solidFill>
              </a:endParaRPr>
            </a:p>
          </p:txBody>
        </p:sp>
        <p:cxnSp>
          <p:nvCxnSpPr>
            <p:cNvPr id="64529" name="Straight Arrow Connector 10"/>
            <p:cNvCxnSpPr>
              <a:cxnSpLocks noChangeShapeType="1"/>
            </p:cNvCxnSpPr>
            <p:nvPr/>
          </p:nvCxnSpPr>
          <p:spPr bwMode="auto">
            <a:xfrm rot="5400000" flipH="1" flipV="1">
              <a:off x="4632" y="1604"/>
              <a:ext cx="509" cy="403"/>
            </a:xfrm>
            <a:prstGeom prst="straightConnector1">
              <a:avLst/>
            </a:prstGeom>
            <a:noFill/>
            <a:ln w="25400" algn="ctr">
              <a:solidFill>
                <a:srgbClr val="0000FF"/>
              </a:solidFill>
              <a:round/>
              <a:headEnd/>
              <a:tailEnd type="triangle" w="lg" len="lg"/>
            </a:ln>
            <a:extLst>
              <a:ext uri="{909E8E84-426E-40DD-AFC4-6F175D3DCCD1}">
                <a14:hiddenFill xmlns:a14="http://schemas.microsoft.com/office/drawing/2010/main">
                  <a:noFill/>
                </a14:hiddenFill>
              </a:ext>
            </a:extLst>
          </p:spPr>
        </p:cxnSp>
        <p:cxnSp>
          <p:nvCxnSpPr>
            <p:cNvPr id="64530" name="Straight Arrow Connector 10"/>
            <p:cNvCxnSpPr>
              <a:cxnSpLocks noChangeShapeType="1"/>
            </p:cNvCxnSpPr>
            <p:nvPr/>
          </p:nvCxnSpPr>
          <p:spPr bwMode="auto">
            <a:xfrm rot="-5400000" flipH="1" flipV="1">
              <a:off x="4226" y="2111"/>
              <a:ext cx="509" cy="403"/>
            </a:xfrm>
            <a:prstGeom prst="straightConnector1">
              <a:avLst/>
            </a:prstGeom>
            <a:noFill/>
            <a:ln w="25400" algn="ctr">
              <a:solidFill>
                <a:schemeClr val="tx1"/>
              </a:solidFill>
              <a:round/>
              <a:headEnd/>
              <a:tailEnd type="triangle" w="lg" len="lg"/>
            </a:ln>
            <a:extLst>
              <a:ext uri="{909E8E84-426E-40DD-AFC4-6F175D3DCCD1}">
                <a14:hiddenFill xmlns:a14="http://schemas.microsoft.com/office/drawing/2010/main">
                  <a:noFill/>
                </a14:hiddenFill>
              </a:ext>
            </a:extLst>
          </p:spPr>
        </p:cxnSp>
        <p:sp>
          <p:nvSpPr>
            <p:cNvPr id="64531" name="Text Box 10"/>
            <p:cNvSpPr txBox="1">
              <a:spLocks noChangeArrowheads="1"/>
            </p:cNvSpPr>
            <p:nvPr/>
          </p:nvSpPr>
          <p:spPr bwMode="auto">
            <a:xfrm>
              <a:off x="5130" y="1354"/>
              <a:ext cx="747" cy="226"/>
            </a:xfrm>
            <a:prstGeom prst="rect">
              <a:avLst/>
            </a:prstGeom>
            <a:solidFill>
              <a:schemeClr val="bg1"/>
            </a:solidFill>
            <a:ln w="19050" algn="ctr">
              <a:solidFill>
                <a:schemeClr val="tx1"/>
              </a:solidFill>
              <a:miter lim="800000"/>
              <a:headEnd/>
              <a:tailEnd/>
            </a:ln>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800" b="0">
                  <a:solidFill>
                    <a:schemeClr val="tx1"/>
                  </a:solidFill>
                </a:rPr>
                <a:t>z</a:t>
              </a:r>
              <a:r>
                <a:rPr lang="en-US" sz="1800" b="0" baseline="-25000">
                  <a:solidFill>
                    <a:schemeClr val="tx1"/>
                  </a:solidFill>
                </a:rPr>
                <a:t> </a:t>
              </a:r>
              <a:r>
                <a:rPr lang="en-US" sz="1800" b="0">
                  <a:solidFill>
                    <a:schemeClr val="tx1"/>
                  </a:solidFill>
                </a:rPr>
                <a:t>= 1+j1.6</a:t>
              </a:r>
              <a:endParaRPr lang="en-US" sz="1800" b="0">
                <a:solidFill>
                  <a:schemeClr val="tx1"/>
                </a:solidFill>
                <a:latin typeface="Symbol" pitchFamily="18" charset="2"/>
              </a:endParaRPr>
            </a:p>
          </p:txBody>
        </p:sp>
      </p:gr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6"/>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AF1DA532-6519-49AE-A5A3-176D38CCC0EF}" type="slidenum">
              <a:rPr lang="en-US" sz="1400" b="0">
                <a:solidFill>
                  <a:schemeClr val="tx1"/>
                </a:solidFill>
              </a:rPr>
              <a:pPr algn="r">
                <a:lnSpc>
                  <a:spcPct val="100000"/>
                </a:lnSpc>
                <a:spcBef>
                  <a:spcPct val="0"/>
                </a:spcBef>
                <a:buClrTx/>
                <a:buSzTx/>
                <a:buFontTx/>
                <a:buNone/>
              </a:pPr>
              <a:t>62</a:t>
            </a:fld>
            <a:endParaRPr lang="en-US" sz="1400" b="0">
              <a:solidFill>
                <a:schemeClr val="tx1"/>
              </a:solidFill>
            </a:endParaRPr>
          </a:p>
        </p:txBody>
      </p:sp>
      <p:sp>
        <p:nvSpPr>
          <p:cNvPr id="182275" name="Rectangle 3"/>
          <p:cNvSpPr>
            <a:spLocks noGrp="1" noChangeArrowheads="1"/>
          </p:cNvSpPr>
          <p:nvPr>
            <p:ph type="title" idx="4294967295"/>
          </p:nvPr>
        </p:nvSpPr>
        <p:spPr>
          <a:xfrm>
            <a:off x="0" y="207963"/>
            <a:ext cx="9772650" cy="1066800"/>
          </a:xfrm>
        </p:spPr>
        <p:txBody>
          <a:bodyPr/>
          <a:lstStyle/>
          <a:p>
            <a:pPr>
              <a:defRPr/>
            </a:pPr>
            <a:r>
              <a:rPr lang="en-US" sz="3200" smtClean="0">
                <a:solidFill>
                  <a:srgbClr val="FF0000"/>
                </a:solidFill>
              </a:rPr>
              <a:t>Appendix</a:t>
            </a:r>
            <a:r>
              <a:rPr lang="pl-PL" sz="3200" smtClean="0">
                <a:solidFill>
                  <a:srgbClr val="FF0000"/>
                </a:solidFill>
              </a:rPr>
              <a:t> E:</a:t>
            </a:r>
            <a:r>
              <a:rPr lang="pl-PL" sz="3200" smtClean="0">
                <a:effectLst/>
              </a:rPr>
              <a:t> </a:t>
            </a:r>
            <a:r>
              <a:rPr lang="en-US" sz="3200" smtClean="0">
                <a:solidFill>
                  <a:schemeClr val="hlink"/>
                </a:solidFill>
              </a:rPr>
              <a:t>Navigation in the Smith Chart (1)</a:t>
            </a:r>
          </a:p>
        </p:txBody>
      </p:sp>
      <p:graphicFrame>
        <p:nvGraphicFramePr>
          <p:cNvPr id="182276" name="Group 4"/>
          <p:cNvGraphicFramePr>
            <a:graphicFrameLocks noGrp="1"/>
          </p:cNvGraphicFramePr>
          <p:nvPr>
            <p:ph sz="quarter" idx="4294967295"/>
          </p:nvPr>
        </p:nvGraphicFramePr>
        <p:xfrm>
          <a:off x="6253163" y="2466975"/>
          <a:ext cx="3408362" cy="1630363"/>
        </p:xfrm>
        <a:graphic>
          <a:graphicData uri="http://schemas.openxmlformats.org/drawingml/2006/table">
            <a:tbl>
              <a:tblPr/>
              <a:tblGrid>
                <a:gridCol w="1136694"/>
                <a:gridCol w="1134974"/>
                <a:gridCol w="1136693"/>
              </a:tblGrid>
              <a:tr h="495262">
                <a:tc>
                  <a:txBody>
                    <a:bodyPr/>
                    <a:lstStyle/>
                    <a:p>
                      <a:pPr marL="0" marR="0" lvl="0" indent="0" algn="l"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endParaRPr kumimoji="0" lang="en-GB" sz="1600" b="1" i="0" u="none" strike="noStrike" cap="none" normalizeH="0" baseline="0" dirty="0" smtClean="0">
                        <a:ln>
                          <a:noFill/>
                        </a:ln>
                        <a:solidFill>
                          <a:srgbClr val="0000FF"/>
                        </a:solidFill>
                        <a:effectLst/>
                        <a:latin typeface="Arial" charset="0"/>
                      </a:endParaRPr>
                    </a:p>
                  </a:txBody>
                  <a:tcPr marL="99740" marR="99740" marT="46034" marB="460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US" sz="1600" b="1" i="0" u="sng" strike="noStrike" cap="none" normalizeH="0" baseline="0" smtClean="0">
                          <a:ln>
                            <a:noFill/>
                          </a:ln>
                          <a:solidFill>
                            <a:schemeClr val="tx1"/>
                          </a:solidFill>
                          <a:effectLst/>
                          <a:latin typeface="Arial" charset="0"/>
                        </a:rPr>
                        <a:t>Up</a:t>
                      </a:r>
                    </a:p>
                  </a:txBody>
                  <a:tcPr marL="99740" marR="99740" marT="46034" marB="460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chemeClr val="tx1"/>
                          </a:solidFill>
                          <a:effectLst/>
                          <a:latin typeface="Arial" charset="0"/>
                        </a:rPr>
                        <a:t>Down</a:t>
                      </a:r>
                    </a:p>
                  </a:txBody>
                  <a:tcPr marL="99740" marR="99740" marT="46034" marB="460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4126">
                <a:tc>
                  <a:txBody>
                    <a:bodyPr/>
                    <a:lstStyle/>
                    <a:p>
                      <a:pPr marL="0" marR="0" lvl="0" indent="0" algn="l"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chemeClr val="hlink"/>
                          </a:solidFill>
                          <a:effectLst/>
                          <a:latin typeface="Arial" charset="0"/>
                        </a:rPr>
                        <a:t>Red circles</a:t>
                      </a:r>
                    </a:p>
                  </a:txBody>
                  <a:tcPr marL="99740" marR="99740" marT="46034" marB="460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US" sz="1600" b="1" i="0" u="sng" strike="noStrike" cap="none" normalizeH="0" baseline="0" smtClean="0">
                          <a:ln>
                            <a:noFill/>
                          </a:ln>
                          <a:solidFill>
                            <a:schemeClr val="hlink"/>
                          </a:solidFill>
                          <a:effectLst/>
                          <a:latin typeface="Arial" charset="0"/>
                        </a:rPr>
                        <a:t>Series L</a:t>
                      </a:r>
                    </a:p>
                  </a:txBody>
                  <a:tcPr marL="99740" marR="99740" marT="46034" marB="460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chemeClr val="hlink"/>
                          </a:solidFill>
                          <a:effectLst/>
                          <a:latin typeface="Arial" charset="0"/>
                        </a:rPr>
                        <a:t>Series C</a:t>
                      </a:r>
                    </a:p>
                    <a:p>
                      <a:pPr marL="0" marR="0" lvl="0" indent="0" algn="l"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endParaRPr kumimoji="0" lang="en-US" sz="1600" b="1" i="0" u="sng" strike="noStrike" cap="none" normalizeH="0" baseline="0" smtClean="0">
                        <a:ln>
                          <a:noFill/>
                        </a:ln>
                        <a:solidFill>
                          <a:srgbClr val="0000FF"/>
                        </a:solidFill>
                        <a:effectLst/>
                        <a:latin typeface="Arial" charset="0"/>
                      </a:endParaRPr>
                    </a:p>
                  </a:txBody>
                  <a:tcPr marL="99740" marR="99740" marT="46034" marB="460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0975">
                <a:tc>
                  <a:txBody>
                    <a:bodyPr/>
                    <a:lstStyle/>
                    <a:p>
                      <a:pPr marL="0" marR="0" lvl="0" indent="0" algn="l"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rgbClr val="0000FF"/>
                          </a:solidFill>
                          <a:effectLst/>
                          <a:latin typeface="Arial" charset="0"/>
                        </a:rPr>
                        <a:t>Blue circles</a:t>
                      </a:r>
                    </a:p>
                  </a:txBody>
                  <a:tcPr marL="99740" marR="99740" marT="46034" marB="460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US" sz="1600" b="1" i="0" u="sng" strike="noStrike" cap="none" normalizeH="0" baseline="0" dirty="0" smtClean="0">
                          <a:ln>
                            <a:noFill/>
                          </a:ln>
                          <a:solidFill>
                            <a:srgbClr val="0000FF"/>
                          </a:solidFill>
                          <a:effectLst/>
                          <a:latin typeface="Arial" charset="0"/>
                        </a:rPr>
                        <a:t>Shunt L</a:t>
                      </a:r>
                    </a:p>
                  </a:txBody>
                  <a:tcPr marL="99740" marR="99740" marT="46034" marB="460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rgbClr val="0000FF"/>
                          </a:solidFill>
                          <a:effectLst/>
                          <a:latin typeface="Arial" charset="0"/>
                        </a:rPr>
                        <a:t>Shunt C</a:t>
                      </a:r>
                    </a:p>
                  </a:txBody>
                  <a:tcPr marL="99740" marR="99740" marT="46034" marB="460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5558" name="Oval 24"/>
          <p:cNvSpPr>
            <a:spLocks noChangeArrowheads="1"/>
          </p:cNvSpPr>
          <p:nvPr/>
        </p:nvSpPr>
        <p:spPr bwMode="auto">
          <a:xfrm>
            <a:off x="2043113" y="5694363"/>
            <a:ext cx="1141412" cy="83343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lIns="92075" tIns="46038" rIns="92075" bIns="46038" anchor="ctr"/>
          <a:lstStyle/>
          <a:p>
            <a:endParaRPr lang="en-GB" b="0"/>
          </a:p>
        </p:txBody>
      </p:sp>
      <p:sp>
        <p:nvSpPr>
          <p:cNvPr id="65559" name="Oval 25"/>
          <p:cNvSpPr>
            <a:spLocks noChangeArrowheads="1"/>
          </p:cNvSpPr>
          <p:nvPr/>
        </p:nvSpPr>
        <p:spPr bwMode="auto">
          <a:xfrm>
            <a:off x="865188" y="844550"/>
            <a:ext cx="1317625" cy="9953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lIns="92075" tIns="46038" rIns="92075" bIns="46038" anchor="ctr"/>
          <a:lstStyle/>
          <a:p>
            <a:endParaRPr lang="en-GB" b="0"/>
          </a:p>
        </p:txBody>
      </p:sp>
      <p:sp>
        <p:nvSpPr>
          <p:cNvPr id="65560" name="Text Box 36"/>
          <p:cNvSpPr txBox="1">
            <a:spLocks noChangeArrowheads="1"/>
          </p:cNvSpPr>
          <p:nvPr/>
        </p:nvSpPr>
        <p:spPr bwMode="auto">
          <a:xfrm>
            <a:off x="5268913" y="1374775"/>
            <a:ext cx="3983037" cy="7302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spcBef>
                <a:spcPct val="50000"/>
              </a:spcBef>
              <a:buFont typeface="Wingdings" pitchFamily="2" charset="2"/>
              <a:buNone/>
            </a:pPr>
            <a:r>
              <a:rPr lang="en-US" sz="1800" b="0"/>
              <a:t>in blue: Impedance plane (=Z)</a:t>
            </a:r>
          </a:p>
          <a:p>
            <a:pPr algn="r">
              <a:spcBef>
                <a:spcPct val="50000"/>
              </a:spcBef>
              <a:buFont typeface="Wingdings" pitchFamily="2" charset="2"/>
              <a:buNone/>
            </a:pPr>
            <a:r>
              <a:rPr lang="en-US" sz="1800" b="0">
                <a:solidFill>
                  <a:srgbClr val="FF0000"/>
                </a:solidFill>
              </a:rPr>
              <a:t>in red: Admittance plane (=Y)</a:t>
            </a:r>
          </a:p>
        </p:txBody>
      </p:sp>
      <p:grpSp>
        <p:nvGrpSpPr>
          <p:cNvPr id="65561" name="Group 44"/>
          <p:cNvGrpSpPr>
            <a:grpSpLocks/>
          </p:cNvGrpSpPr>
          <p:nvPr/>
        </p:nvGrpSpPr>
        <p:grpSpPr bwMode="auto">
          <a:xfrm>
            <a:off x="1427163" y="1709738"/>
            <a:ext cx="4070350" cy="3975100"/>
            <a:chOff x="899" y="1077"/>
            <a:chExt cx="2564" cy="2504"/>
          </a:xfrm>
        </p:grpSpPr>
        <p:pic>
          <p:nvPicPr>
            <p:cNvPr id="65562" name="Picture 3"/>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 y="1077"/>
              <a:ext cx="2564" cy="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63" name="Oval 22"/>
            <p:cNvSpPr>
              <a:spLocks noChangeArrowheads="1"/>
            </p:cNvSpPr>
            <p:nvPr/>
          </p:nvSpPr>
          <p:spPr bwMode="auto">
            <a:xfrm>
              <a:off x="1461" y="1618"/>
              <a:ext cx="1462" cy="137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lIns="92075" tIns="46038" rIns="92075" bIns="46038" anchor="ctr"/>
            <a:lstStyle/>
            <a:p>
              <a:endParaRPr lang="en-GB" b="0"/>
            </a:p>
          </p:txBody>
        </p:sp>
        <p:sp>
          <p:nvSpPr>
            <p:cNvPr id="65564" name="Oval 23"/>
            <p:cNvSpPr>
              <a:spLocks noChangeArrowheads="1"/>
            </p:cNvSpPr>
            <p:nvPr/>
          </p:nvSpPr>
          <p:spPr bwMode="auto">
            <a:xfrm>
              <a:off x="1256" y="2180"/>
              <a:ext cx="1446" cy="129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lIns="92075" tIns="46038" rIns="92075" bIns="46038" anchor="ctr"/>
            <a:lstStyle/>
            <a:p>
              <a:endParaRPr lang="en-GB" b="0"/>
            </a:p>
          </p:txBody>
        </p:sp>
        <p:sp>
          <p:nvSpPr>
            <p:cNvPr id="65565" name="Text Box 35"/>
            <p:cNvSpPr txBox="1">
              <a:spLocks noChangeArrowheads="1"/>
            </p:cNvSpPr>
            <p:nvPr/>
          </p:nvSpPr>
          <p:spPr bwMode="auto">
            <a:xfrm>
              <a:off x="1055" y="1525"/>
              <a:ext cx="666" cy="19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ctr">
                <a:spcBef>
                  <a:spcPct val="50000"/>
                </a:spcBef>
                <a:buFont typeface="Wingdings" pitchFamily="2" charset="2"/>
                <a:buNone/>
              </a:pPr>
              <a:r>
                <a:rPr lang="en-US" sz="1600" b="0" u="sng"/>
                <a:t>Shunt L</a:t>
              </a:r>
            </a:p>
          </p:txBody>
        </p:sp>
        <p:sp>
          <p:nvSpPr>
            <p:cNvPr id="65566" name="Oval 42"/>
            <p:cNvSpPr>
              <a:spLocks noChangeArrowheads="1"/>
            </p:cNvSpPr>
            <p:nvPr/>
          </p:nvSpPr>
          <p:spPr bwMode="auto">
            <a:xfrm>
              <a:off x="1606" y="1506"/>
              <a:ext cx="1677" cy="1677"/>
            </a:xfrm>
            <a:prstGeom prst="ellipse">
              <a:avLst/>
            </a:prstGeom>
            <a:noFill/>
            <a:ln w="25400" algn="ctr">
              <a:solidFill>
                <a:schemeClr val="tx1"/>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en-US"/>
            </a:p>
          </p:txBody>
        </p:sp>
        <p:sp>
          <p:nvSpPr>
            <p:cNvPr id="65567" name="Oval 43"/>
            <p:cNvSpPr>
              <a:spLocks noChangeArrowheads="1"/>
            </p:cNvSpPr>
            <p:nvPr/>
          </p:nvSpPr>
          <p:spPr bwMode="auto">
            <a:xfrm>
              <a:off x="1162" y="1782"/>
              <a:ext cx="1130" cy="1130"/>
            </a:xfrm>
            <a:prstGeom prst="ellipse">
              <a:avLst/>
            </a:prstGeom>
            <a:noFill/>
            <a:ln w="25400" algn="ctr">
              <a:solidFill>
                <a:schemeClr val="tx1"/>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en-US"/>
            </a:p>
          </p:txBody>
        </p:sp>
        <p:sp>
          <p:nvSpPr>
            <p:cNvPr id="65568" name="Line 32"/>
            <p:cNvSpPr>
              <a:spLocks noChangeShapeType="1"/>
            </p:cNvSpPr>
            <p:nvPr/>
          </p:nvSpPr>
          <p:spPr bwMode="auto">
            <a:xfrm>
              <a:off x="1862" y="1787"/>
              <a:ext cx="210" cy="109"/>
            </a:xfrm>
            <a:prstGeom prst="line">
              <a:avLst/>
            </a:prstGeom>
            <a:noFill/>
            <a:ln w="50800">
              <a:solidFill>
                <a:srgbClr val="0000FF"/>
              </a:solidFill>
              <a:round/>
              <a:headEnd/>
              <a:tailEnd type="stealth" w="lg"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65569" name="Line 29"/>
            <p:cNvSpPr>
              <a:spLocks noChangeShapeType="1"/>
            </p:cNvSpPr>
            <p:nvPr/>
          </p:nvSpPr>
          <p:spPr bwMode="auto">
            <a:xfrm flipV="1">
              <a:off x="1839" y="1609"/>
              <a:ext cx="203" cy="145"/>
            </a:xfrm>
            <a:prstGeom prst="line">
              <a:avLst/>
            </a:prstGeom>
            <a:noFill/>
            <a:ln w="50800">
              <a:solidFill>
                <a:schemeClr val="hlink"/>
              </a:solidFill>
              <a:round/>
              <a:headEnd/>
              <a:tailEnd type="stealth" w="lg"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65570" name="Line 30"/>
            <p:cNvSpPr>
              <a:spLocks noChangeShapeType="1"/>
            </p:cNvSpPr>
            <p:nvPr/>
          </p:nvSpPr>
          <p:spPr bwMode="auto">
            <a:xfrm flipH="1">
              <a:off x="1680" y="1800"/>
              <a:ext cx="126" cy="190"/>
            </a:xfrm>
            <a:prstGeom prst="line">
              <a:avLst/>
            </a:prstGeom>
            <a:noFill/>
            <a:ln w="50800">
              <a:solidFill>
                <a:schemeClr val="hlink"/>
              </a:solidFill>
              <a:round/>
              <a:headEnd/>
              <a:tailEnd type="stealth" w="lg"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65571" name="Line 31"/>
            <p:cNvSpPr>
              <a:spLocks noChangeShapeType="1"/>
            </p:cNvSpPr>
            <p:nvPr/>
          </p:nvSpPr>
          <p:spPr bwMode="auto">
            <a:xfrm flipH="1">
              <a:off x="1563" y="1784"/>
              <a:ext cx="232" cy="19"/>
            </a:xfrm>
            <a:prstGeom prst="line">
              <a:avLst/>
            </a:prstGeom>
            <a:noFill/>
            <a:ln w="50800">
              <a:solidFill>
                <a:srgbClr val="0000FF"/>
              </a:solidFill>
              <a:round/>
              <a:headEnd/>
              <a:tailEnd type="stealth" w="lg"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65572" name="Oval 22"/>
            <p:cNvSpPr>
              <a:spLocks noChangeArrowheads="1"/>
            </p:cNvSpPr>
            <p:nvPr/>
          </p:nvSpPr>
          <p:spPr bwMode="auto">
            <a:xfrm flipH="1">
              <a:off x="1779" y="1743"/>
              <a:ext cx="87" cy="81"/>
            </a:xfrm>
            <a:prstGeom prst="ellipse">
              <a:avLst/>
            </a:prstGeom>
            <a:solidFill>
              <a:schemeClr val="bg1"/>
            </a:solidFill>
            <a:ln w="25400" algn="ctr">
              <a:solidFill>
                <a:schemeClr val="tx1"/>
              </a:solidFill>
              <a:round/>
              <a:headEnd/>
              <a:tailEnd/>
            </a:ln>
          </p:spPr>
          <p:txBody>
            <a:bodyPr lIns="92075" tIns="46038" rIns="92075" bIns="46038"/>
            <a:lstStyle/>
            <a:p>
              <a:pPr marL="571500" indent="-571500">
                <a:buFont typeface="Wingdings" pitchFamily="2" charset="2"/>
                <a:buNone/>
              </a:pPr>
              <a:endParaRPr lang="en-GB" b="0"/>
            </a:p>
          </p:txBody>
        </p:sp>
        <p:sp>
          <p:nvSpPr>
            <p:cNvPr id="65573" name="Text Box 36"/>
            <p:cNvSpPr txBox="1">
              <a:spLocks noChangeArrowheads="1"/>
            </p:cNvSpPr>
            <p:nvPr/>
          </p:nvSpPr>
          <p:spPr bwMode="auto">
            <a:xfrm>
              <a:off x="2098" y="1880"/>
              <a:ext cx="666" cy="19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ctr">
                <a:spcBef>
                  <a:spcPct val="50000"/>
                </a:spcBef>
                <a:buFont typeface="Wingdings" pitchFamily="2" charset="2"/>
                <a:buNone/>
              </a:pPr>
              <a:r>
                <a:rPr lang="en-US" sz="1600" b="0"/>
                <a:t>Shunt C</a:t>
              </a:r>
            </a:p>
          </p:txBody>
        </p:sp>
        <p:sp>
          <p:nvSpPr>
            <p:cNvPr id="65574" name="Text Box 34"/>
            <p:cNvSpPr txBox="1">
              <a:spLocks noChangeArrowheads="1"/>
            </p:cNvSpPr>
            <p:nvPr/>
          </p:nvSpPr>
          <p:spPr bwMode="auto">
            <a:xfrm>
              <a:off x="1354" y="1994"/>
              <a:ext cx="665" cy="19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ctr">
                <a:spcBef>
                  <a:spcPct val="50000"/>
                </a:spcBef>
                <a:buFont typeface="Wingdings" pitchFamily="2" charset="2"/>
                <a:buNone/>
              </a:pPr>
              <a:r>
                <a:rPr lang="en-US" sz="1600" b="0">
                  <a:solidFill>
                    <a:schemeClr val="hlink"/>
                  </a:solidFill>
                </a:rPr>
                <a:t>Series C</a:t>
              </a:r>
            </a:p>
          </p:txBody>
        </p:sp>
        <p:sp>
          <p:nvSpPr>
            <p:cNvPr id="65575" name="Text Box 33"/>
            <p:cNvSpPr txBox="1">
              <a:spLocks noChangeArrowheads="1"/>
            </p:cNvSpPr>
            <p:nvPr/>
          </p:nvSpPr>
          <p:spPr bwMode="auto">
            <a:xfrm>
              <a:off x="2013" y="1392"/>
              <a:ext cx="665" cy="19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ctr">
                <a:spcBef>
                  <a:spcPct val="50000"/>
                </a:spcBef>
                <a:buFont typeface="Wingdings" pitchFamily="2" charset="2"/>
                <a:buNone/>
              </a:pPr>
              <a:r>
                <a:rPr lang="en-US" sz="1600" b="0" u="sng">
                  <a:solidFill>
                    <a:schemeClr val="hlink"/>
                  </a:solidFill>
                </a:rPr>
                <a:t>Series L</a:t>
              </a:r>
            </a:p>
          </p:txBody>
        </p:sp>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6"/>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1F009830-198F-4C65-8F27-56B751E053A9}" type="slidenum">
              <a:rPr lang="en-US" sz="1400" b="0">
                <a:solidFill>
                  <a:schemeClr val="tx1"/>
                </a:solidFill>
              </a:rPr>
              <a:pPr algn="r">
                <a:lnSpc>
                  <a:spcPct val="100000"/>
                </a:lnSpc>
                <a:spcBef>
                  <a:spcPct val="0"/>
                </a:spcBef>
                <a:buClrTx/>
                <a:buSzTx/>
                <a:buFontTx/>
                <a:buNone/>
              </a:pPr>
              <a:t>63</a:t>
            </a:fld>
            <a:endParaRPr lang="en-US" sz="1400" b="0">
              <a:solidFill>
                <a:schemeClr val="tx1"/>
              </a:solidFill>
            </a:endParaRPr>
          </a:p>
        </p:txBody>
      </p:sp>
      <p:sp>
        <p:nvSpPr>
          <p:cNvPr id="181250" name="Rectangle 2"/>
          <p:cNvSpPr>
            <a:spLocks noGrp="1" noChangeArrowheads="1"/>
          </p:cNvSpPr>
          <p:nvPr>
            <p:ph type="title" idx="4294967295"/>
          </p:nvPr>
        </p:nvSpPr>
        <p:spPr>
          <a:xfrm>
            <a:off x="1590675" y="163513"/>
            <a:ext cx="7204075" cy="1066800"/>
          </a:xfrm>
        </p:spPr>
        <p:txBody>
          <a:bodyPr/>
          <a:lstStyle/>
          <a:p>
            <a:pPr>
              <a:defRPr/>
            </a:pPr>
            <a:r>
              <a:rPr lang="en-US" sz="3200" smtClean="0">
                <a:solidFill>
                  <a:schemeClr val="hlink"/>
                </a:solidFill>
              </a:rPr>
              <a:t>Navigation in the Smith Chart (2)</a:t>
            </a:r>
          </a:p>
        </p:txBody>
      </p:sp>
      <p:graphicFrame>
        <p:nvGraphicFramePr>
          <p:cNvPr id="181297" name="Group 49"/>
          <p:cNvGraphicFramePr>
            <a:graphicFrameLocks noGrp="1"/>
          </p:cNvGraphicFramePr>
          <p:nvPr>
            <p:ph sz="quarter" idx="4294967295"/>
          </p:nvPr>
        </p:nvGraphicFramePr>
        <p:xfrm>
          <a:off x="6691313" y="1981200"/>
          <a:ext cx="2828925" cy="3441700"/>
        </p:xfrm>
        <a:graphic>
          <a:graphicData uri="http://schemas.openxmlformats.org/drawingml/2006/table">
            <a:tbl>
              <a:tblPr/>
              <a:tblGrid>
                <a:gridCol w="942402"/>
                <a:gridCol w="1886523"/>
              </a:tblGrid>
              <a:tr h="1089025">
                <a:tc>
                  <a:txBody>
                    <a:bodyPr/>
                    <a:lstStyle/>
                    <a:p>
                      <a:pPr marL="0" marR="0" lvl="0" indent="0" algn="l"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chemeClr val="hlink"/>
                          </a:solidFill>
                          <a:effectLst/>
                          <a:latin typeface="Arial" charset="0"/>
                        </a:rPr>
                        <a:t>Red arcs</a:t>
                      </a:r>
                    </a:p>
                  </a:txBody>
                  <a:tcPr marL="99743" marR="99743" marT="46038" marB="460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chemeClr val="hlink"/>
                          </a:solidFill>
                          <a:effectLst/>
                          <a:latin typeface="Arial" charset="0"/>
                        </a:rPr>
                        <a:t>Resistance R</a:t>
                      </a:r>
                    </a:p>
                  </a:txBody>
                  <a:tcPr marL="99743" marR="99743" marT="46038" marB="460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89025">
                <a:tc>
                  <a:txBody>
                    <a:bodyPr/>
                    <a:lstStyle/>
                    <a:p>
                      <a:pPr marL="0" marR="0" lvl="0" indent="0" algn="l"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rgbClr val="0000FF"/>
                          </a:solidFill>
                          <a:effectLst/>
                          <a:latin typeface="Arial" charset="0"/>
                        </a:rPr>
                        <a:t>Blue arcs</a:t>
                      </a:r>
                    </a:p>
                  </a:txBody>
                  <a:tcPr marL="99743" marR="99743" marT="46038" marB="460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rgbClr val="0000FF"/>
                          </a:solidFill>
                          <a:effectLst/>
                          <a:latin typeface="Arial" charset="0"/>
                        </a:rPr>
                        <a:t>Conductance G</a:t>
                      </a:r>
                    </a:p>
                  </a:txBody>
                  <a:tcPr marL="99743" marR="99743" marT="46038" marB="460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63650">
                <a:tc>
                  <a:txBody>
                    <a:bodyPr/>
                    <a:lstStyle/>
                    <a:p>
                      <a:pPr marL="0" marR="0" lvl="0" indent="0" algn="l"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chemeClr val="tx1"/>
                          </a:solidFill>
                          <a:effectLst/>
                          <a:latin typeface="Arial" charset="0"/>
                        </a:rPr>
                        <a:t>Con-centric circle</a:t>
                      </a:r>
                    </a:p>
                  </a:txBody>
                  <a:tcPr marL="99743" marR="99743" marT="46038" marB="460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chemeClr val="tx1"/>
                          </a:solidFill>
                          <a:effectLst/>
                          <a:latin typeface="Arial" charset="0"/>
                        </a:rPr>
                        <a:t>Transmission line going Toward load </a:t>
                      </a:r>
                      <a:r>
                        <a:rPr kumimoji="0" lang="en-US" sz="1600" b="1" i="0" u="sng" strike="noStrike" cap="none" normalizeH="0" baseline="0" smtClean="0">
                          <a:ln>
                            <a:noFill/>
                          </a:ln>
                          <a:solidFill>
                            <a:srgbClr val="5F5F5F"/>
                          </a:solidFill>
                          <a:effectLst/>
                          <a:latin typeface="Arial" charset="0"/>
                        </a:rPr>
                        <a:t>Toward generator</a:t>
                      </a:r>
                    </a:p>
                  </a:txBody>
                  <a:tcPr marL="99743" marR="99743" marT="46038" marB="460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6578" name="Oval 33"/>
          <p:cNvSpPr>
            <a:spLocks noChangeArrowheads="1"/>
          </p:cNvSpPr>
          <p:nvPr/>
        </p:nvSpPr>
        <p:spPr bwMode="auto">
          <a:xfrm>
            <a:off x="2043113" y="5694363"/>
            <a:ext cx="1141412" cy="83343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lIns="92075" tIns="46038" rIns="92075" bIns="46038" anchor="ctr"/>
          <a:lstStyle/>
          <a:p>
            <a:endParaRPr lang="en-GB" b="0"/>
          </a:p>
        </p:txBody>
      </p:sp>
      <p:sp>
        <p:nvSpPr>
          <p:cNvPr id="66579" name="Oval 34"/>
          <p:cNvSpPr>
            <a:spLocks noChangeArrowheads="1"/>
          </p:cNvSpPr>
          <p:nvPr/>
        </p:nvSpPr>
        <p:spPr bwMode="auto">
          <a:xfrm>
            <a:off x="865188" y="844550"/>
            <a:ext cx="1317625" cy="9953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lIns="92075" tIns="46038" rIns="92075" bIns="46038" anchor="ctr"/>
          <a:lstStyle/>
          <a:p>
            <a:endParaRPr lang="en-GB" b="0"/>
          </a:p>
        </p:txBody>
      </p:sp>
      <p:grpSp>
        <p:nvGrpSpPr>
          <p:cNvPr id="66580" name="Group 44"/>
          <p:cNvGrpSpPr>
            <a:grpSpLocks/>
          </p:cNvGrpSpPr>
          <p:nvPr/>
        </p:nvGrpSpPr>
        <p:grpSpPr bwMode="auto">
          <a:xfrm>
            <a:off x="709613" y="1479550"/>
            <a:ext cx="5507037" cy="4243388"/>
            <a:chOff x="447" y="932"/>
            <a:chExt cx="3469" cy="2673"/>
          </a:xfrm>
        </p:grpSpPr>
        <p:sp>
          <p:nvSpPr>
            <p:cNvPr id="66581" name="Rectangle 43"/>
            <p:cNvSpPr>
              <a:spLocks noChangeArrowheads="1"/>
            </p:cNvSpPr>
            <p:nvPr/>
          </p:nvSpPr>
          <p:spPr bwMode="auto">
            <a:xfrm>
              <a:off x="447" y="932"/>
              <a:ext cx="3469" cy="2673"/>
            </a:xfrm>
            <a:prstGeom prst="rect">
              <a:avLst/>
            </a:prstGeom>
            <a:solidFill>
              <a:schemeClr val="bg1"/>
            </a:solidFill>
            <a:ln>
              <a:noFill/>
            </a:ln>
            <a:effectLst/>
            <a:extLs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en-US"/>
            </a:p>
          </p:txBody>
        </p:sp>
        <p:pic>
          <p:nvPicPr>
            <p:cNvPr id="66582" name="Picture 3"/>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 y="1077"/>
              <a:ext cx="2564" cy="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83" name="Oval 31"/>
            <p:cNvSpPr>
              <a:spLocks noChangeArrowheads="1"/>
            </p:cNvSpPr>
            <p:nvPr/>
          </p:nvSpPr>
          <p:spPr bwMode="auto">
            <a:xfrm>
              <a:off x="1477" y="1640"/>
              <a:ext cx="1461" cy="137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lIns="92075" tIns="46038" rIns="92075" bIns="46038" anchor="ctr"/>
            <a:lstStyle/>
            <a:p>
              <a:endParaRPr lang="en-GB" b="0"/>
            </a:p>
          </p:txBody>
        </p:sp>
        <p:sp>
          <p:nvSpPr>
            <p:cNvPr id="66584" name="Oval 32"/>
            <p:cNvSpPr>
              <a:spLocks noChangeArrowheads="1"/>
            </p:cNvSpPr>
            <p:nvPr/>
          </p:nvSpPr>
          <p:spPr bwMode="auto">
            <a:xfrm>
              <a:off x="1011" y="2180"/>
              <a:ext cx="1446" cy="129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lIns="92075" tIns="46038" rIns="92075" bIns="46038" anchor="ctr"/>
            <a:lstStyle/>
            <a:p>
              <a:endParaRPr lang="en-GB" b="0"/>
            </a:p>
          </p:txBody>
        </p:sp>
        <p:sp>
          <p:nvSpPr>
            <p:cNvPr id="66585" name="Line 45"/>
            <p:cNvSpPr>
              <a:spLocks noChangeShapeType="1"/>
            </p:cNvSpPr>
            <p:nvPr/>
          </p:nvSpPr>
          <p:spPr bwMode="auto">
            <a:xfrm flipH="1">
              <a:off x="1398" y="2169"/>
              <a:ext cx="166" cy="125"/>
            </a:xfrm>
            <a:prstGeom prst="line">
              <a:avLst/>
            </a:prstGeom>
            <a:noFill/>
            <a:ln w="50800">
              <a:solidFill>
                <a:srgbClr val="0000FF"/>
              </a:solidFill>
              <a:round/>
              <a:headEnd/>
              <a:tailEnd type="stealth" w="lg"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66586" name="Text Box 50"/>
            <p:cNvSpPr txBox="1">
              <a:spLocks noChangeArrowheads="1"/>
            </p:cNvSpPr>
            <p:nvPr/>
          </p:nvSpPr>
          <p:spPr bwMode="auto">
            <a:xfrm>
              <a:off x="3040" y="1217"/>
              <a:ext cx="254"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en-US" sz="1600" b="0">
                  <a:solidFill>
                    <a:schemeClr val="hlink"/>
                  </a:solidFill>
                </a:rPr>
                <a:t>R</a:t>
              </a:r>
            </a:p>
          </p:txBody>
        </p:sp>
        <p:sp>
          <p:nvSpPr>
            <p:cNvPr id="66587" name="Text Box 51"/>
            <p:cNvSpPr txBox="1">
              <a:spLocks noChangeArrowheads="1"/>
            </p:cNvSpPr>
            <p:nvPr/>
          </p:nvSpPr>
          <p:spPr bwMode="auto">
            <a:xfrm>
              <a:off x="921" y="1250"/>
              <a:ext cx="295"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en-US" sz="1600" b="0"/>
                <a:t>G</a:t>
              </a:r>
            </a:p>
          </p:txBody>
        </p:sp>
        <p:sp>
          <p:nvSpPr>
            <p:cNvPr id="66588" name="Line 47"/>
            <p:cNvSpPr>
              <a:spLocks noChangeShapeType="1"/>
            </p:cNvSpPr>
            <p:nvPr/>
          </p:nvSpPr>
          <p:spPr bwMode="auto">
            <a:xfrm flipH="1">
              <a:off x="1991" y="1732"/>
              <a:ext cx="278" cy="44"/>
            </a:xfrm>
            <a:prstGeom prst="line">
              <a:avLst/>
            </a:prstGeom>
            <a:noFill/>
            <a:ln w="50800">
              <a:solidFill>
                <a:schemeClr val="tx1"/>
              </a:solidFill>
              <a:round/>
              <a:headEnd/>
              <a:tailEnd type="stealth" w="lg"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66589" name="Oval 38"/>
            <p:cNvSpPr>
              <a:spLocks noChangeArrowheads="1"/>
            </p:cNvSpPr>
            <p:nvPr/>
          </p:nvSpPr>
          <p:spPr bwMode="auto">
            <a:xfrm>
              <a:off x="2692" y="1165"/>
              <a:ext cx="1181" cy="1181"/>
            </a:xfrm>
            <a:prstGeom prst="ellipse">
              <a:avLst/>
            </a:prstGeom>
            <a:noFill/>
            <a:ln w="25400" algn="ctr">
              <a:solidFill>
                <a:schemeClr val="hlink"/>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pPr marL="571500" indent="-571500" algn="ctr">
                <a:buFont typeface="Wingdings" pitchFamily="2" charset="2"/>
                <a:buNone/>
              </a:pPr>
              <a:endParaRPr lang="en-US"/>
            </a:p>
          </p:txBody>
        </p:sp>
        <p:sp>
          <p:nvSpPr>
            <p:cNvPr id="66590" name="Line 44"/>
            <p:cNvSpPr>
              <a:spLocks noChangeShapeType="1"/>
            </p:cNvSpPr>
            <p:nvPr/>
          </p:nvSpPr>
          <p:spPr bwMode="auto">
            <a:xfrm>
              <a:off x="2861" y="2167"/>
              <a:ext cx="180" cy="132"/>
            </a:xfrm>
            <a:prstGeom prst="line">
              <a:avLst/>
            </a:prstGeom>
            <a:noFill/>
            <a:ln w="50800">
              <a:solidFill>
                <a:schemeClr val="hlink"/>
              </a:solidFill>
              <a:round/>
              <a:headEnd/>
              <a:tailEnd type="stealth" w="lg"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66591" name="Oval 39"/>
            <p:cNvSpPr>
              <a:spLocks noChangeArrowheads="1"/>
            </p:cNvSpPr>
            <p:nvPr/>
          </p:nvSpPr>
          <p:spPr bwMode="auto">
            <a:xfrm>
              <a:off x="562" y="1165"/>
              <a:ext cx="1181" cy="1181"/>
            </a:xfrm>
            <a:prstGeom prst="ellipse">
              <a:avLst/>
            </a:prstGeom>
            <a:noFill/>
            <a:ln w="25400" algn="ctr">
              <a:solidFill>
                <a:srgbClr val="0000CC"/>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pPr marL="571500" indent="-571500" algn="ctr">
                <a:buFont typeface="Wingdings" pitchFamily="2" charset="2"/>
                <a:buNone/>
              </a:pPr>
              <a:endParaRPr lang="en-US"/>
            </a:p>
          </p:txBody>
        </p:sp>
        <p:sp>
          <p:nvSpPr>
            <p:cNvPr id="66592" name="Text Box 53"/>
            <p:cNvSpPr txBox="1">
              <a:spLocks noChangeArrowheads="1"/>
            </p:cNvSpPr>
            <p:nvPr/>
          </p:nvSpPr>
          <p:spPr bwMode="auto">
            <a:xfrm>
              <a:off x="1198" y="1522"/>
              <a:ext cx="942" cy="19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ctr">
                <a:spcBef>
                  <a:spcPct val="50000"/>
                </a:spcBef>
                <a:buFont typeface="Wingdings" pitchFamily="2" charset="2"/>
                <a:buNone/>
              </a:pPr>
              <a:r>
                <a:rPr lang="en-US" sz="1600" b="0">
                  <a:solidFill>
                    <a:schemeClr val="tx1"/>
                  </a:solidFill>
                </a:rPr>
                <a:t>Toward load</a:t>
              </a:r>
            </a:p>
          </p:txBody>
        </p:sp>
        <p:sp>
          <p:nvSpPr>
            <p:cNvPr id="66593" name="Text Box 52"/>
            <p:cNvSpPr txBox="1">
              <a:spLocks noChangeArrowheads="1"/>
            </p:cNvSpPr>
            <p:nvPr/>
          </p:nvSpPr>
          <p:spPr bwMode="auto">
            <a:xfrm>
              <a:off x="2472" y="1504"/>
              <a:ext cx="1228" cy="19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ctr">
                <a:spcBef>
                  <a:spcPct val="50000"/>
                </a:spcBef>
                <a:buFont typeface="Wingdings" pitchFamily="2" charset="2"/>
                <a:buNone/>
              </a:pPr>
              <a:r>
                <a:rPr lang="en-US" sz="1600" b="0" u="sng">
                  <a:solidFill>
                    <a:srgbClr val="5F5F5F"/>
                  </a:solidFill>
                </a:rPr>
                <a:t>Toward generator</a:t>
              </a:r>
            </a:p>
          </p:txBody>
        </p:sp>
        <p:sp>
          <p:nvSpPr>
            <p:cNvPr id="66594" name="Oval 42"/>
            <p:cNvSpPr>
              <a:spLocks noChangeArrowheads="1"/>
            </p:cNvSpPr>
            <p:nvPr/>
          </p:nvSpPr>
          <p:spPr bwMode="auto">
            <a:xfrm>
              <a:off x="1603" y="1734"/>
              <a:ext cx="1226" cy="1226"/>
            </a:xfrm>
            <a:prstGeom prst="ellipse">
              <a:avLst/>
            </a:prstGeom>
            <a:noFill/>
            <a:ln w="25400" algn="ctr">
              <a:solidFill>
                <a:schemeClr val="tx1"/>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en-US"/>
            </a:p>
          </p:txBody>
        </p:sp>
        <p:sp>
          <p:nvSpPr>
            <p:cNvPr id="66595" name="Line 46"/>
            <p:cNvSpPr>
              <a:spLocks noChangeShapeType="1"/>
            </p:cNvSpPr>
            <p:nvPr/>
          </p:nvSpPr>
          <p:spPr bwMode="auto">
            <a:xfrm>
              <a:off x="2350" y="1748"/>
              <a:ext cx="249" cy="118"/>
            </a:xfrm>
            <a:prstGeom prst="line">
              <a:avLst/>
            </a:prstGeom>
            <a:noFill/>
            <a:ln w="50800">
              <a:solidFill>
                <a:srgbClr val="5F5F5F"/>
              </a:solidFill>
              <a:round/>
              <a:headEnd/>
              <a:tailEnd type="stealth" w="lg" len="lg"/>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66596" name="Oval 22"/>
            <p:cNvSpPr>
              <a:spLocks noChangeArrowheads="1"/>
            </p:cNvSpPr>
            <p:nvPr/>
          </p:nvSpPr>
          <p:spPr bwMode="auto">
            <a:xfrm flipH="1">
              <a:off x="2265" y="1694"/>
              <a:ext cx="88" cy="81"/>
            </a:xfrm>
            <a:prstGeom prst="ellipse">
              <a:avLst/>
            </a:prstGeom>
            <a:solidFill>
              <a:schemeClr val="bg1"/>
            </a:solidFill>
            <a:ln w="25400" algn="ctr">
              <a:solidFill>
                <a:schemeClr val="tx1"/>
              </a:solidFill>
              <a:round/>
              <a:headEnd/>
              <a:tailEnd/>
            </a:ln>
          </p:spPr>
          <p:txBody>
            <a:bodyPr lIns="92075" tIns="46038" rIns="92075" bIns="46038"/>
            <a:lstStyle/>
            <a:p>
              <a:pPr marL="571500" indent="-571500">
                <a:buFont typeface="Wingdings" pitchFamily="2" charset="2"/>
                <a:buNone/>
              </a:pPr>
              <a:endParaRPr lang="en-GB" b="0"/>
            </a:p>
          </p:txBody>
        </p:sp>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p:cNvPicPr>
            <a:picLocks noChangeAspect="1" noChangeArrowheads="1"/>
          </p:cNvPicPr>
          <p:nvPr/>
        </p:nvPicPr>
        <p:blipFill>
          <a:blip r:embed="rId3">
            <a:extLst>
              <a:ext uri="{28A0092B-C50C-407E-A947-70E740481C1C}">
                <a14:useLocalDpi xmlns:a14="http://schemas.microsoft.com/office/drawing/2010/main" val="0"/>
              </a:ext>
            </a:extLst>
          </a:blip>
          <a:srcRect t="6750" r="4082" b="2110"/>
          <a:stretch>
            <a:fillRect/>
          </a:stretch>
        </p:blipFill>
        <p:spPr bwMode="auto">
          <a:xfrm>
            <a:off x="4910138" y="1287463"/>
            <a:ext cx="38798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4294967295"/>
          </p:nvPr>
        </p:nvSpPr>
        <p:spPr>
          <a:xfrm>
            <a:off x="495300" y="914400"/>
            <a:ext cx="8915400" cy="5257800"/>
          </a:xfrm>
        </p:spPr>
        <p:txBody>
          <a:bodyPr>
            <a:normAutofit/>
          </a:bodyPr>
          <a:lstStyle/>
          <a:p>
            <a:pPr>
              <a:defRPr/>
            </a:pPr>
            <a:r>
              <a:rPr lang="en-US" sz="2000" b="0" smtClean="0"/>
              <a:t>We are not discussing the generation of RF signals here, just the detection</a:t>
            </a:r>
          </a:p>
          <a:p>
            <a:pPr>
              <a:defRPr/>
            </a:pPr>
            <a:r>
              <a:rPr lang="en-US" sz="2000" b="0" smtClean="0"/>
              <a:t>Basic tool: </a:t>
            </a:r>
            <a:r>
              <a:rPr lang="en-US" sz="2000" b="0" smtClean="0">
                <a:solidFill>
                  <a:srgbClr val="C00000"/>
                </a:solidFill>
              </a:rPr>
              <a:t>fast RF* diode </a:t>
            </a:r>
          </a:p>
          <a:p>
            <a:pPr>
              <a:buFont typeface="Wingdings" pitchFamily="2" charset="2"/>
              <a:buNone/>
              <a:defRPr/>
            </a:pPr>
            <a:r>
              <a:rPr lang="en-US" sz="2000" b="0" smtClean="0">
                <a:solidFill>
                  <a:srgbClr val="C00000"/>
                </a:solidFill>
              </a:rPr>
              <a:t>	(= Schottky diode)</a:t>
            </a:r>
          </a:p>
          <a:p>
            <a:pPr>
              <a:defRPr/>
            </a:pPr>
            <a:r>
              <a:rPr lang="en-US" sz="2000" b="0" smtClean="0"/>
              <a:t>In general, Schottky diodes are </a:t>
            </a:r>
          </a:p>
          <a:p>
            <a:pPr>
              <a:buFont typeface="Wingdings" pitchFamily="2" charset="2"/>
              <a:buNone/>
              <a:defRPr/>
            </a:pPr>
            <a:r>
              <a:rPr lang="en-US" sz="2000" b="0" smtClean="0"/>
              <a:t>	fast but still have a voltage </a:t>
            </a:r>
          </a:p>
          <a:p>
            <a:pPr>
              <a:buFont typeface="Wingdings" pitchFamily="2" charset="2"/>
              <a:buNone/>
              <a:defRPr/>
            </a:pPr>
            <a:r>
              <a:rPr lang="en-US" sz="2000" b="0" smtClean="0"/>
              <a:t>	dependent junction capacity </a:t>
            </a:r>
          </a:p>
          <a:p>
            <a:pPr>
              <a:buFont typeface="Wingdings" pitchFamily="2" charset="2"/>
              <a:buNone/>
              <a:defRPr/>
            </a:pPr>
            <a:r>
              <a:rPr lang="en-US" sz="2000" b="0" smtClean="0"/>
              <a:t>	(metal – semi-conductor junction)</a:t>
            </a:r>
            <a:endParaRPr lang="en-US" sz="1200" b="0" smtClean="0"/>
          </a:p>
          <a:p>
            <a:pPr>
              <a:buFont typeface="Wingdings" pitchFamily="2" charset="2"/>
              <a:buNone/>
              <a:defRPr/>
            </a:pPr>
            <a:endParaRPr lang="en-US" sz="1200" b="0" smtClean="0"/>
          </a:p>
          <a:p>
            <a:pPr>
              <a:buFont typeface="Wingdings" pitchFamily="2" charset="2"/>
              <a:buNone/>
              <a:defRPr/>
            </a:pPr>
            <a:endParaRPr lang="en-US" sz="1200" b="0" smtClean="0"/>
          </a:p>
          <a:p>
            <a:pPr>
              <a:buFont typeface="Wingdings" pitchFamily="2" charset="2"/>
              <a:buNone/>
              <a:defRPr/>
            </a:pPr>
            <a:r>
              <a:rPr lang="en-US" sz="2000" b="0" smtClean="0"/>
              <a:t>Equivalent circuit:</a:t>
            </a:r>
          </a:p>
        </p:txBody>
      </p:sp>
      <p:sp>
        <p:nvSpPr>
          <p:cNvPr id="67588" name="TextBox 14"/>
          <p:cNvSpPr txBox="1">
            <a:spLocks noChangeArrowheads="1"/>
          </p:cNvSpPr>
          <p:nvPr/>
        </p:nvSpPr>
        <p:spPr bwMode="auto">
          <a:xfrm>
            <a:off x="6397625" y="2978150"/>
            <a:ext cx="3270250" cy="1006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2000" b="0"/>
              <a:t>A typical RF detector diode</a:t>
            </a:r>
          </a:p>
          <a:p>
            <a:pPr>
              <a:buFont typeface="Wingdings" pitchFamily="2" charset="2"/>
              <a:buNone/>
            </a:pPr>
            <a:r>
              <a:rPr lang="en-US" sz="1400" b="0"/>
              <a:t>Try to guess from the type of the connector which side is the RF input and which is the output</a:t>
            </a:r>
          </a:p>
        </p:txBody>
      </p:sp>
      <p:sp>
        <p:nvSpPr>
          <p:cNvPr id="2" name="Title 1"/>
          <p:cNvSpPr>
            <a:spLocks noGrp="1"/>
          </p:cNvSpPr>
          <p:nvPr>
            <p:ph type="title" idx="4294967295"/>
          </p:nvPr>
        </p:nvSpPr>
        <p:spPr>
          <a:xfrm>
            <a:off x="495300" y="0"/>
            <a:ext cx="8915400" cy="1143000"/>
          </a:xfrm>
        </p:spPr>
        <p:txBody>
          <a:bodyPr/>
          <a:lstStyle/>
          <a:p>
            <a:pPr>
              <a:defRPr/>
            </a:pPr>
            <a:r>
              <a:rPr lang="pl-PL" smtClean="0">
                <a:solidFill>
                  <a:schemeClr val="hlink"/>
                </a:solidFill>
              </a:rPr>
              <a:t>Appendix F: </a:t>
            </a:r>
            <a:r>
              <a:rPr lang="en-US" smtClean="0">
                <a:solidFill>
                  <a:schemeClr val="hlink"/>
                </a:solidFill>
              </a:rPr>
              <a:t>The RF diode (1)</a:t>
            </a:r>
          </a:p>
        </p:txBody>
      </p:sp>
      <p:pic>
        <p:nvPicPr>
          <p:cNvPr id="67590" name="Picture 3"/>
          <p:cNvPicPr>
            <a:picLocks noChangeAspect="1" noChangeArrowheads="1"/>
          </p:cNvPicPr>
          <p:nvPr/>
        </p:nvPicPr>
        <p:blipFill>
          <a:blip r:embed="rId4">
            <a:extLst>
              <a:ext uri="{28A0092B-C50C-407E-A947-70E740481C1C}">
                <a14:useLocalDpi xmlns:a14="http://schemas.microsoft.com/office/drawing/2010/main" val="0"/>
              </a:ext>
            </a:extLst>
          </a:blip>
          <a:srcRect b="16000"/>
          <a:stretch>
            <a:fillRect/>
          </a:stretch>
        </p:blipFill>
        <p:spPr bwMode="auto">
          <a:xfrm>
            <a:off x="577850" y="4551363"/>
            <a:ext cx="484505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Slide Number Placeholder 9"/>
          <p:cNvSpPr txBox="1">
            <a:spLocks noGrp="1"/>
          </p:cNvSpPr>
          <p:nvPr/>
        </p:nvSpPr>
        <p:spPr bwMode="auto">
          <a:xfrm>
            <a:off x="7099300" y="6356350"/>
            <a:ext cx="2311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9545B997-4972-4AF4-AB37-9A9BBBC5AED1}" type="slidenum">
              <a:rPr lang="en-US" sz="1400" b="0">
                <a:solidFill>
                  <a:schemeClr val="tx1"/>
                </a:solidFill>
              </a:rPr>
              <a:pPr algn="r">
                <a:lnSpc>
                  <a:spcPct val="100000"/>
                </a:lnSpc>
                <a:spcBef>
                  <a:spcPct val="0"/>
                </a:spcBef>
                <a:buClrTx/>
                <a:buSzTx/>
                <a:buFontTx/>
                <a:buNone/>
              </a:pPr>
              <a:t>64</a:t>
            </a:fld>
            <a:endParaRPr lang="en-US" sz="1400" b="0">
              <a:solidFill>
                <a:schemeClr val="tx1"/>
              </a:solidFill>
            </a:endParaRPr>
          </a:p>
        </p:txBody>
      </p:sp>
      <p:sp>
        <p:nvSpPr>
          <p:cNvPr id="67592" name="TextBox 11"/>
          <p:cNvSpPr txBox="1">
            <a:spLocks noChangeArrowheads="1"/>
          </p:cNvSpPr>
          <p:nvPr/>
        </p:nvSpPr>
        <p:spPr bwMode="auto">
          <a:xfrm>
            <a:off x="701675" y="5913438"/>
            <a:ext cx="80137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400" b="0"/>
              <a:t>*Please note, that in this lecture we will use RF for both the RF and micro wave (MW) range, since the borderline between RF and MW is not defined unambiguously</a:t>
            </a:r>
          </a:p>
        </p:txBody>
      </p:sp>
      <p:pic>
        <p:nvPicPr>
          <p:cNvPr id="67593" name="Picture 2"/>
          <p:cNvPicPr>
            <a:picLocks noChangeAspect="1" noChangeArrowheads="1"/>
          </p:cNvPicPr>
          <p:nvPr/>
        </p:nvPicPr>
        <p:blipFill>
          <a:blip r:embed="rId5">
            <a:extLst>
              <a:ext uri="{28A0092B-C50C-407E-A947-70E740481C1C}">
                <a14:useLocalDpi xmlns:a14="http://schemas.microsoft.com/office/drawing/2010/main" val="0"/>
              </a:ext>
            </a:extLst>
          </a:blip>
          <a:srcRect l="53210" b="32854"/>
          <a:stretch>
            <a:fillRect/>
          </a:stretch>
        </p:blipFill>
        <p:spPr bwMode="auto">
          <a:xfrm>
            <a:off x="6900863" y="4289425"/>
            <a:ext cx="2246312"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4" name="TextBox 13"/>
          <p:cNvSpPr txBox="1">
            <a:spLocks noChangeArrowheads="1"/>
          </p:cNvSpPr>
          <p:nvPr/>
        </p:nvSpPr>
        <p:spPr bwMode="auto">
          <a:xfrm>
            <a:off x="7943850" y="4851400"/>
            <a:ext cx="660400" cy="422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200" b="0"/>
              <a:t>Video output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US" smtClean="0">
                <a:solidFill>
                  <a:schemeClr val="hlink"/>
                </a:solidFill>
              </a:rPr>
              <a:t>The RF diode (2)</a:t>
            </a:r>
          </a:p>
        </p:txBody>
      </p:sp>
      <p:sp>
        <p:nvSpPr>
          <p:cNvPr id="3" name="Content Placeholder 2"/>
          <p:cNvSpPr>
            <a:spLocks noGrp="1"/>
          </p:cNvSpPr>
          <p:nvPr>
            <p:ph idx="4294967295"/>
          </p:nvPr>
        </p:nvSpPr>
        <p:spPr>
          <a:xfrm>
            <a:off x="536575" y="1011238"/>
            <a:ext cx="8915400" cy="990600"/>
          </a:xfrm>
        </p:spPr>
        <p:txBody>
          <a:bodyPr>
            <a:normAutofit/>
          </a:bodyPr>
          <a:lstStyle/>
          <a:p>
            <a:pPr>
              <a:lnSpc>
                <a:spcPct val="80000"/>
              </a:lnSpc>
              <a:defRPr/>
            </a:pPr>
            <a:r>
              <a:rPr lang="en-US" sz="2000" b="0" smtClean="0"/>
              <a:t>Characteristics of a diode:</a:t>
            </a:r>
          </a:p>
          <a:p>
            <a:pPr>
              <a:lnSpc>
                <a:spcPct val="80000"/>
              </a:lnSpc>
              <a:buFont typeface="Wingdings" pitchFamily="2" charset="2"/>
              <a:buNone/>
              <a:defRPr/>
            </a:pPr>
            <a:r>
              <a:rPr lang="en-US" sz="2000" b="0" smtClean="0"/>
              <a:t>	The current as a function of the voltage for a barrier diode can be described by the Richardson equation:</a:t>
            </a:r>
          </a:p>
        </p:txBody>
      </p:sp>
      <p:pic>
        <p:nvPicPr>
          <p:cNvPr id="68612" name="Picture 2"/>
          <p:cNvPicPr>
            <a:picLocks noChangeAspect="1" noChangeArrowheads="1"/>
          </p:cNvPicPr>
          <p:nvPr/>
        </p:nvPicPr>
        <p:blipFill>
          <a:blip r:embed="rId3">
            <a:extLst>
              <a:ext uri="{28A0092B-C50C-407E-A947-70E740481C1C}">
                <a14:useLocalDpi xmlns:a14="http://schemas.microsoft.com/office/drawing/2010/main" val="0"/>
              </a:ext>
            </a:extLst>
          </a:blip>
          <a:srcRect l="9679" t="11615" r="9679" b="18130"/>
          <a:stretch>
            <a:fillRect/>
          </a:stretch>
        </p:blipFill>
        <p:spPr bwMode="auto">
          <a:xfrm>
            <a:off x="4714875" y="1938338"/>
            <a:ext cx="41275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Slide Number Placeholder 7"/>
          <p:cNvSpPr txBox="1">
            <a:spLocks noGrp="1"/>
          </p:cNvSpPr>
          <p:nvPr/>
        </p:nvSpPr>
        <p:spPr bwMode="auto">
          <a:xfrm>
            <a:off x="7099300" y="6356350"/>
            <a:ext cx="2311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5B837545-8565-4F2A-9958-152E996AF560}" type="slidenum">
              <a:rPr lang="en-US" sz="1400" b="0">
                <a:solidFill>
                  <a:schemeClr val="tx1"/>
                </a:solidFill>
              </a:rPr>
              <a:pPr algn="r">
                <a:lnSpc>
                  <a:spcPct val="100000"/>
                </a:lnSpc>
                <a:spcBef>
                  <a:spcPct val="0"/>
                </a:spcBef>
                <a:buClrTx/>
                <a:buSzTx/>
                <a:buFontTx/>
                <a:buNone/>
              </a:pPr>
              <a:t>65</a:t>
            </a:fld>
            <a:endParaRPr lang="en-US" sz="1400" b="0">
              <a:solidFill>
                <a:schemeClr val="tx1"/>
              </a:solidFill>
            </a:endParaRPr>
          </a:p>
        </p:txBody>
      </p:sp>
      <p:pic>
        <p:nvPicPr>
          <p:cNvPr id="6861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25" y="4489450"/>
            <a:ext cx="2228850"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Box 9"/>
          <p:cNvSpPr txBox="1">
            <a:spLocks noChangeArrowheads="1"/>
          </p:cNvSpPr>
          <p:nvPr/>
        </p:nvSpPr>
        <p:spPr bwMode="auto">
          <a:xfrm>
            <a:off x="6934200" y="5094288"/>
            <a:ext cx="28067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r>
              <a:rPr lang="en-US" sz="1600" b="0">
                <a:solidFill>
                  <a:srgbClr val="C00000"/>
                </a:solidFill>
              </a:rPr>
              <a:t>The RF diode is NOT an ideal commutator  for small signals! We cannot apply big signals otherwise burnout</a:t>
            </a:r>
          </a:p>
        </p:txBody>
      </p:sp>
      <p:grpSp>
        <p:nvGrpSpPr>
          <p:cNvPr id="68616" name="Group 13"/>
          <p:cNvGrpSpPr>
            <a:grpSpLocks/>
          </p:cNvGrpSpPr>
          <p:nvPr/>
        </p:nvGrpSpPr>
        <p:grpSpPr bwMode="auto">
          <a:xfrm>
            <a:off x="628650" y="2700338"/>
            <a:ext cx="3683000" cy="2895600"/>
            <a:chOff x="228" y="1824"/>
            <a:chExt cx="2320" cy="1824"/>
          </a:xfrm>
        </p:grpSpPr>
        <p:pic>
          <p:nvPicPr>
            <p:cNvPr id="68618" name="Picture 2"/>
            <p:cNvPicPr>
              <a:picLocks noChangeAspect="1" noChangeArrowheads="1"/>
            </p:cNvPicPr>
            <p:nvPr/>
          </p:nvPicPr>
          <p:blipFill>
            <a:blip r:embed="rId5">
              <a:extLst>
                <a:ext uri="{28A0092B-C50C-407E-A947-70E740481C1C}">
                  <a14:useLocalDpi xmlns:a14="http://schemas.microsoft.com/office/drawing/2010/main" val="0"/>
                </a:ext>
              </a:extLst>
            </a:blip>
            <a:srcRect t="25734" r="21429"/>
            <a:stretch>
              <a:fillRect/>
            </a:stretch>
          </p:blipFill>
          <p:spPr bwMode="auto">
            <a:xfrm>
              <a:off x="260" y="1824"/>
              <a:ext cx="2288" cy="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9" name="Picture 2"/>
            <p:cNvPicPr>
              <a:picLocks noChangeAspect="1" noChangeArrowheads="1"/>
            </p:cNvPicPr>
            <p:nvPr/>
          </p:nvPicPr>
          <p:blipFill>
            <a:blip r:embed="rId5">
              <a:extLst>
                <a:ext uri="{28A0092B-C50C-407E-A947-70E740481C1C}">
                  <a14:useLocalDpi xmlns:a14="http://schemas.microsoft.com/office/drawing/2010/main" val="0"/>
                </a:ext>
              </a:extLst>
            </a:blip>
            <a:srcRect l="28571" t="33551" r="66072" b="62540"/>
            <a:stretch>
              <a:fillRect/>
            </a:stretch>
          </p:blipFill>
          <p:spPr bwMode="auto">
            <a:xfrm>
              <a:off x="228" y="2592"/>
              <a:ext cx="16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12"/>
          <p:cNvSpPr/>
          <p:nvPr/>
        </p:nvSpPr>
        <p:spPr>
          <a:xfrm>
            <a:off x="596900" y="4038600"/>
            <a:ext cx="49213"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4" name="Group 18"/>
          <p:cNvGrpSpPr>
            <a:grpSpLocks/>
          </p:cNvGrpSpPr>
          <p:nvPr/>
        </p:nvGrpSpPr>
        <p:grpSpPr bwMode="auto">
          <a:xfrm>
            <a:off x="3619500" y="1727200"/>
            <a:ext cx="6288088" cy="3833813"/>
            <a:chOff x="2280" y="1088"/>
            <a:chExt cx="3961" cy="2415"/>
          </a:xfrm>
        </p:grpSpPr>
        <p:pic>
          <p:nvPicPr>
            <p:cNvPr id="69640" name="Picture 2"/>
            <p:cNvPicPr>
              <a:picLocks noChangeAspect="1" noChangeArrowheads="1"/>
            </p:cNvPicPr>
            <p:nvPr/>
          </p:nvPicPr>
          <p:blipFill>
            <a:blip r:embed="rId3">
              <a:extLst>
                <a:ext uri="{28A0092B-C50C-407E-A947-70E740481C1C}">
                  <a14:useLocalDpi xmlns:a14="http://schemas.microsoft.com/office/drawing/2010/main" val="0"/>
                </a:ext>
              </a:extLst>
            </a:blip>
            <a:srcRect b="9277"/>
            <a:stretch>
              <a:fillRect/>
            </a:stretch>
          </p:blipFill>
          <p:spPr bwMode="auto">
            <a:xfrm>
              <a:off x="2280" y="1088"/>
              <a:ext cx="3960"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1" name="TextBox 10"/>
            <p:cNvSpPr txBox="1">
              <a:spLocks noChangeArrowheads="1"/>
            </p:cNvSpPr>
            <p:nvPr/>
          </p:nvSpPr>
          <p:spPr bwMode="auto">
            <a:xfrm>
              <a:off x="4850" y="3324"/>
              <a:ext cx="1390"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400" b="0"/>
                <a:t>-20 dBm = 0.01 mW</a:t>
              </a:r>
            </a:p>
          </p:txBody>
        </p:sp>
        <p:sp>
          <p:nvSpPr>
            <p:cNvPr id="69642" name="TextBox 20"/>
            <p:cNvSpPr txBox="1">
              <a:spLocks noChangeArrowheads="1"/>
            </p:cNvSpPr>
            <p:nvPr/>
          </p:nvSpPr>
          <p:spPr bwMode="auto">
            <a:xfrm rot="-1001830">
              <a:off x="5513" y="1583"/>
              <a:ext cx="260" cy="1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endParaRPr lang="en-US" sz="800" b="0"/>
            </a:p>
          </p:txBody>
        </p:sp>
        <p:cxnSp>
          <p:nvCxnSpPr>
            <p:cNvPr id="22" name="Straight Connector 21"/>
            <p:cNvCxnSpPr/>
            <p:nvPr/>
          </p:nvCxnSpPr>
          <p:spPr>
            <a:xfrm flipV="1">
              <a:off x="5276" y="1440"/>
              <a:ext cx="624" cy="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5257" y="1301"/>
              <a:ext cx="832" cy="6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Wingdings" pitchFamily="2" charset="2"/>
                <a:buNone/>
                <a:defRPr/>
              </a:pPr>
              <a:endParaRPr lang="en-US" b="0">
                <a:solidFill>
                  <a:srgbClr val="FFFFFF"/>
                </a:solidFill>
              </a:endParaRPr>
            </a:p>
          </p:txBody>
        </p:sp>
        <p:cxnSp>
          <p:nvCxnSpPr>
            <p:cNvPr id="69645" name="Straight Arrow Connector 25"/>
            <p:cNvCxnSpPr>
              <a:cxnSpLocks noChangeShapeType="1"/>
              <a:stCxn id="69646" idx="0"/>
              <a:endCxn id="24" idx="4"/>
            </p:cNvCxnSpPr>
            <p:nvPr/>
          </p:nvCxnSpPr>
          <p:spPr bwMode="auto">
            <a:xfrm flipH="1" flipV="1">
              <a:off x="5673" y="1981"/>
              <a:ext cx="63" cy="581"/>
            </a:xfrm>
            <a:prstGeom prst="straightConnector1">
              <a:avLst/>
            </a:prstGeom>
            <a:noFill/>
            <a:ln w="2540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69646" name="TextBox 30"/>
            <p:cNvSpPr txBox="1">
              <a:spLocks noChangeArrowheads="1"/>
            </p:cNvSpPr>
            <p:nvPr/>
          </p:nvSpPr>
          <p:spPr bwMode="auto">
            <a:xfrm>
              <a:off x="5381" y="2562"/>
              <a:ext cx="860"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400"/>
                <a:t>Linear Region</a:t>
              </a:r>
            </a:p>
          </p:txBody>
        </p:sp>
        <p:cxnSp>
          <p:nvCxnSpPr>
            <p:cNvPr id="17" name="Straight Connector 16"/>
            <p:cNvCxnSpPr/>
            <p:nvPr/>
          </p:nvCxnSpPr>
          <p:spPr>
            <a:xfrm flipV="1">
              <a:off x="5521" y="1591"/>
              <a:ext cx="384" cy="1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idx="4294967295"/>
          </p:nvPr>
        </p:nvSpPr>
        <p:spPr>
          <a:xfrm>
            <a:off x="495300" y="146050"/>
            <a:ext cx="8915400" cy="1143000"/>
          </a:xfrm>
        </p:spPr>
        <p:txBody>
          <a:bodyPr/>
          <a:lstStyle/>
          <a:p>
            <a:pPr>
              <a:defRPr/>
            </a:pPr>
            <a:r>
              <a:rPr lang="en-US" smtClean="0">
                <a:solidFill>
                  <a:schemeClr val="hlink"/>
                </a:solidFill>
              </a:rPr>
              <a:t>The RF diode (3)</a:t>
            </a:r>
          </a:p>
        </p:txBody>
      </p:sp>
      <p:sp>
        <p:nvSpPr>
          <p:cNvPr id="3" name="Content Placeholder 2"/>
          <p:cNvSpPr>
            <a:spLocks noGrp="1"/>
          </p:cNvSpPr>
          <p:nvPr>
            <p:ph idx="4294967295"/>
          </p:nvPr>
        </p:nvSpPr>
        <p:spPr>
          <a:xfrm>
            <a:off x="495300" y="1066800"/>
            <a:ext cx="8915400" cy="5791200"/>
          </a:xfrm>
        </p:spPr>
        <p:txBody>
          <a:bodyPr>
            <a:normAutofit/>
          </a:bodyPr>
          <a:lstStyle/>
          <a:p>
            <a:pPr>
              <a:defRPr/>
            </a:pPr>
            <a:r>
              <a:rPr lang="en-US" sz="2000" b="0" smtClean="0"/>
              <a:t>This diagram depicts the so called square-law region where the output voltage (V</a:t>
            </a:r>
            <a:r>
              <a:rPr lang="en-US" sz="2000" b="0" baseline="-25000" smtClean="0"/>
              <a:t>Video</a:t>
            </a:r>
            <a:r>
              <a:rPr lang="en-US" sz="2000" b="0" smtClean="0"/>
              <a:t>) is proportional to the input power </a:t>
            </a:r>
          </a:p>
          <a:p>
            <a:pPr>
              <a:defRPr/>
            </a:pPr>
            <a:endParaRPr lang="en-US" sz="2000" b="0" smtClean="0"/>
          </a:p>
          <a:p>
            <a:pPr>
              <a:defRPr/>
            </a:pPr>
            <a:endParaRPr lang="en-US" sz="2000" b="0" smtClean="0"/>
          </a:p>
          <a:p>
            <a:pPr>
              <a:defRPr/>
            </a:pPr>
            <a:endParaRPr lang="en-US" sz="2000" b="0" smtClean="0"/>
          </a:p>
          <a:p>
            <a:pPr>
              <a:defRPr/>
            </a:pPr>
            <a:endParaRPr lang="en-US" sz="2000" b="0" smtClean="0"/>
          </a:p>
          <a:p>
            <a:pPr>
              <a:defRPr/>
            </a:pPr>
            <a:endParaRPr lang="en-US" sz="2000" b="0" smtClean="0"/>
          </a:p>
          <a:p>
            <a:pPr>
              <a:defRPr/>
            </a:pPr>
            <a:endParaRPr lang="en-US" sz="2000" b="0" smtClean="0"/>
          </a:p>
          <a:p>
            <a:pPr>
              <a:defRPr/>
            </a:pPr>
            <a:endParaRPr lang="en-US" sz="2000" b="0" smtClean="0"/>
          </a:p>
          <a:p>
            <a:pPr>
              <a:defRPr/>
            </a:pPr>
            <a:endParaRPr lang="en-US" sz="2000" b="0" smtClean="0"/>
          </a:p>
          <a:p>
            <a:pPr>
              <a:defRPr/>
            </a:pPr>
            <a:endParaRPr lang="en-US" sz="2000" b="0" smtClean="0"/>
          </a:p>
          <a:p>
            <a:pPr>
              <a:defRPr/>
            </a:pPr>
            <a:endParaRPr lang="en-US" sz="2000" b="0" smtClean="0"/>
          </a:p>
          <a:p>
            <a:pPr>
              <a:buFont typeface="Wingdings" pitchFamily="2" charset="2"/>
              <a:buNone/>
              <a:defRPr/>
            </a:pPr>
            <a:endParaRPr lang="en-US" sz="2000" b="0" smtClean="0"/>
          </a:p>
          <a:p>
            <a:pPr>
              <a:defRPr/>
            </a:pPr>
            <a:r>
              <a:rPr lang="en-US" sz="2000" b="0" smtClean="0"/>
              <a:t>The transition between the linear region and the square-law region is typically between -10 and -20 dBm RF power (see diagram).</a:t>
            </a:r>
          </a:p>
        </p:txBody>
      </p:sp>
      <p:sp>
        <p:nvSpPr>
          <p:cNvPr id="69637" name="Slide Number Placeholder 7"/>
          <p:cNvSpPr txBox="1">
            <a:spLocks noGrp="1"/>
          </p:cNvSpPr>
          <p:nvPr/>
        </p:nvSpPr>
        <p:spPr bwMode="auto">
          <a:xfrm>
            <a:off x="7099300" y="6356350"/>
            <a:ext cx="2311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90E895F0-379C-44C7-91A0-1D7383ED56A5}" type="slidenum">
              <a:rPr lang="en-US" sz="1400" b="0">
                <a:solidFill>
                  <a:schemeClr val="tx1"/>
                </a:solidFill>
              </a:rPr>
              <a:pPr algn="r">
                <a:lnSpc>
                  <a:spcPct val="100000"/>
                </a:lnSpc>
                <a:spcBef>
                  <a:spcPct val="0"/>
                </a:spcBef>
                <a:buClrTx/>
                <a:buSzTx/>
                <a:buFontTx/>
                <a:buNone/>
              </a:pPr>
              <a:t>66</a:t>
            </a:fld>
            <a:endParaRPr lang="en-US" sz="1400" b="0">
              <a:solidFill>
                <a:schemeClr val="tx1"/>
              </a:solidFill>
            </a:endParaRPr>
          </a:p>
        </p:txBody>
      </p:sp>
      <p:sp>
        <p:nvSpPr>
          <p:cNvPr id="69638" name="Content Placeholder 2"/>
          <p:cNvSpPr txBox="1">
            <a:spLocks/>
          </p:cNvSpPr>
          <p:nvPr/>
        </p:nvSpPr>
        <p:spPr bwMode="auto">
          <a:xfrm>
            <a:off x="455613" y="1844675"/>
            <a:ext cx="32194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eaLnBrk="1" hangingPunct="1">
              <a:lnSpc>
                <a:spcPct val="100000"/>
              </a:lnSpc>
              <a:spcBef>
                <a:spcPct val="20000"/>
              </a:spcBef>
              <a:buClrTx/>
              <a:buSzTx/>
              <a:buFont typeface="Arial" charset="0"/>
              <a:buNone/>
            </a:pPr>
            <a:r>
              <a:rPr lang="en-US" sz="2000" b="0">
                <a:solidFill>
                  <a:schemeClr val="tx1"/>
                </a:solidFill>
              </a:rPr>
              <a:t>	Since the input power is proportional to the square of the input voltage  (V</a:t>
            </a:r>
            <a:r>
              <a:rPr lang="en-US" sz="2000" b="0" baseline="-25000">
                <a:solidFill>
                  <a:schemeClr val="tx1"/>
                </a:solidFill>
              </a:rPr>
              <a:t>RF</a:t>
            </a:r>
            <a:r>
              <a:rPr lang="en-US" sz="2000" b="0" baseline="30000">
                <a:solidFill>
                  <a:schemeClr val="tx1"/>
                </a:solidFill>
              </a:rPr>
              <a:t>2</a:t>
            </a:r>
            <a:r>
              <a:rPr lang="en-US" sz="2000" b="0">
                <a:solidFill>
                  <a:schemeClr val="tx1"/>
                </a:solidFill>
              </a:rPr>
              <a:t>) and the output signal is proportional to the input power,  this region is called square- law region.</a:t>
            </a:r>
          </a:p>
        </p:txBody>
      </p:sp>
      <p:sp>
        <p:nvSpPr>
          <p:cNvPr id="69639" name="Rectangle 20"/>
          <p:cNvSpPr>
            <a:spLocks noChangeArrowheads="1"/>
          </p:cNvSpPr>
          <p:nvPr/>
        </p:nvSpPr>
        <p:spPr bwMode="auto">
          <a:xfrm>
            <a:off x="817563" y="4719638"/>
            <a:ext cx="2457450" cy="731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p>
            <a:pPr marL="571500" indent="-571500" eaLnBrk="1" hangingPunct="1">
              <a:lnSpc>
                <a:spcPct val="100000"/>
              </a:lnSpc>
              <a:spcBef>
                <a:spcPct val="20000"/>
              </a:spcBef>
              <a:buClrTx/>
              <a:buSzTx/>
              <a:buFont typeface="Arial" charset="0"/>
              <a:buNone/>
            </a:pPr>
            <a:r>
              <a:rPr lang="en-US" sz="2000" b="0"/>
              <a:t>In other words:</a:t>
            </a:r>
          </a:p>
          <a:p>
            <a:pPr marL="571500" indent="-571500">
              <a:spcBef>
                <a:spcPct val="20000"/>
              </a:spcBef>
              <a:buFont typeface="Wingdings" pitchFamily="2" charset="2"/>
              <a:buNone/>
            </a:pPr>
            <a:r>
              <a:rPr lang="en-US" sz="2000" b="0"/>
              <a:t>	 V</a:t>
            </a:r>
            <a:r>
              <a:rPr lang="en-US" sz="2000" b="0" baseline="-25000"/>
              <a:t>Video </a:t>
            </a:r>
            <a:r>
              <a:rPr lang="en-US" sz="2000" b="0"/>
              <a:t>~ V</a:t>
            </a:r>
            <a:r>
              <a:rPr lang="en-US" sz="2000" b="0" baseline="-25000"/>
              <a:t>RF</a:t>
            </a:r>
            <a:r>
              <a:rPr lang="en-US" sz="2000" b="0" baseline="30000"/>
              <a:t>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ontent Placeholder 2"/>
          <p:cNvSpPr>
            <a:spLocks noGrp="1"/>
          </p:cNvSpPr>
          <p:nvPr>
            <p:ph idx="4294967295"/>
          </p:nvPr>
        </p:nvSpPr>
        <p:spPr>
          <a:xfrm>
            <a:off x="82550" y="1295400"/>
            <a:ext cx="891540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b="0" smtClean="0">
                <a:effectLst/>
              </a:rPr>
              <a:t>Due to the square-law characteristic we arrive at the thermal noise region already for moderate power levels (-50 to -60 dBm) and hence the V</a:t>
            </a:r>
            <a:r>
              <a:rPr lang="en-US" sz="2000" b="0" baseline="-25000" smtClean="0">
                <a:effectLst/>
              </a:rPr>
              <a:t>Video</a:t>
            </a:r>
            <a:r>
              <a:rPr lang="en-US" sz="2000" b="0" smtClean="0">
                <a:effectLst/>
              </a:rPr>
              <a:t> disappears in the thermal noise </a:t>
            </a:r>
          </a:p>
          <a:p>
            <a:pPr>
              <a:buFont typeface="Wingdings" pitchFamily="2" charset="2"/>
              <a:buNone/>
            </a:pPr>
            <a:endParaRPr lang="en-US" sz="2000" b="0" smtClean="0">
              <a:effectLst/>
            </a:endParaRPr>
          </a:p>
          <a:p>
            <a:pPr>
              <a:buFont typeface="Wingdings" pitchFamily="2" charset="2"/>
              <a:buNone/>
            </a:pPr>
            <a:endParaRPr lang="en-US" sz="2000" b="0" smtClean="0">
              <a:effectLst/>
            </a:endParaRPr>
          </a:p>
          <a:p>
            <a:pPr>
              <a:buFont typeface="Wingdings" pitchFamily="2" charset="2"/>
              <a:buNone/>
            </a:pPr>
            <a:endParaRPr lang="en-US" sz="800" b="0" smtClean="0">
              <a:effectLst/>
            </a:endParaRPr>
          </a:p>
          <a:p>
            <a:r>
              <a:rPr lang="en-US" sz="2000" b="0" smtClean="0">
                <a:effectLst/>
              </a:rPr>
              <a:t>This is described by the term </a:t>
            </a:r>
          </a:p>
          <a:p>
            <a:pPr>
              <a:buFont typeface="Wingdings" pitchFamily="2" charset="2"/>
              <a:buNone/>
            </a:pPr>
            <a:r>
              <a:rPr lang="en-US" sz="2000" b="0" i="1" smtClean="0">
                <a:effectLst/>
              </a:rPr>
              <a:t>	tangential signal sensitivity </a:t>
            </a:r>
            <a:r>
              <a:rPr lang="en-US" sz="2000" b="0" smtClean="0">
                <a:effectLst/>
              </a:rPr>
              <a:t>(TSS)</a:t>
            </a:r>
          </a:p>
          <a:p>
            <a:pPr>
              <a:buFont typeface="Wingdings" pitchFamily="2" charset="2"/>
              <a:buNone/>
            </a:pPr>
            <a:r>
              <a:rPr lang="en-US" sz="2000" b="0" smtClean="0">
                <a:effectLst/>
              </a:rPr>
              <a:t>	where the detected signal </a:t>
            </a:r>
          </a:p>
          <a:p>
            <a:pPr>
              <a:buFont typeface="Wingdings" pitchFamily="2" charset="2"/>
              <a:buNone/>
            </a:pPr>
            <a:r>
              <a:rPr lang="en-US" sz="2000" b="0" smtClean="0">
                <a:effectLst/>
              </a:rPr>
              <a:t>	(Observation BW, usually 10 MHz)</a:t>
            </a:r>
          </a:p>
          <a:p>
            <a:pPr>
              <a:buFont typeface="Wingdings" pitchFamily="2" charset="2"/>
              <a:buNone/>
            </a:pPr>
            <a:r>
              <a:rPr lang="en-US" sz="2000" b="0" smtClean="0">
                <a:effectLst/>
              </a:rPr>
              <a:t>	 is 4 dB over the thermal noise floor</a:t>
            </a:r>
          </a:p>
        </p:txBody>
      </p:sp>
      <p:sp>
        <p:nvSpPr>
          <p:cNvPr id="70659" name="Slide Number Placeholder 4"/>
          <p:cNvSpPr txBox="1">
            <a:spLocks noGrp="1"/>
          </p:cNvSpPr>
          <p:nvPr/>
        </p:nvSpPr>
        <p:spPr bwMode="auto">
          <a:xfrm>
            <a:off x="7099300" y="6356350"/>
            <a:ext cx="2311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1B3FCDAB-0BC6-4E85-83C1-26A7D240DB31}" type="slidenum">
              <a:rPr lang="en-US" sz="1400" b="0">
                <a:solidFill>
                  <a:schemeClr val="tx1"/>
                </a:solidFill>
              </a:rPr>
              <a:pPr algn="r">
                <a:lnSpc>
                  <a:spcPct val="100000"/>
                </a:lnSpc>
                <a:spcBef>
                  <a:spcPct val="0"/>
                </a:spcBef>
                <a:buClrTx/>
                <a:buSzTx/>
                <a:buFontTx/>
                <a:buNone/>
              </a:pPr>
              <a:t>67</a:t>
            </a:fld>
            <a:endParaRPr lang="en-US" sz="1400" b="0">
              <a:solidFill>
                <a:schemeClr val="tx1"/>
              </a:solidFill>
            </a:endParaRPr>
          </a:p>
        </p:txBody>
      </p:sp>
      <p:sp>
        <p:nvSpPr>
          <p:cNvPr id="7" name="Title 1"/>
          <p:cNvSpPr txBox="1">
            <a:spLocks/>
          </p:cNvSpPr>
          <p:nvPr/>
        </p:nvSpPr>
        <p:spPr>
          <a:xfrm>
            <a:off x="495300" y="228600"/>
            <a:ext cx="8915400" cy="1143000"/>
          </a:xfrm>
          <a:prstGeom prst="rect">
            <a:avLst/>
          </a:prstGeom>
        </p:spPr>
        <p:txBody>
          <a:bodyPr anchor="ctr">
            <a:normAutofit/>
          </a:bodyPr>
          <a:lstStyle/>
          <a:p>
            <a:pPr algn="ctr" eaLnBrk="1" fontAlgn="auto" hangingPunct="1">
              <a:lnSpc>
                <a:spcPct val="100000"/>
              </a:lnSpc>
              <a:spcBef>
                <a:spcPct val="0"/>
              </a:spcBef>
              <a:spcAft>
                <a:spcPts val="0"/>
              </a:spcAft>
              <a:buClrTx/>
              <a:buSzTx/>
              <a:buFont typeface="Wingdings" pitchFamily="2" charset="2"/>
              <a:buNone/>
              <a:defRPr/>
            </a:pPr>
            <a:r>
              <a:rPr lang="en-US" sz="3600" kern="0" dirty="0">
                <a:solidFill>
                  <a:srgbClr val="FF0000"/>
                </a:solidFill>
                <a:effectLst>
                  <a:outerShdw blurRad="38100" dist="38100" dir="2700000" algn="tl">
                    <a:srgbClr val="C0C0C0"/>
                  </a:outerShdw>
                </a:effectLst>
                <a:latin typeface="Arial"/>
                <a:ea typeface="+mj-ea"/>
                <a:cs typeface="+mj-cs"/>
              </a:rPr>
              <a:t>The RF diode (5)</a:t>
            </a:r>
            <a:endParaRPr lang="en-US" sz="4400" b="0" dirty="0">
              <a:solidFill>
                <a:schemeClr val="tx1"/>
              </a:solidFill>
              <a:latin typeface="+mj-lt"/>
              <a:ea typeface="+mj-ea"/>
              <a:cs typeface="+mj-cs"/>
            </a:endParaRPr>
          </a:p>
        </p:txBody>
      </p:sp>
      <p:grpSp>
        <p:nvGrpSpPr>
          <p:cNvPr id="70661" name="Group 19"/>
          <p:cNvGrpSpPr>
            <a:grpSpLocks/>
          </p:cNvGrpSpPr>
          <p:nvPr/>
        </p:nvGrpSpPr>
        <p:grpSpPr bwMode="auto">
          <a:xfrm>
            <a:off x="4902200" y="2670175"/>
            <a:ext cx="5003800" cy="2768600"/>
            <a:chOff x="3088" y="1682"/>
            <a:chExt cx="3152" cy="1744"/>
          </a:xfrm>
        </p:grpSpPr>
        <p:pic>
          <p:nvPicPr>
            <p:cNvPr id="70662" name="Picture 2"/>
            <p:cNvPicPr>
              <a:picLocks noChangeAspect="1" noChangeArrowheads="1"/>
            </p:cNvPicPr>
            <p:nvPr/>
          </p:nvPicPr>
          <p:blipFill>
            <a:blip r:embed="rId3">
              <a:extLst>
                <a:ext uri="{28A0092B-C50C-407E-A947-70E740481C1C}">
                  <a14:useLocalDpi xmlns:a14="http://schemas.microsoft.com/office/drawing/2010/main" val="0"/>
                </a:ext>
              </a:extLst>
            </a:blip>
            <a:srcRect l="5865" t="13332" r="14940" b="15569"/>
            <a:stretch>
              <a:fillRect/>
            </a:stretch>
          </p:blipFill>
          <p:spPr bwMode="auto">
            <a:xfrm>
              <a:off x="3270" y="1728"/>
              <a:ext cx="2808"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TextBox 8"/>
            <p:cNvSpPr txBox="1">
              <a:spLocks noChangeArrowheads="1"/>
            </p:cNvSpPr>
            <p:nvPr/>
          </p:nvSpPr>
          <p:spPr bwMode="auto">
            <a:xfrm>
              <a:off x="3348" y="1740"/>
              <a:ext cx="364" cy="8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endParaRPr lang="en-US" b="0"/>
            </a:p>
            <a:p>
              <a:endParaRPr lang="en-US" b="0"/>
            </a:p>
            <a:p>
              <a:endParaRPr lang="en-US" b="0"/>
            </a:p>
          </p:txBody>
        </p:sp>
        <p:sp>
          <p:nvSpPr>
            <p:cNvPr id="70664" name="TextBox 9"/>
            <p:cNvSpPr txBox="1">
              <a:spLocks noChangeArrowheads="1"/>
            </p:cNvSpPr>
            <p:nvPr/>
          </p:nvSpPr>
          <p:spPr bwMode="auto">
            <a:xfrm>
              <a:off x="3842" y="2736"/>
              <a:ext cx="260" cy="2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endParaRPr lang="en-US" b="0"/>
            </a:p>
          </p:txBody>
        </p:sp>
        <p:sp>
          <p:nvSpPr>
            <p:cNvPr id="70665" name="TextBox 10"/>
            <p:cNvSpPr txBox="1">
              <a:spLocks noChangeArrowheads="1"/>
            </p:cNvSpPr>
            <p:nvPr/>
          </p:nvSpPr>
          <p:spPr bwMode="auto">
            <a:xfrm>
              <a:off x="5720" y="3247"/>
              <a:ext cx="520"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400">
                  <a:solidFill>
                    <a:schemeClr val="tx1"/>
                  </a:solidFill>
                </a:rPr>
                <a:t>Time</a:t>
              </a:r>
            </a:p>
          </p:txBody>
        </p:sp>
        <p:sp>
          <p:nvSpPr>
            <p:cNvPr id="70666" name="TextBox 11"/>
            <p:cNvSpPr txBox="1">
              <a:spLocks noChangeArrowheads="1"/>
            </p:cNvSpPr>
            <p:nvPr/>
          </p:nvSpPr>
          <p:spPr bwMode="auto">
            <a:xfrm rot="-5400000">
              <a:off x="2685" y="2085"/>
              <a:ext cx="986"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400">
                  <a:solidFill>
                    <a:schemeClr val="tx1"/>
                  </a:solidFill>
                </a:rPr>
                <a:t>Output Voltage </a:t>
              </a:r>
            </a:p>
          </p:txBody>
        </p:sp>
        <p:cxnSp>
          <p:nvCxnSpPr>
            <p:cNvPr id="14" name="Straight Connector 13"/>
            <p:cNvCxnSpPr/>
            <p:nvPr/>
          </p:nvCxnSpPr>
          <p:spPr>
            <a:xfrm rot="10800000">
              <a:off x="4362" y="2352"/>
              <a:ext cx="26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362" y="2544"/>
              <a:ext cx="26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a:off x="4396" y="2449"/>
              <a:ext cx="192" cy="1"/>
            </a:xfrm>
            <a:prstGeom prst="straightConnector1">
              <a:avLst/>
            </a:prstGeom>
            <a:ln w="254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0670" name="TextBox 18"/>
            <p:cNvSpPr txBox="1">
              <a:spLocks noChangeArrowheads="1"/>
            </p:cNvSpPr>
            <p:nvPr/>
          </p:nvSpPr>
          <p:spPr bwMode="auto">
            <a:xfrm>
              <a:off x="4102" y="2352"/>
              <a:ext cx="468"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en-US" sz="1400" b="0">
                  <a:solidFill>
                    <a:srgbClr val="C00000"/>
                  </a:solidFill>
                </a:rPr>
                <a:t>4dB</a:t>
              </a:r>
            </a:p>
          </p:txBody>
        </p:sp>
        <p:sp>
          <p:nvSpPr>
            <p:cNvPr id="70671" name="Line 17"/>
            <p:cNvSpPr>
              <a:spLocks noChangeShapeType="1"/>
            </p:cNvSpPr>
            <p:nvPr/>
          </p:nvSpPr>
          <p:spPr bwMode="auto">
            <a:xfrm flipV="1">
              <a:off x="3295" y="1731"/>
              <a:ext cx="0" cy="408"/>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70672" name="Line 18"/>
            <p:cNvSpPr>
              <a:spLocks noChangeShapeType="1"/>
            </p:cNvSpPr>
            <p:nvPr/>
          </p:nvSpPr>
          <p:spPr bwMode="auto">
            <a:xfrm>
              <a:off x="5733" y="3229"/>
              <a:ext cx="382"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95300" y="76200"/>
            <a:ext cx="8915400" cy="1143000"/>
          </a:xfrm>
        </p:spPr>
        <p:txBody>
          <a:bodyPr/>
          <a:lstStyle/>
          <a:p>
            <a:pPr>
              <a:defRPr/>
            </a:pPr>
            <a:r>
              <a:rPr lang="pl-PL" smtClean="0">
                <a:solidFill>
                  <a:schemeClr val="hlink"/>
                </a:solidFill>
              </a:rPr>
              <a:t>Appendix G: </a:t>
            </a:r>
            <a:r>
              <a:rPr lang="en-US" smtClean="0">
                <a:solidFill>
                  <a:schemeClr val="hlink"/>
                </a:solidFill>
              </a:rPr>
              <a:t>The RF mixer (1)</a:t>
            </a:r>
          </a:p>
        </p:txBody>
      </p:sp>
      <p:sp>
        <p:nvSpPr>
          <p:cNvPr id="71683" name="Content Placeholder 2"/>
          <p:cNvSpPr>
            <a:spLocks noGrp="1"/>
          </p:cNvSpPr>
          <p:nvPr>
            <p:ph idx="4294967295"/>
          </p:nvPr>
        </p:nvSpPr>
        <p:spPr>
          <a:xfrm>
            <a:off x="495300" y="1143000"/>
            <a:ext cx="8915400"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sz="1700" b="0" smtClean="0">
                <a:effectLst/>
              </a:rPr>
              <a:t>For the detection of very small RF signals we prefer a device that has a linear response over the full range (from 0 dBm ( = 1mW) down to thermal noise =  </a:t>
            </a:r>
          </a:p>
          <a:p>
            <a:pPr>
              <a:lnSpc>
                <a:spcPct val="80000"/>
              </a:lnSpc>
              <a:buFont typeface="Wingdings" pitchFamily="2" charset="2"/>
              <a:buNone/>
            </a:pPr>
            <a:r>
              <a:rPr lang="en-US" sz="1700" b="0" smtClean="0">
                <a:effectLst/>
              </a:rPr>
              <a:t>	-174 dBm/Hz = 4·10</a:t>
            </a:r>
            <a:r>
              <a:rPr lang="en-US" sz="1700" b="0" baseline="30000" smtClean="0">
                <a:effectLst/>
              </a:rPr>
              <a:t>-21</a:t>
            </a:r>
            <a:r>
              <a:rPr lang="en-US" sz="1700" b="0" smtClean="0">
                <a:effectLst/>
              </a:rPr>
              <a:t> W/Hz) </a:t>
            </a:r>
          </a:p>
          <a:p>
            <a:pPr>
              <a:lnSpc>
                <a:spcPct val="80000"/>
              </a:lnSpc>
            </a:pPr>
            <a:r>
              <a:rPr lang="en-US" sz="1700" b="0" smtClean="0">
                <a:effectLst/>
              </a:rPr>
              <a:t>This is the RF mixer which is using 1, 2 or 4 diodes in different configurations (see next slide)</a:t>
            </a:r>
          </a:p>
          <a:p>
            <a:pPr>
              <a:lnSpc>
                <a:spcPct val="80000"/>
              </a:lnSpc>
            </a:pPr>
            <a:r>
              <a:rPr lang="en-US" sz="1700" b="0" smtClean="0">
                <a:effectLst/>
              </a:rPr>
              <a:t>Together with a so called LO (local oscillator) signal, the mixer works as a signal multiplier with a very high dynamic range since the output signal is always in the “linear range” provided, that the mixer is not in saturation with respect to the RF input signal (For the LO signal the mixer should always be in saturation!)</a:t>
            </a:r>
          </a:p>
          <a:p>
            <a:pPr>
              <a:lnSpc>
                <a:spcPct val="80000"/>
              </a:lnSpc>
            </a:pPr>
            <a:r>
              <a:rPr lang="en-US" sz="1700" b="0" smtClean="0">
                <a:effectLst/>
              </a:rPr>
              <a:t>The RF mixer is essentially a multiplier implementing the function </a:t>
            </a:r>
          </a:p>
          <a:p>
            <a:pPr>
              <a:lnSpc>
                <a:spcPct val="80000"/>
              </a:lnSpc>
            </a:pPr>
            <a:endParaRPr lang="en-US" sz="900" b="0" smtClean="0">
              <a:effectLst/>
            </a:endParaRPr>
          </a:p>
          <a:p>
            <a:pPr>
              <a:lnSpc>
                <a:spcPct val="80000"/>
              </a:lnSpc>
              <a:buFont typeface="Wingdings" pitchFamily="2" charset="2"/>
              <a:buNone/>
            </a:pPr>
            <a:r>
              <a:rPr lang="en-US" sz="1700" b="0" smtClean="0">
                <a:effectLst/>
              </a:rPr>
              <a:t>		  	f</a:t>
            </a:r>
            <a:r>
              <a:rPr lang="en-US" sz="1700" b="0" baseline="-25000" smtClean="0">
                <a:effectLst/>
              </a:rPr>
              <a:t>1</a:t>
            </a:r>
            <a:r>
              <a:rPr lang="en-US" sz="1700" b="0" smtClean="0">
                <a:effectLst/>
              </a:rPr>
              <a:t>(t) · f</a:t>
            </a:r>
            <a:r>
              <a:rPr lang="en-US" sz="1700" b="0" baseline="-25000" smtClean="0">
                <a:effectLst/>
              </a:rPr>
              <a:t>2</a:t>
            </a:r>
            <a:r>
              <a:rPr lang="en-US" sz="1700" b="0" smtClean="0">
                <a:effectLst/>
              </a:rPr>
              <a:t>(t) with f</a:t>
            </a:r>
            <a:r>
              <a:rPr lang="en-US" sz="1700" b="0" baseline="-25000" smtClean="0">
                <a:effectLst/>
              </a:rPr>
              <a:t>1</a:t>
            </a:r>
            <a:r>
              <a:rPr lang="en-US" sz="1700" b="0" smtClean="0">
                <a:effectLst/>
              </a:rPr>
              <a:t>(t) = RF signal and f</a:t>
            </a:r>
            <a:r>
              <a:rPr lang="en-US" sz="1700" b="0" baseline="-25000" smtClean="0">
                <a:effectLst/>
              </a:rPr>
              <a:t>2</a:t>
            </a:r>
            <a:r>
              <a:rPr lang="en-US" sz="1700" b="0" smtClean="0">
                <a:effectLst/>
              </a:rPr>
              <a:t>(t) = LO signal</a:t>
            </a:r>
          </a:p>
          <a:p>
            <a:pPr>
              <a:lnSpc>
                <a:spcPct val="80000"/>
              </a:lnSpc>
              <a:buFont typeface="Wingdings" pitchFamily="2" charset="2"/>
              <a:buNone/>
            </a:pPr>
            <a:endParaRPr lang="en-US" sz="1700" b="0" smtClean="0">
              <a:effectLst/>
            </a:endParaRPr>
          </a:p>
          <a:p>
            <a:pPr>
              <a:lnSpc>
                <a:spcPct val="80000"/>
              </a:lnSpc>
              <a:buFont typeface="Wingdings" pitchFamily="2" charset="2"/>
              <a:buNone/>
            </a:pPr>
            <a:endParaRPr lang="en-US" sz="1700" b="0" smtClean="0">
              <a:effectLst/>
            </a:endParaRPr>
          </a:p>
          <a:p>
            <a:pPr>
              <a:lnSpc>
                <a:spcPct val="80000"/>
              </a:lnSpc>
              <a:buFont typeface="Wingdings" pitchFamily="2" charset="2"/>
              <a:buNone/>
            </a:pPr>
            <a:endParaRPr lang="en-US" sz="1700" b="0" smtClean="0">
              <a:effectLst/>
            </a:endParaRPr>
          </a:p>
          <a:p>
            <a:pPr>
              <a:lnSpc>
                <a:spcPct val="80000"/>
              </a:lnSpc>
            </a:pPr>
            <a:r>
              <a:rPr lang="en-US" sz="1700" b="0" smtClean="0">
                <a:effectLst/>
              </a:rPr>
              <a:t>Thus we obtain a response at the IF (intermediate frequency) port that is at the sum and difference frequency of the LO and RF signals</a:t>
            </a:r>
          </a:p>
          <a:p>
            <a:pPr>
              <a:lnSpc>
                <a:spcPct val="80000"/>
              </a:lnSpc>
              <a:buFont typeface="Wingdings" pitchFamily="2" charset="2"/>
              <a:buNone/>
            </a:pPr>
            <a:endParaRPr lang="en-US" sz="1700" b="0" smtClean="0">
              <a:effectLst/>
            </a:endParaRPr>
          </a:p>
        </p:txBody>
      </p:sp>
      <p:sp>
        <p:nvSpPr>
          <p:cNvPr id="71684" name="Slide Number Placeholder 4"/>
          <p:cNvSpPr txBox="1">
            <a:spLocks noGrp="1"/>
          </p:cNvSpPr>
          <p:nvPr/>
        </p:nvSpPr>
        <p:spPr bwMode="auto">
          <a:xfrm>
            <a:off x="7099300" y="6356350"/>
            <a:ext cx="2311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2E03D3A0-676D-4B0B-BF33-AC7DE7A98F73}" type="slidenum">
              <a:rPr lang="en-US" sz="1400" b="0">
                <a:solidFill>
                  <a:schemeClr val="tx1"/>
                </a:solidFill>
              </a:rPr>
              <a:pPr algn="r">
                <a:lnSpc>
                  <a:spcPct val="100000"/>
                </a:lnSpc>
                <a:spcBef>
                  <a:spcPct val="0"/>
                </a:spcBef>
                <a:buClrTx/>
                <a:buSzTx/>
                <a:buFontTx/>
                <a:buNone/>
              </a:pPr>
              <a:t>68</a:t>
            </a:fld>
            <a:endParaRPr lang="en-US" sz="1400" b="0">
              <a:solidFill>
                <a:schemeClr val="tx1"/>
              </a:solidFill>
            </a:endParaRPr>
          </a:p>
        </p:txBody>
      </p:sp>
      <p:graphicFrame>
        <p:nvGraphicFramePr>
          <p:cNvPr id="71685" name="Object 7"/>
          <p:cNvGraphicFramePr>
            <a:graphicFrameLocks noChangeAspect="1"/>
          </p:cNvGraphicFramePr>
          <p:nvPr/>
        </p:nvGraphicFramePr>
        <p:xfrm>
          <a:off x="644525" y="4125913"/>
          <a:ext cx="8824913" cy="671512"/>
        </p:xfrm>
        <a:graphic>
          <a:graphicData uri="http://schemas.openxmlformats.org/presentationml/2006/ole">
            <mc:AlternateContent xmlns:mc="http://schemas.openxmlformats.org/markup-compatibility/2006">
              <mc:Choice xmlns:v="urn:schemas-microsoft-com:vml" Requires="v">
                <p:oleObj spid="_x0000_s71697" name="Equation" r:id="rId4" imgW="4775200" imgH="393700" progId="Equation.3">
                  <p:embed/>
                </p:oleObj>
              </mc:Choice>
              <mc:Fallback>
                <p:oleObj name="Equation" r:id="rId4" imgW="4775200" imgH="3937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525" y="4125913"/>
                        <a:ext cx="8824913"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US" smtClean="0">
                <a:solidFill>
                  <a:schemeClr val="hlink"/>
                </a:solidFill>
              </a:rPr>
              <a:t>The RF mixer (2)</a:t>
            </a:r>
          </a:p>
        </p:txBody>
      </p:sp>
      <p:sp>
        <p:nvSpPr>
          <p:cNvPr id="3" name="Content Placeholder 2"/>
          <p:cNvSpPr>
            <a:spLocks noGrp="1"/>
          </p:cNvSpPr>
          <p:nvPr>
            <p:ph idx="4294967295"/>
          </p:nvPr>
        </p:nvSpPr>
        <p:spPr>
          <a:xfrm>
            <a:off x="495300" y="1295400"/>
            <a:ext cx="8915400" cy="533400"/>
          </a:xfrm>
        </p:spPr>
        <p:txBody>
          <a:bodyPr>
            <a:normAutofit/>
          </a:bodyPr>
          <a:lstStyle/>
          <a:p>
            <a:pPr>
              <a:defRPr/>
            </a:pPr>
            <a:r>
              <a:rPr lang="en-US" dirty="0" smtClean="0"/>
              <a:t>Examples of different mixer configurations</a:t>
            </a:r>
            <a:endParaRPr lang="en-US" dirty="0"/>
          </a:p>
        </p:txBody>
      </p:sp>
      <p:sp>
        <p:nvSpPr>
          <p:cNvPr id="72708" name="Slide Number Placeholder 4"/>
          <p:cNvSpPr txBox="1">
            <a:spLocks noGrp="1"/>
          </p:cNvSpPr>
          <p:nvPr/>
        </p:nvSpPr>
        <p:spPr bwMode="auto">
          <a:xfrm>
            <a:off x="7099300" y="6356350"/>
            <a:ext cx="2311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6B6C855D-59C3-41E7-8489-A936481A3B78}" type="slidenum">
              <a:rPr lang="en-US" sz="1400" b="0">
                <a:solidFill>
                  <a:schemeClr val="tx1"/>
                </a:solidFill>
              </a:rPr>
              <a:pPr algn="r">
                <a:lnSpc>
                  <a:spcPct val="100000"/>
                </a:lnSpc>
                <a:spcBef>
                  <a:spcPct val="0"/>
                </a:spcBef>
                <a:buClrTx/>
                <a:buSzTx/>
                <a:buFontTx/>
                <a:buNone/>
              </a:pPr>
              <a:t>69</a:t>
            </a:fld>
            <a:endParaRPr lang="en-US" sz="1400" b="0">
              <a:solidFill>
                <a:schemeClr val="tx1"/>
              </a:solidFill>
            </a:endParaRPr>
          </a:p>
        </p:txBody>
      </p:sp>
      <p:pic>
        <p:nvPicPr>
          <p:cNvPr id="72709" name="Picture 3"/>
          <p:cNvPicPr>
            <a:picLocks noChangeAspect="1" noChangeArrowheads="1"/>
          </p:cNvPicPr>
          <p:nvPr/>
        </p:nvPicPr>
        <p:blipFill>
          <a:blip r:embed="rId3">
            <a:extLst>
              <a:ext uri="{28A0092B-C50C-407E-A947-70E740481C1C}">
                <a14:useLocalDpi xmlns:a14="http://schemas.microsoft.com/office/drawing/2010/main" val="0"/>
              </a:ext>
            </a:extLst>
          </a:blip>
          <a:srcRect b="13725"/>
          <a:stretch>
            <a:fillRect/>
          </a:stretch>
        </p:blipFill>
        <p:spPr bwMode="auto">
          <a:xfrm>
            <a:off x="619125" y="2057400"/>
            <a:ext cx="4251325"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4"/>
          <p:cNvPicPr>
            <a:picLocks noChangeAspect="1" noChangeArrowheads="1"/>
          </p:cNvPicPr>
          <p:nvPr/>
        </p:nvPicPr>
        <p:blipFill>
          <a:blip r:embed="rId4">
            <a:extLst>
              <a:ext uri="{28A0092B-C50C-407E-A947-70E740481C1C}">
                <a14:useLocalDpi xmlns:a14="http://schemas.microsoft.com/office/drawing/2010/main" val="0"/>
              </a:ext>
            </a:extLst>
          </a:blip>
          <a:srcRect b="29756"/>
          <a:stretch>
            <a:fillRect/>
          </a:stretch>
        </p:blipFill>
        <p:spPr bwMode="auto">
          <a:xfrm>
            <a:off x="5200650" y="2057400"/>
            <a:ext cx="40211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2"/>
          <p:cNvPicPr>
            <a:picLocks noChangeAspect="1" noChangeArrowheads="1"/>
          </p:cNvPicPr>
          <p:nvPr/>
        </p:nvPicPr>
        <p:blipFill>
          <a:blip r:embed="rId5">
            <a:extLst>
              <a:ext uri="{28A0092B-C50C-407E-A947-70E740481C1C}">
                <a14:useLocalDpi xmlns:a14="http://schemas.microsoft.com/office/drawing/2010/main" val="0"/>
              </a:ext>
            </a:extLst>
          </a:blip>
          <a:srcRect l="11253" t="5672"/>
          <a:stretch>
            <a:fillRect/>
          </a:stretch>
        </p:blipFill>
        <p:spPr bwMode="auto">
          <a:xfrm>
            <a:off x="5283200" y="3733800"/>
            <a:ext cx="37576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2" name="TextBox 10"/>
          <p:cNvSpPr txBox="1">
            <a:spLocks noChangeArrowheads="1"/>
          </p:cNvSpPr>
          <p:nvPr/>
        </p:nvSpPr>
        <p:spPr bwMode="auto">
          <a:xfrm>
            <a:off x="5273675" y="6146800"/>
            <a:ext cx="4137025"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r>
              <a:rPr lang="en-US" sz="1600" b="0"/>
              <a:t>A typical coaxial mixer (SMA connector)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5E46E556-5085-4811-B0A6-469EC62C7D02}" type="slidenum">
              <a:rPr lang="en-US" sz="1400" b="0">
                <a:solidFill>
                  <a:schemeClr val="tx1"/>
                </a:solidFill>
              </a:rPr>
              <a:pPr algn="r">
                <a:lnSpc>
                  <a:spcPct val="100000"/>
                </a:lnSpc>
                <a:spcBef>
                  <a:spcPct val="0"/>
                </a:spcBef>
                <a:buClrTx/>
                <a:buSzTx/>
                <a:buFontTx/>
                <a:buNone/>
              </a:pPr>
              <a:t>7</a:t>
            </a:fld>
            <a:endParaRPr lang="en-US" sz="1400" b="0">
              <a:solidFill>
                <a:schemeClr val="tx1"/>
              </a:solidFill>
            </a:endParaRPr>
          </a:p>
        </p:txBody>
      </p:sp>
      <p:sp>
        <p:nvSpPr>
          <p:cNvPr id="253954" name="Rectangle 2"/>
          <p:cNvSpPr>
            <a:spLocks noGrp="1" noChangeArrowheads="1"/>
          </p:cNvSpPr>
          <p:nvPr>
            <p:ph type="title" idx="4294967295"/>
          </p:nvPr>
        </p:nvSpPr>
        <p:spPr>
          <a:xfrm>
            <a:off x="347663" y="150813"/>
            <a:ext cx="9271000" cy="1531937"/>
          </a:xfrm>
        </p:spPr>
        <p:txBody>
          <a:bodyPr/>
          <a:lstStyle/>
          <a:p>
            <a:pPr>
              <a:defRPr/>
            </a:pPr>
            <a:r>
              <a:rPr lang="en-US" sz="3200" smtClean="0">
                <a:solidFill>
                  <a:schemeClr val="hlink"/>
                </a:solidFill>
              </a:rPr>
              <a:t>Example for Application of the Superheterodyne Concept in a Spectrum Analyzer</a:t>
            </a:r>
          </a:p>
        </p:txBody>
      </p:sp>
      <p:pic>
        <p:nvPicPr>
          <p:cNvPr id="92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2101850"/>
            <a:ext cx="8080375"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221" name="Rectangle 5"/>
          <p:cNvSpPr>
            <a:spLocks noChangeArrowheads="1"/>
          </p:cNvSpPr>
          <p:nvPr/>
        </p:nvSpPr>
        <p:spPr bwMode="auto">
          <a:xfrm>
            <a:off x="476250" y="5861050"/>
            <a:ext cx="239553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p>
            <a:pPr>
              <a:spcBef>
                <a:spcPct val="0"/>
              </a:spcBef>
              <a:buClrTx/>
              <a:buSzTx/>
              <a:buFontTx/>
              <a:buNone/>
            </a:pPr>
            <a:r>
              <a:rPr lang="en-US" sz="1000" b="0"/>
              <a:t>Agilent, ‘Spectrum Analyzer Basics,’</a:t>
            </a:r>
            <a:br>
              <a:rPr lang="en-US" sz="1000" b="0"/>
            </a:br>
            <a:r>
              <a:rPr lang="en-US" sz="1000" b="0"/>
              <a:t>Application Note 150, page 10 f.</a:t>
            </a:r>
            <a:br>
              <a:rPr lang="en-US" sz="1000" b="0"/>
            </a:br>
            <a:endParaRPr lang="en-US" sz="1000" b="0"/>
          </a:p>
        </p:txBody>
      </p:sp>
      <p:cxnSp>
        <p:nvCxnSpPr>
          <p:cNvPr id="9222" name="Straight Arrow Connector 9"/>
          <p:cNvCxnSpPr>
            <a:cxnSpLocks noChangeShapeType="1"/>
          </p:cNvCxnSpPr>
          <p:nvPr/>
        </p:nvCxnSpPr>
        <p:spPr bwMode="auto">
          <a:xfrm rot="5400000" flipH="1" flipV="1">
            <a:off x="3948113" y="3781425"/>
            <a:ext cx="1947862" cy="566738"/>
          </a:xfrm>
          <a:prstGeom prst="straightConnector1">
            <a:avLst/>
          </a:prstGeom>
          <a:noFill/>
          <a:ln w="19050" algn="ctr">
            <a:solidFill>
              <a:srgbClr val="0000FF"/>
            </a:solidFill>
            <a:round/>
            <a:headEnd/>
            <a:tailEnd type="arrow" w="med" len="med"/>
          </a:ln>
          <a:extLst>
            <a:ext uri="{909E8E84-426E-40DD-AFC4-6F175D3DCCD1}">
              <a14:hiddenFill xmlns:a14="http://schemas.microsoft.com/office/drawing/2010/main">
                <a:noFill/>
              </a14:hiddenFill>
            </a:ext>
          </a:extLst>
        </p:spPr>
      </p:cxnSp>
      <p:sp>
        <p:nvSpPr>
          <p:cNvPr id="9223" name="TextBox 10"/>
          <p:cNvSpPr txBox="1">
            <a:spLocks noChangeArrowheads="1"/>
          </p:cNvSpPr>
          <p:nvPr/>
        </p:nvSpPr>
        <p:spPr bwMode="auto">
          <a:xfrm>
            <a:off x="3079750" y="5084763"/>
            <a:ext cx="33877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0"/>
              </a:spcBef>
              <a:buFont typeface="Wingdings" pitchFamily="2" charset="2"/>
              <a:buNone/>
            </a:pPr>
            <a:r>
              <a:rPr lang="en-US" sz="1600" b="0"/>
              <a:t>The center frequency is fixed, but the bandwidth of the</a:t>
            </a:r>
          </a:p>
          <a:p>
            <a:pPr>
              <a:spcBef>
                <a:spcPct val="0"/>
              </a:spcBef>
              <a:buFont typeface="Wingdings" pitchFamily="2" charset="2"/>
              <a:buNone/>
            </a:pPr>
            <a:r>
              <a:rPr lang="en-US" sz="1600" b="0"/>
              <a:t>IF filter can be modified.</a:t>
            </a:r>
            <a:endParaRPr lang="en-GB" sz="1600" b="0"/>
          </a:p>
        </p:txBody>
      </p:sp>
      <p:cxnSp>
        <p:nvCxnSpPr>
          <p:cNvPr id="9224" name="Straight Arrow Connector 12"/>
          <p:cNvCxnSpPr>
            <a:cxnSpLocks noChangeShapeType="1"/>
          </p:cNvCxnSpPr>
          <p:nvPr/>
        </p:nvCxnSpPr>
        <p:spPr bwMode="auto">
          <a:xfrm rot="16200000" flipV="1">
            <a:off x="7187407" y="3952081"/>
            <a:ext cx="1701800" cy="731837"/>
          </a:xfrm>
          <a:prstGeom prst="straightConnector1">
            <a:avLst/>
          </a:prstGeom>
          <a:noFill/>
          <a:ln w="19050" algn="ctr">
            <a:solidFill>
              <a:srgbClr val="0000FF"/>
            </a:solidFill>
            <a:round/>
            <a:headEnd/>
            <a:tailEnd type="arrow" w="med" len="med"/>
          </a:ln>
          <a:extLst>
            <a:ext uri="{909E8E84-426E-40DD-AFC4-6F175D3DCCD1}">
              <a14:hiddenFill xmlns:a14="http://schemas.microsoft.com/office/drawing/2010/main">
                <a:noFill/>
              </a14:hiddenFill>
            </a:ext>
          </a:extLst>
        </p:spPr>
      </p:cxnSp>
      <p:sp>
        <p:nvSpPr>
          <p:cNvPr id="9225" name="TextBox 14"/>
          <p:cNvSpPr txBox="1">
            <a:spLocks noChangeArrowheads="1"/>
          </p:cNvSpPr>
          <p:nvPr/>
        </p:nvSpPr>
        <p:spPr bwMode="auto">
          <a:xfrm>
            <a:off x="6518275" y="5165725"/>
            <a:ext cx="338772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0"/>
              </a:spcBef>
              <a:buFont typeface="Wingdings" pitchFamily="2" charset="2"/>
              <a:buNone/>
            </a:pPr>
            <a:r>
              <a:rPr lang="en-US" sz="1600" b="0"/>
              <a:t>The video filter is a simple low-pass with variable bandwidth before the signal arrives to the vertical deflection plates of the cathode ray tube.</a:t>
            </a:r>
            <a:endParaRPr lang="en-GB" sz="1600" b="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US" smtClean="0">
                <a:solidFill>
                  <a:schemeClr val="hlink"/>
                </a:solidFill>
              </a:rPr>
              <a:t>The RF mixer (3)</a:t>
            </a:r>
          </a:p>
        </p:txBody>
      </p:sp>
      <p:sp>
        <p:nvSpPr>
          <p:cNvPr id="3" name="Content Placeholder 2"/>
          <p:cNvSpPr>
            <a:spLocks noGrp="1"/>
          </p:cNvSpPr>
          <p:nvPr>
            <p:ph idx="4294967295"/>
          </p:nvPr>
        </p:nvSpPr>
        <p:spPr>
          <a:xfrm>
            <a:off x="495300" y="1374775"/>
            <a:ext cx="8915400" cy="609600"/>
          </a:xfrm>
        </p:spPr>
        <p:txBody>
          <a:bodyPr>
            <a:normAutofit fontScale="92500"/>
          </a:bodyPr>
          <a:lstStyle/>
          <a:p>
            <a:pPr>
              <a:defRPr/>
            </a:pPr>
            <a:r>
              <a:rPr lang="en-US" dirty="0" smtClean="0"/>
              <a:t>Response of a mixer in time and frequency domain:</a:t>
            </a:r>
            <a:endParaRPr lang="en-US" dirty="0"/>
          </a:p>
        </p:txBody>
      </p:sp>
      <p:sp>
        <p:nvSpPr>
          <p:cNvPr id="73732" name="Slide Number Placeholder 4"/>
          <p:cNvSpPr txBox="1">
            <a:spLocks noGrp="1"/>
          </p:cNvSpPr>
          <p:nvPr/>
        </p:nvSpPr>
        <p:spPr bwMode="auto">
          <a:xfrm>
            <a:off x="7099300" y="6356350"/>
            <a:ext cx="2311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56FC0AB0-6E82-4A73-B507-3B782AFC1437}" type="slidenum">
              <a:rPr lang="en-US" sz="1400" b="0">
                <a:solidFill>
                  <a:schemeClr val="tx1"/>
                </a:solidFill>
              </a:rPr>
              <a:pPr algn="r">
                <a:lnSpc>
                  <a:spcPct val="100000"/>
                </a:lnSpc>
                <a:spcBef>
                  <a:spcPct val="0"/>
                </a:spcBef>
                <a:buClrTx/>
                <a:buSzTx/>
                <a:buFontTx/>
                <a:buNone/>
              </a:pPr>
              <a:t>70</a:t>
            </a:fld>
            <a:endParaRPr lang="en-US" sz="1400" b="0">
              <a:solidFill>
                <a:schemeClr val="tx1"/>
              </a:solidFill>
            </a:endParaRPr>
          </a:p>
        </p:txBody>
      </p:sp>
      <p:sp>
        <p:nvSpPr>
          <p:cNvPr id="73733" name="TextBox 6"/>
          <p:cNvSpPr txBox="1">
            <a:spLocks noChangeArrowheads="1"/>
          </p:cNvSpPr>
          <p:nvPr/>
        </p:nvSpPr>
        <p:spPr bwMode="auto">
          <a:xfrm>
            <a:off x="495300" y="2740025"/>
            <a:ext cx="305435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r>
              <a:rPr lang="en-US" sz="1800" b="0"/>
              <a:t>Input signals here:</a:t>
            </a:r>
          </a:p>
          <a:p>
            <a:r>
              <a:rPr lang="en-US" sz="1800" b="0"/>
              <a:t>LO = 10 MHz</a:t>
            </a:r>
          </a:p>
          <a:p>
            <a:r>
              <a:rPr lang="en-US" sz="1800" b="0"/>
              <a:t>RF =  8 MHz</a:t>
            </a:r>
          </a:p>
          <a:p>
            <a:endParaRPr lang="en-US" sz="1800" b="0"/>
          </a:p>
          <a:p>
            <a:endParaRPr lang="en-US" sz="1800" b="0"/>
          </a:p>
          <a:p>
            <a:pPr>
              <a:buFont typeface="Wingdings" pitchFamily="2" charset="2"/>
              <a:buNone/>
            </a:pPr>
            <a:endParaRPr lang="en-US" sz="1800" b="0"/>
          </a:p>
          <a:p>
            <a:r>
              <a:rPr lang="en-US" sz="1800" b="0"/>
              <a:t>Mixing products at</a:t>
            </a:r>
            <a:br>
              <a:rPr lang="en-US" sz="1800" b="0"/>
            </a:br>
            <a:r>
              <a:rPr lang="en-US" sz="1800" b="0"/>
              <a:t>2 and 18 MHz and</a:t>
            </a:r>
            <a:br>
              <a:rPr lang="en-US" sz="1800" b="0"/>
            </a:br>
            <a:r>
              <a:rPr lang="en-US" sz="1800" b="0"/>
              <a:t>higher order terms at higher frequencies</a:t>
            </a:r>
          </a:p>
        </p:txBody>
      </p:sp>
      <p:grpSp>
        <p:nvGrpSpPr>
          <p:cNvPr id="73734" name="Group 14"/>
          <p:cNvGrpSpPr>
            <a:grpSpLocks/>
          </p:cNvGrpSpPr>
          <p:nvPr/>
        </p:nvGrpSpPr>
        <p:grpSpPr bwMode="auto">
          <a:xfrm>
            <a:off x="3384550" y="1895475"/>
            <a:ext cx="5592763" cy="4181475"/>
            <a:chOff x="2288" y="1200"/>
            <a:chExt cx="3523" cy="2634"/>
          </a:xfrm>
        </p:grpSpPr>
        <p:pic>
          <p:nvPicPr>
            <p:cNvPr id="737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8" y="1200"/>
              <a:ext cx="3523" cy="2634"/>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cxnSp>
          <p:nvCxnSpPr>
            <p:cNvPr id="73736" name="Straight Connector 8"/>
            <p:cNvCxnSpPr>
              <a:cxnSpLocks noChangeShapeType="1"/>
            </p:cNvCxnSpPr>
            <p:nvPr/>
          </p:nvCxnSpPr>
          <p:spPr bwMode="auto">
            <a:xfrm rot="5400000">
              <a:off x="2402" y="3312"/>
              <a:ext cx="768" cy="0"/>
            </a:xfrm>
            <a:prstGeom prst="line">
              <a:avLst/>
            </a:prstGeom>
            <a:noFill/>
            <a:ln w="19050" algn="ctr">
              <a:solidFill>
                <a:srgbClr val="C00000"/>
              </a:solidFill>
              <a:round/>
              <a:headEnd/>
              <a:tailEnd/>
            </a:ln>
            <a:effectLst>
              <a:outerShdw dist="107763" dir="2700000" algn="ctr" rotWithShape="0">
                <a:srgbClr val="808080">
                  <a:alpha val="50000"/>
                </a:srgbClr>
              </a:outerShdw>
            </a:effectLst>
            <a:extLst>
              <a:ext uri="{909E8E84-426E-40DD-AFC4-6F175D3DCCD1}">
                <a14:hiddenFill xmlns:a14="http://schemas.microsoft.com/office/drawing/2010/main">
                  <a:noFill/>
                </a14:hiddenFill>
              </a:ext>
            </a:extLst>
          </p:spPr>
        </p:cxnSp>
        <p:cxnSp>
          <p:nvCxnSpPr>
            <p:cNvPr id="73737" name="Straight Connector 13"/>
            <p:cNvCxnSpPr>
              <a:cxnSpLocks noChangeShapeType="1"/>
            </p:cNvCxnSpPr>
            <p:nvPr/>
          </p:nvCxnSpPr>
          <p:spPr bwMode="auto">
            <a:xfrm rot="5400000">
              <a:off x="2612" y="3260"/>
              <a:ext cx="912" cy="0"/>
            </a:xfrm>
            <a:prstGeom prst="line">
              <a:avLst/>
            </a:prstGeom>
            <a:noFill/>
            <a:ln w="19050" algn="ctr">
              <a:solidFill>
                <a:srgbClr val="C00000"/>
              </a:solidFill>
              <a:round/>
              <a:headEnd/>
              <a:tailEnd/>
            </a:ln>
            <a:effectLst>
              <a:outerShdw dist="107763" dir="2700000" algn="ctr" rotWithShape="0">
                <a:srgbClr val="808080">
                  <a:alpha val="50000"/>
                </a:srgbClr>
              </a:outerShdw>
            </a:effectLst>
            <a:extLst>
              <a:ext uri="{909E8E84-426E-40DD-AFC4-6F175D3DCCD1}">
                <a14:hiddenFill xmlns:a14="http://schemas.microsoft.com/office/drawing/2010/main">
                  <a:noFill/>
                </a14:hiddenFill>
              </a:ext>
            </a:extLst>
          </p:spPr>
        </p:cxnSp>
        <p:cxnSp>
          <p:nvCxnSpPr>
            <p:cNvPr id="73738" name="Straight Connector 17"/>
            <p:cNvCxnSpPr>
              <a:cxnSpLocks noChangeShapeType="1"/>
            </p:cNvCxnSpPr>
            <p:nvPr/>
          </p:nvCxnSpPr>
          <p:spPr bwMode="auto">
            <a:xfrm rot="5400000">
              <a:off x="2600" y="3284"/>
              <a:ext cx="864" cy="0"/>
            </a:xfrm>
            <a:prstGeom prst="line">
              <a:avLst/>
            </a:prstGeom>
            <a:noFill/>
            <a:ln w="19050" algn="ctr">
              <a:solidFill>
                <a:srgbClr val="C00000"/>
              </a:solidFill>
              <a:round/>
              <a:headEnd/>
              <a:tailEnd/>
            </a:ln>
            <a:effectLst>
              <a:outerShdw dist="107763" dir="2700000" algn="ctr" rotWithShape="0">
                <a:srgbClr val="808080">
                  <a:alpha val="50000"/>
                </a:srgbClr>
              </a:outerShdw>
            </a:effectLst>
            <a:extLst>
              <a:ext uri="{909E8E84-426E-40DD-AFC4-6F175D3DCCD1}">
                <a14:hiddenFill xmlns:a14="http://schemas.microsoft.com/office/drawing/2010/main">
                  <a:noFill/>
                </a14:hiddenFill>
              </a:ext>
            </a:extLst>
          </p:spPr>
        </p:cxnSp>
        <p:cxnSp>
          <p:nvCxnSpPr>
            <p:cNvPr id="73739" name="Straight Connector 19"/>
            <p:cNvCxnSpPr>
              <a:cxnSpLocks noChangeShapeType="1"/>
            </p:cNvCxnSpPr>
            <p:nvPr/>
          </p:nvCxnSpPr>
          <p:spPr bwMode="auto">
            <a:xfrm rot="5400000">
              <a:off x="4188" y="3260"/>
              <a:ext cx="884" cy="0"/>
            </a:xfrm>
            <a:prstGeom prst="line">
              <a:avLst/>
            </a:prstGeom>
            <a:noFill/>
            <a:ln w="19050" algn="ctr">
              <a:solidFill>
                <a:srgbClr val="C00000"/>
              </a:solidFill>
              <a:round/>
              <a:headEnd/>
              <a:tailEnd/>
            </a:ln>
            <a:effectLst>
              <a:outerShdw dist="107763" dir="2700000" algn="ctr" rotWithShape="0">
                <a:srgbClr val="808080">
                  <a:alpha val="50000"/>
                </a:srgbClr>
              </a:outerShdw>
            </a:effectLst>
            <a:extLst>
              <a:ext uri="{909E8E84-426E-40DD-AFC4-6F175D3DCCD1}">
                <a14:hiddenFill xmlns:a14="http://schemas.microsoft.com/office/drawing/2010/main">
                  <a:noFill/>
                </a14:hiddenFill>
              </a:ext>
            </a:extLst>
          </p:spPr>
        </p:cxnSp>
        <p:cxnSp>
          <p:nvCxnSpPr>
            <p:cNvPr id="73740" name="Straight Connector 20"/>
            <p:cNvCxnSpPr>
              <a:cxnSpLocks noChangeShapeType="1"/>
            </p:cNvCxnSpPr>
            <p:nvPr/>
          </p:nvCxnSpPr>
          <p:spPr bwMode="auto">
            <a:xfrm rot="5400000">
              <a:off x="4192" y="3300"/>
              <a:ext cx="816" cy="0"/>
            </a:xfrm>
            <a:prstGeom prst="line">
              <a:avLst/>
            </a:prstGeom>
            <a:noFill/>
            <a:ln w="19050" algn="ctr">
              <a:solidFill>
                <a:srgbClr val="C00000"/>
              </a:solidFill>
              <a:round/>
              <a:headEnd/>
              <a:tailEnd/>
            </a:ln>
            <a:effectLst>
              <a:outerShdw dist="107763" dir="2700000" algn="ctr" rotWithShape="0">
                <a:srgbClr val="808080">
                  <a:alpha val="50000"/>
                </a:srgbClr>
              </a:outerShdw>
            </a:effectLst>
            <a:extLst>
              <a:ext uri="{909E8E84-426E-40DD-AFC4-6F175D3DCCD1}">
                <a14:hiddenFill xmlns:a14="http://schemas.microsoft.com/office/drawing/2010/main">
                  <a:noFill/>
                </a14:hiddenFill>
              </a:ext>
            </a:extLst>
          </p:spPr>
        </p:cxnSp>
        <p:cxnSp>
          <p:nvCxnSpPr>
            <p:cNvPr id="73741" name="Straight Connector 21"/>
            <p:cNvCxnSpPr>
              <a:cxnSpLocks noChangeShapeType="1"/>
            </p:cNvCxnSpPr>
            <p:nvPr/>
          </p:nvCxnSpPr>
          <p:spPr bwMode="auto">
            <a:xfrm rot="5400000">
              <a:off x="3968" y="3318"/>
              <a:ext cx="772" cy="0"/>
            </a:xfrm>
            <a:prstGeom prst="line">
              <a:avLst/>
            </a:prstGeom>
            <a:noFill/>
            <a:ln w="19050" algn="ctr">
              <a:solidFill>
                <a:srgbClr val="C00000"/>
              </a:solidFill>
              <a:round/>
              <a:headEnd/>
              <a:tailEnd/>
            </a:ln>
            <a:effectLst>
              <a:outerShdw dist="107763" dir="2700000" algn="ctr" rotWithShape="0">
                <a:srgbClr val="808080">
                  <a:alpha val="50000"/>
                </a:srgbClr>
              </a:outerShdw>
            </a:effectLst>
            <a:extLst>
              <a:ext uri="{909E8E84-426E-40DD-AFC4-6F175D3DCCD1}">
                <a14:hiddenFill xmlns:a14="http://schemas.microsoft.com/office/drawing/2010/main">
                  <a:noFill/>
                </a14:hiddenFill>
              </a:ext>
            </a:extLst>
          </p:spPr>
        </p:cxn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l="6491" r="3870"/>
          <a:stretch>
            <a:fillRect/>
          </a:stretch>
        </p:blipFill>
        <p:spPr bwMode="auto">
          <a:xfrm>
            <a:off x="5302250" y="1562100"/>
            <a:ext cx="45593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p:txBody>
          <a:bodyPr/>
          <a:lstStyle/>
          <a:p>
            <a:pPr>
              <a:defRPr/>
            </a:pPr>
            <a:r>
              <a:rPr lang="en-US" smtClean="0">
                <a:solidFill>
                  <a:schemeClr val="hlink"/>
                </a:solidFill>
              </a:rPr>
              <a:t>The RF mixer (4)</a:t>
            </a:r>
          </a:p>
        </p:txBody>
      </p:sp>
      <p:sp>
        <p:nvSpPr>
          <p:cNvPr id="3" name="Content Placeholder 2"/>
          <p:cNvSpPr>
            <a:spLocks noGrp="1"/>
          </p:cNvSpPr>
          <p:nvPr>
            <p:ph idx="4294967295"/>
          </p:nvPr>
        </p:nvSpPr>
        <p:spPr>
          <a:xfrm>
            <a:off x="225425" y="1219200"/>
            <a:ext cx="8915400" cy="5638800"/>
          </a:xfrm>
        </p:spPr>
        <p:txBody>
          <a:bodyPr>
            <a:normAutofit/>
          </a:bodyPr>
          <a:lstStyle/>
          <a:p>
            <a:pPr>
              <a:lnSpc>
                <a:spcPct val="70000"/>
              </a:lnSpc>
              <a:buFont typeface="Wingdings" pitchFamily="2" charset="2"/>
              <a:buNone/>
              <a:defRPr/>
            </a:pPr>
            <a:endParaRPr lang="en-US" sz="1800" b="0" smtClean="0"/>
          </a:p>
          <a:p>
            <a:pPr>
              <a:lnSpc>
                <a:spcPct val="70000"/>
              </a:lnSpc>
              <a:buFont typeface="Wingdings" pitchFamily="2" charset="2"/>
              <a:buNone/>
              <a:defRPr/>
            </a:pPr>
            <a:r>
              <a:rPr lang="en-US" sz="2000" smtClean="0"/>
              <a:t>Dynamic range and IP3 of an RF mixer</a:t>
            </a:r>
          </a:p>
          <a:p>
            <a:pPr>
              <a:lnSpc>
                <a:spcPct val="70000"/>
              </a:lnSpc>
              <a:defRPr/>
            </a:pPr>
            <a:endParaRPr lang="en-US" sz="2000" smtClean="0"/>
          </a:p>
          <a:p>
            <a:pPr>
              <a:lnSpc>
                <a:spcPct val="70000"/>
              </a:lnSpc>
              <a:defRPr/>
            </a:pPr>
            <a:r>
              <a:rPr lang="en-US" sz="1800" b="0" smtClean="0"/>
              <a:t>The abbreviation IP3 stands for the </a:t>
            </a:r>
          </a:p>
          <a:p>
            <a:pPr>
              <a:lnSpc>
                <a:spcPct val="70000"/>
              </a:lnSpc>
              <a:buFont typeface="Wingdings" pitchFamily="2" charset="2"/>
              <a:buNone/>
              <a:defRPr/>
            </a:pPr>
            <a:r>
              <a:rPr lang="en-US" sz="1800" b="0" smtClean="0"/>
              <a:t>	third order intermodulation point </a:t>
            </a:r>
          </a:p>
          <a:p>
            <a:pPr>
              <a:lnSpc>
                <a:spcPct val="70000"/>
              </a:lnSpc>
              <a:buFont typeface="Wingdings" pitchFamily="2" charset="2"/>
              <a:buNone/>
              <a:defRPr/>
            </a:pPr>
            <a:r>
              <a:rPr lang="en-US" sz="1800" b="0" smtClean="0"/>
              <a:t>	where the two lines shown in the </a:t>
            </a:r>
          </a:p>
          <a:p>
            <a:pPr>
              <a:lnSpc>
                <a:spcPct val="70000"/>
              </a:lnSpc>
              <a:buFont typeface="Wingdings" pitchFamily="2" charset="2"/>
              <a:buNone/>
              <a:defRPr/>
            </a:pPr>
            <a:r>
              <a:rPr lang="en-US" sz="1800" b="0" smtClean="0"/>
              <a:t>	right diagram intersect. Two signals </a:t>
            </a:r>
          </a:p>
          <a:p>
            <a:pPr>
              <a:lnSpc>
                <a:spcPct val="70000"/>
              </a:lnSpc>
              <a:buFont typeface="Wingdings" pitchFamily="2" charset="2"/>
              <a:buNone/>
              <a:defRPr/>
            </a:pPr>
            <a:r>
              <a:rPr lang="en-US" sz="1800" b="0" smtClean="0"/>
              <a:t>	(f</a:t>
            </a:r>
            <a:r>
              <a:rPr lang="en-US" sz="1800" b="0" baseline="-25000" smtClean="0"/>
              <a:t>1</a:t>
            </a:r>
            <a:r>
              <a:rPr lang="en-US" sz="1800" b="0" smtClean="0"/>
              <a:t>,f</a:t>
            </a:r>
            <a:r>
              <a:rPr lang="en-US" sz="1800" b="0" baseline="-25000" smtClean="0"/>
              <a:t>2</a:t>
            </a:r>
            <a:r>
              <a:rPr lang="en-US" sz="1800" b="0" smtClean="0"/>
              <a:t> &gt; f</a:t>
            </a:r>
            <a:r>
              <a:rPr lang="en-US" sz="1800" b="0" baseline="-25000" smtClean="0"/>
              <a:t>1</a:t>
            </a:r>
            <a:r>
              <a:rPr lang="en-US" sz="1800" b="0" smtClean="0"/>
              <a:t>) which are closely spaced </a:t>
            </a:r>
          </a:p>
          <a:p>
            <a:pPr>
              <a:lnSpc>
                <a:spcPct val="70000"/>
              </a:lnSpc>
              <a:buFont typeface="Wingdings" pitchFamily="2" charset="2"/>
              <a:buNone/>
              <a:defRPr/>
            </a:pPr>
            <a:r>
              <a:rPr lang="en-US" sz="1800" b="0" smtClean="0"/>
              <a:t>	by </a:t>
            </a:r>
            <a:r>
              <a:rPr lang="el-GR" sz="1800" b="0" smtClean="0"/>
              <a:t>Δ</a:t>
            </a:r>
            <a:r>
              <a:rPr lang="en-US" sz="1800" b="0" smtClean="0"/>
              <a:t>f in frequency are simultaneously </a:t>
            </a:r>
          </a:p>
          <a:p>
            <a:pPr>
              <a:lnSpc>
                <a:spcPct val="70000"/>
              </a:lnSpc>
              <a:buFont typeface="Wingdings" pitchFamily="2" charset="2"/>
              <a:buNone/>
              <a:defRPr/>
            </a:pPr>
            <a:r>
              <a:rPr lang="en-US" sz="1800" b="0" smtClean="0"/>
              <a:t>	applied to the DUT. The intermodulation </a:t>
            </a:r>
          </a:p>
          <a:p>
            <a:pPr>
              <a:lnSpc>
                <a:spcPct val="70000"/>
              </a:lnSpc>
              <a:buFont typeface="Wingdings" pitchFamily="2" charset="2"/>
              <a:buNone/>
              <a:defRPr/>
            </a:pPr>
            <a:r>
              <a:rPr lang="en-US" sz="1800" b="0" smtClean="0"/>
              <a:t>	products appear at +</a:t>
            </a:r>
            <a:r>
              <a:rPr lang="el-GR" sz="1800" b="0" smtClean="0"/>
              <a:t> Δ</a:t>
            </a:r>
            <a:r>
              <a:rPr lang="en-US" sz="1800" b="0" smtClean="0"/>
              <a:t>f above f</a:t>
            </a:r>
            <a:r>
              <a:rPr lang="en-US" sz="1800" b="0" baseline="-25000" smtClean="0"/>
              <a:t>2</a:t>
            </a:r>
            <a:r>
              <a:rPr lang="en-US" sz="1800" b="0" smtClean="0"/>
              <a:t> </a:t>
            </a:r>
          </a:p>
          <a:p>
            <a:pPr>
              <a:lnSpc>
                <a:spcPct val="70000"/>
              </a:lnSpc>
              <a:buFont typeface="Wingdings" pitchFamily="2" charset="2"/>
              <a:buNone/>
              <a:defRPr/>
            </a:pPr>
            <a:r>
              <a:rPr lang="en-US" sz="1800" b="0" smtClean="0"/>
              <a:t>	and at –</a:t>
            </a:r>
            <a:r>
              <a:rPr lang="el-GR" sz="1800" b="0" smtClean="0"/>
              <a:t> Δ</a:t>
            </a:r>
            <a:r>
              <a:rPr lang="en-US" sz="1800" b="0" smtClean="0"/>
              <a:t>f below f</a:t>
            </a:r>
            <a:r>
              <a:rPr lang="en-US" sz="1800" b="0" baseline="-25000" smtClean="0"/>
              <a:t>1</a:t>
            </a:r>
            <a:r>
              <a:rPr lang="en-US" sz="1800" b="0" smtClean="0"/>
              <a:t>.</a:t>
            </a:r>
          </a:p>
          <a:p>
            <a:pPr>
              <a:lnSpc>
                <a:spcPct val="70000"/>
              </a:lnSpc>
              <a:buFont typeface="Wingdings" pitchFamily="2" charset="2"/>
              <a:buNone/>
              <a:defRPr/>
            </a:pPr>
            <a:endParaRPr lang="en-US" sz="1800" b="0" smtClean="0"/>
          </a:p>
          <a:p>
            <a:pPr>
              <a:lnSpc>
                <a:spcPct val="70000"/>
              </a:lnSpc>
              <a:defRPr/>
            </a:pPr>
            <a:r>
              <a:rPr lang="en-US" sz="1800" b="0" smtClean="0"/>
              <a:t>This intersection point is usually not </a:t>
            </a:r>
          </a:p>
          <a:p>
            <a:pPr>
              <a:lnSpc>
                <a:spcPct val="70000"/>
              </a:lnSpc>
              <a:buFont typeface="Wingdings" pitchFamily="2" charset="2"/>
              <a:buNone/>
              <a:defRPr/>
            </a:pPr>
            <a:r>
              <a:rPr lang="en-US" sz="1800" b="0" smtClean="0"/>
              <a:t>	measured directly, but extrapolated </a:t>
            </a:r>
          </a:p>
          <a:p>
            <a:pPr>
              <a:lnSpc>
                <a:spcPct val="70000"/>
              </a:lnSpc>
              <a:buFont typeface="Wingdings" pitchFamily="2" charset="2"/>
              <a:buNone/>
              <a:defRPr/>
            </a:pPr>
            <a:r>
              <a:rPr lang="en-US" sz="1800" b="0" smtClean="0"/>
              <a:t>	from measurement data at much </a:t>
            </a:r>
          </a:p>
          <a:p>
            <a:pPr>
              <a:lnSpc>
                <a:spcPct val="70000"/>
              </a:lnSpc>
              <a:buFont typeface="Wingdings" pitchFamily="2" charset="2"/>
              <a:buNone/>
              <a:defRPr/>
            </a:pPr>
            <a:r>
              <a:rPr lang="en-US" sz="1800" b="0" smtClean="0"/>
              <a:t>	smaller power levels in order to </a:t>
            </a:r>
          </a:p>
          <a:p>
            <a:pPr>
              <a:lnSpc>
                <a:spcPct val="70000"/>
              </a:lnSpc>
              <a:buFont typeface="Wingdings" pitchFamily="2" charset="2"/>
              <a:buNone/>
              <a:defRPr/>
            </a:pPr>
            <a:r>
              <a:rPr lang="en-US" sz="1800" b="0" smtClean="0"/>
              <a:t>	avoid overload and damage of the DUT.</a:t>
            </a:r>
          </a:p>
          <a:p>
            <a:pPr>
              <a:lnSpc>
                <a:spcPct val="70000"/>
              </a:lnSpc>
              <a:buFont typeface="Wingdings" pitchFamily="2" charset="2"/>
              <a:buNone/>
              <a:defRPr/>
            </a:pPr>
            <a:endParaRPr lang="en-US" sz="1800" b="0" smtClean="0"/>
          </a:p>
          <a:p>
            <a:pPr>
              <a:lnSpc>
                <a:spcPct val="70000"/>
              </a:lnSpc>
              <a:buFont typeface="Wingdings" pitchFamily="2" charset="2"/>
              <a:buNone/>
              <a:defRPr/>
            </a:pPr>
            <a:r>
              <a:rPr lang="en-US" sz="1800" b="0" smtClean="0"/>
              <a:t>	</a:t>
            </a:r>
          </a:p>
          <a:p>
            <a:pPr>
              <a:lnSpc>
                <a:spcPct val="70000"/>
              </a:lnSpc>
              <a:defRPr/>
            </a:pPr>
            <a:endParaRPr lang="en-US" sz="1800" b="0" smtClean="0"/>
          </a:p>
        </p:txBody>
      </p:sp>
      <p:sp>
        <p:nvSpPr>
          <p:cNvPr id="74757" name="Slide Number Placeholder 4"/>
          <p:cNvSpPr txBox="1">
            <a:spLocks noGrp="1"/>
          </p:cNvSpPr>
          <p:nvPr/>
        </p:nvSpPr>
        <p:spPr bwMode="auto">
          <a:xfrm>
            <a:off x="7099300" y="6356350"/>
            <a:ext cx="2311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E4219146-673B-41B8-877E-29633A018B23}" type="slidenum">
              <a:rPr lang="en-US" sz="1400" b="0">
                <a:solidFill>
                  <a:schemeClr val="tx1"/>
                </a:solidFill>
              </a:rPr>
              <a:pPr algn="r">
                <a:lnSpc>
                  <a:spcPct val="100000"/>
                </a:lnSpc>
                <a:spcBef>
                  <a:spcPct val="0"/>
                </a:spcBef>
                <a:buClrTx/>
                <a:buSzTx/>
                <a:buFontTx/>
                <a:buNone/>
              </a:pPr>
              <a:t>71</a:t>
            </a:fld>
            <a:endParaRPr lang="en-US" sz="1400" b="0">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8761" r="9492"/>
          <a:stretch>
            <a:fillRect/>
          </a:stretch>
        </p:blipFill>
        <p:spPr bwMode="auto">
          <a:xfrm>
            <a:off x="2689225" y="1231900"/>
            <a:ext cx="5567363" cy="461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sz="3200" smtClean="0">
                <a:solidFill>
                  <a:schemeClr val="hlink"/>
                </a:solidFill>
                <a:effectLst/>
              </a:rPr>
              <a:t>Another basic measurement example  </a:t>
            </a:r>
            <a:endParaRPr lang="en-US" sz="3200" smtClean="0">
              <a:solidFill>
                <a:schemeClr val="hlink"/>
              </a:solidFill>
              <a:effectLst/>
            </a:endParaRPr>
          </a:p>
        </p:txBody>
      </p:sp>
      <p:sp>
        <p:nvSpPr>
          <p:cNvPr id="10244" name="Rectangle 3"/>
          <p:cNvSpPr>
            <a:spLocks noChangeArrowheads="1"/>
          </p:cNvSpPr>
          <p:nvPr/>
        </p:nvSpPr>
        <p:spPr bwMode="auto">
          <a:xfrm>
            <a:off x="187325" y="969963"/>
            <a:ext cx="44434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571500" indent="-571500"/>
            <a:r>
              <a:rPr lang="en-US" sz="1800" b="0"/>
              <a:t>30 cm long concentric cable with vacuum or air between conductors (e</a:t>
            </a:r>
            <a:r>
              <a:rPr lang="en-US" sz="1800" b="0" baseline="-25000"/>
              <a:t>r</a:t>
            </a:r>
            <a:r>
              <a:rPr lang="en-US" sz="1800" b="0"/>
              <a:t>=1) and with characteristic impedance Z</a:t>
            </a:r>
            <a:r>
              <a:rPr lang="en-US" sz="1800" b="0" baseline="-25000"/>
              <a:t>c</a:t>
            </a:r>
            <a:r>
              <a:rPr lang="en-US" sz="1800" b="0"/>
              <a:t>= 50 </a:t>
            </a:r>
            <a:r>
              <a:rPr lang="en-US" sz="1800" b="0">
                <a:cs typeface="Arial" charset="0"/>
              </a:rPr>
              <a:t>Ω</a:t>
            </a:r>
            <a:r>
              <a:rPr lang="en-US" sz="1800" b="0"/>
              <a:t>.</a:t>
            </a:r>
          </a:p>
          <a:p>
            <a:pPr marL="571500" indent="-571500"/>
            <a:r>
              <a:rPr lang="en-US" sz="1800" b="0"/>
              <a:t>An RF generator with 50 </a:t>
            </a:r>
            <a:r>
              <a:rPr lang="en-US" sz="1800" b="0">
                <a:cs typeface="Arial" charset="0"/>
              </a:rPr>
              <a:t>Ω</a:t>
            </a:r>
            <a:r>
              <a:rPr lang="en-US" sz="1800" b="0"/>
              <a:t> </a:t>
            </a:r>
            <a:r>
              <a:rPr lang="pl-PL" sz="1800" b="0"/>
              <a:t>source</a:t>
            </a:r>
            <a:r>
              <a:rPr lang="en-US" sz="1800" b="0"/>
              <a:t> impedance </a:t>
            </a:r>
            <a:r>
              <a:rPr lang="pl-PL" sz="1800" b="0"/>
              <a:t>Z</a:t>
            </a:r>
            <a:r>
              <a:rPr lang="pl-PL" sz="1800" b="0" baseline="-25000"/>
              <a:t>G</a:t>
            </a:r>
            <a:r>
              <a:rPr lang="pl-PL" sz="1800" b="0"/>
              <a:t> is </a:t>
            </a:r>
            <a:r>
              <a:rPr lang="en-US" sz="1800" b="0"/>
              <a:t>connected </a:t>
            </a:r>
            <a:r>
              <a:rPr lang="pl-PL" sz="1800" b="0"/>
              <a:t>at</a:t>
            </a:r>
            <a:r>
              <a:rPr lang="en-US" sz="1800" b="0"/>
              <a:t> one side</a:t>
            </a:r>
            <a:r>
              <a:rPr lang="pl-PL" sz="1800" b="0"/>
              <a:t> of this line</a:t>
            </a:r>
            <a:r>
              <a:rPr lang="en-US" sz="1800" b="0"/>
              <a:t>.</a:t>
            </a:r>
          </a:p>
          <a:p>
            <a:pPr marL="571500" indent="-571500"/>
            <a:r>
              <a:rPr lang="en-US" sz="1800" b="0"/>
              <a:t>Other side terminated with</a:t>
            </a:r>
            <a:r>
              <a:rPr lang="pl-PL" sz="1800" b="0"/>
              <a:t> load impedance</a:t>
            </a:r>
            <a:r>
              <a:rPr lang="en-US" sz="1800" b="0"/>
              <a:t>: </a:t>
            </a:r>
            <a:br>
              <a:rPr lang="en-US" sz="1800" b="0"/>
            </a:br>
            <a:r>
              <a:rPr lang="en-US" sz="1800" b="0"/>
              <a:t>Z</a:t>
            </a:r>
            <a:r>
              <a:rPr lang="en-US" sz="1800" b="0" baseline="-25000"/>
              <a:t>L</a:t>
            </a:r>
            <a:r>
              <a:rPr lang="en-US" sz="1800" b="0"/>
              <a:t>=50 </a:t>
            </a:r>
            <a:r>
              <a:rPr lang="en-US" sz="1800" b="0">
                <a:cs typeface="Arial" charset="0"/>
              </a:rPr>
              <a:t>Ω</a:t>
            </a:r>
            <a:r>
              <a:rPr lang="en-US" sz="1800" b="0"/>
              <a:t>; </a:t>
            </a:r>
            <a:r>
              <a:rPr lang="en-US" sz="1800" b="0">
                <a:latin typeface="MS Mincho" pitchFamily="49" charset="-128"/>
                <a:ea typeface="MS Mincho" pitchFamily="49" charset="-128"/>
              </a:rPr>
              <a:t>∞</a:t>
            </a:r>
            <a:r>
              <a:rPr lang="en-US" sz="1800" b="0">
                <a:ea typeface="MS Mincho" pitchFamily="49" charset="-128"/>
                <a:cs typeface="Arial" charset="0"/>
              </a:rPr>
              <a:t>Ω</a:t>
            </a:r>
            <a:r>
              <a:rPr lang="en-US" sz="1800" b="0"/>
              <a:t> and 0 </a:t>
            </a:r>
            <a:r>
              <a:rPr lang="en-US" sz="1800" b="0">
                <a:cs typeface="Arial" charset="0"/>
              </a:rPr>
              <a:t>Ω</a:t>
            </a:r>
          </a:p>
          <a:p>
            <a:pPr marL="571500" indent="-571500"/>
            <a:r>
              <a:rPr lang="en-US" sz="1800" b="0">
                <a:cs typeface="Arial" charset="0"/>
              </a:rPr>
              <a:t>Oscilloscope with high impedance probe connected </a:t>
            </a:r>
            <a:br>
              <a:rPr lang="en-US" sz="1800" b="0">
                <a:cs typeface="Arial" charset="0"/>
              </a:rPr>
            </a:br>
            <a:r>
              <a:rPr lang="pl-PL" sz="1800" b="0">
                <a:cs typeface="Arial" charset="0"/>
              </a:rPr>
              <a:t>at</a:t>
            </a:r>
            <a:r>
              <a:rPr lang="en-US" sz="1800" b="0">
                <a:cs typeface="Arial" charset="0"/>
              </a:rPr>
              <a:t> port 1</a:t>
            </a:r>
          </a:p>
          <a:p>
            <a:pPr marL="571500" indent="-571500"/>
            <a:endParaRPr lang="en-US" sz="1800" b="0">
              <a:cs typeface="Arial" charset="0"/>
            </a:endParaRPr>
          </a:p>
        </p:txBody>
      </p:sp>
      <p:sp>
        <p:nvSpPr>
          <p:cNvPr id="10245" name="Line 7"/>
          <p:cNvSpPr>
            <a:spLocks noChangeShapeType="1"/>
          </p:cNvSpPr>
          <p:nvPr/>
        </p:nvSpPr>
        <p:spPr bwMode="auto">
          <a:xfrm>
            <a:off x="3433763" y="5270500"/>
            <a:ext cx="0" cy="5588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10246" name="Line 14"/>
          <p:cNvSpPr>
            <a:spLocks noChangeShapeType="1"/>
          </p:cNvSpPr>
          <p:nvPr/>
        </p:nvSpPr>
        <p:spPr bwMode="auto">
          <a:xfrm>
            <a:off x="3667125" y="5272088"/>
            <a:ext cx="173513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10247" name="Line 15"/>
          <p:cNvSpPr>
            <a:spLocks noChangeShapeType="1"/>
          </p:cNvSpPr>
          <p:nvPr/>
        </p:nvSpPr>
        <p:spPr bwMode="auto">
          <a:xfrm>
            <a:off x="5402263" y="5262563"/>
            <a:ext cx="0" cy="56038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10248" name="Line 16"/>
          <p:cNvSpPr>
            <a:spLocks noChangeShapeType="1"/>
          </p:cNvSpPr>
          <p:nvPr/>
        </p:nvSpPr>
        <p:spPr bwMode="auto">
          <a:xfrm flipH="1">
            <a:off x="5065713" y="5822950"/>
            <a:ext cx="3460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10249" name="Line 17"/>
          <p:cNvSpPr>
            <a:spLocks noChangeShapeType="1"/>
          </p:cNvSpPr>
          <p:nvPr/>
        </p:nvSpPr>
        <p:spPr bwMode="auto">
          <a:xfrm flipH="1">
            <a:off x="3433763" y="5822950"/>
            <a:ext cx="3175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10250" name="Oval 18"/>
          <p:cNvSpPr>
            <a:spLocks noChangeArrowheads="1"/>
          </p:cNvSpPr>
          <p:nvPr/>
        </p:nvSpPr>
        <p:spPr bwMode="auto">
          <a:xfrm>
            <a:off x="4616450" y="5597525"/>
            <a:ext cx="430213" cy="430213"/>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en-US"/>
          </a:p>
        </p:txBody>
      </p:sp>
      <p:sp>
        <p:nvSpPr>
          <p:cNvPr id="10251" name="Text Box 19"/>
          <p:cNvSpPr txBox="1">
            <a:spLocks noChangeArrowheads="1"/>
          </p:cNvSpPr>
          <p:nvPr/>
        </p:nvSpPr>
        <p:spPr bwMode="auto">
          <a:xfrm>
            <a:off x="4587875" y="5419725"/>
            <a:ext cx="420688" cy="750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en-US" sz="4800">
                <a:solidFill>
                  <a:schemeClr val="tx1"/>
                </a:solidFill>
                <a:latin typeface="MS Mincho" pitchFamily="49" charset="-128"/>
                <a:ea typeface="MS Mincho" pitchFamily="49" charset="-128"/>
              </a:rPr>
              <a:t>∼</a:t>
            </a:r>
          </a:p>
        </p:txBody>
      </p:sp>
      <p:sp>
        <p:nvSpPr>
          <p:cNvPr id="10252" name="Rectangle 20"/>
          <p:cNvSpPr>
            <a:spLocks noChangeArrowheads="1"/>
          </p:cNvSpPr>
          <p:nvPr/>
        </p:nvSpPr>
        <p:spPr bwMode="auto">
          <a:xfrm>
            <a:off x="8137525" y="1566863"/>
            <a:ext cx="512763" cy="130175"/>
          </a:xfrm>
          <a:prstGeom prst="rect">
            <a:avLst/>
          </a:prstGeom>
          <a:noFill/>
          <a:ln w="25400"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en-US"/>
          </a:p>
        </p:txBody>
      </p:sp>
      <p:sp>
        <p:nvSpPr>
          <p:cNvPr id="10253" name="Line 21"/>
          <p:cNvSpPr>
            <a:spLocks noChangeShapeType="1"/>
          </p:cNvSpPr>
          <p:nvPr/>
        </p:nvSpPr>
        <p:spPr bwMode="auto">
          <a:xfrm>
            <a:off x="7735888" y="1633538"/>
            <a:ext cx="4095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10254" name="Line 22"/>
          <p:cNvSpPr>
            <a:spLocks noChangeShapeType="1"/>
          </p:cNvSpPr>
          <p:nvPr/>
        </p:nvSpPr>
        <p:spPr bwMode="auto">
          <a:xfrm flipV="1">
            <a:off x="7678738" y="1063625"/>
            <a:ext cx="0" cy="34607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10255" name="Line 23"/>
          <p:cNvSpPr>
            <a:spLocks noChangeShapeType="1"/>
          </p:cNvSpPr>
          <p:nvPr/>
        </p:nvSpPr>
        <p:spPr bwMode="auto">
          <a:xfrm>
            <a:off x="7669213" y="1063625"/>
            <a:ext cx="135413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10256" name="Line 24"/>
          <p:cNvSpPr>
            <a:spLocks noChangeShapeType="1"/>
          </p:cNvSpPr>
          <p:nvPr/>
        </p:nvSpPr>
        <p:spPr bwMode="auto">
          <a:xfrm>
            <a:off x="9013825" y="1063625"/>
            <a:ext cx="0" cy="55086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10257" name="Line 25"/>
          <p:cNvSpPr>
            <a:spLocks noChangeShapeType="1"/>
          </p:cNvSpPr>
          <p:nvPr/>
        </p:nvSpPr>
        <p:spPr bwMode="auto">
          <a:xfrm flipH="1">
            <a:off x="8650288" y="1624013"/>
            <a:ext cx="38258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10258" name="Text Box 26"/>
          <p:cNvSpPr txBox="1">
            <a:spLocks noChangeArrowheads="1"/>
          </p:cNvSpPr>
          <p:nvPr/>
        </p:nvSpPr>
        <p:spPr bwMode="auto">
          <a:xfrm>
            <a:off x="8143875" y="1698625"/>
            <a:ext cx="1111250" cy="420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pl-PL"/>
              <a:t>Z</a:t>
            </a:r>
            <a:r>
              <a:rPr lang="pl-PL" baseline="-25000"/>
              <a:t>L</a:t>
            </a:r>
            <a:endParaRPr lang="en-US" baseline="-25000"/>
          </a:p>
        </p:txBody>
      </p:sp>
      <p:sp>
        <p:nvSpPr>
          <p:cNvPr id="10259" name="Rectangle 27"/>
          <p:cNvSpPr>
            <a:spLocks noChangeArrowheads="1"/>
          </p:cNvSpPr>
          <p:nvPr/>
        </p:nvSpPr>
        <p:spPr bwMode="auto">
          <a:xfrm>
            <a:off x="3748088" y="5756275"/>
            <a:ext cx="512762" cy="130175"/>
          </a:xfrm>
          <a:prstGeom prst="rect">
            <a:avLst/>
          </a:prstGeom>
          <a:noFill/>
          <a:ln w="25400"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en-US"/>
          </a:p>
        </p:txBody>
      </p:sp>
      <p:sp>
        <p:nvSpPr>
          <p:cNvPr id="10260" name="Text Box 28"/>
          <p:cNvSpPr txBox="1">
            <a:spLocks noChangeArrowheads="1"/>
          </p:cNvSpPr>
          <p:nvPr/>
        </p:nvSpPr>
        <p:spPr bwMode="auto">
          <a:xfrm>
            <a:off x="3519488" y="5900738"/>
            <a:ext cx="1439862"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pl-PL" sz="2000"/>
              <a:t>Z</a:t>
            </a:r>
            <a:r>
              <a:rPr lang="pl-PL" sz="2000" baseline="-25000"/>
              <a:t>G</a:t>
            </a:r>
            <a:r>
              <a:rPr lang="pl-PL" sz="2000"/>
              <a:t>=50</a:t>
            </a:r>
            <a:r>
              <a:rPr lang="el-GR" sz="2000">
                <a:cs typeface="Arial" charset="0"/>
              </a:rPr>
              <a:t>Ω</a:t>
            </a:r>
          </a:p>
        </p:txBody>
      </p:sp>
      <p:sp>
        <p:nvSpPr>
          <p:cNvPr id="10261" name="Line 29"/>
          <p:cNvSpPr>
            <a:spLocks noChangeShapeType="1"/>
          </p:cNvSpPr>
          <p:nvPr/>
        </p:nvSpPr>
        <p:spPr bwMode="auto">
          <a:xfrm flipH="1">
            <a:off x="4256088" y="5822950"/>
            <a:ext cx="3460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10262" name="Line 74"/>
          <p:cNvSpPr>
            <a:spLocks noChangeShapeType="1"/>
          </p:cNvSpPr>
          <p:nvPr/>
        </p:nvSpPr>
        <p:spPr bwMode="auto">
          <a:xfrm flipH="1">
            <a:off x="3062288" y="5649913"/>
            <a:ext cx="36671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10263" name="Line 79"/>
          <p:cNvSpPr>
            <a:spLocks noChangeShapeType="1"/>
          </p:cNvSpPr>
          <p:nvPr/>
        </p:nvSpPr>
        <p:spPr bwMode="auto">
          <a:xfrm flipH="1">
            <a:off x="2190750" y="5635625"/>
            <a:ext cx="3460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grpSp>
        <p:nvGrpSpPr>
          <p:cNvPr id="10264" name="Group 89"/>
          <p:cNvGrpSpPr>
            <a:grpSpLocks/>
          </p:cNvGrpSpPr>
          <p:nvPr/>
        </p:nvGrpSpPr>
        <p:grpSpPr bwMode="auto">
          <a:xfrm>
            <a:off x="496888" y="5189538"/>
            <a:ext cx="636587" cy="590550"/>
            <a:chOff x="2848" y="1230"/>
            <a:chExt cx="401" cy="372"/>
          </a:xfrm>
        </p:grpSpPr>
        <p:sp>
          <p:nvSpPr>
            <p:cNvPr id="10270" name="Rectangle 90"/>
            <p:cNvSpPr>
              <a:spLocks noChangeArrowheads="1"/>
            </p:cNvSpPr>
            <p:nvPr/>
          </p:nvSpPr>
          <p:spPr bwMode="auto">
            <a:xfrm>
              <a:off x="2848" y="1230"/>
              <a:ext cx="401" cy="372"/>
            </a:xfrm>
            <a:prstGeom prst="rect">
              <a:avLst/>
            </a:prstGeom>
            <a:solidFill>
              <a:schemeClr val="bg1"/>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en-US"/>
            </a:p>
          </p:txBody>
        </p:sp>
        <p:sp>
          <p:nvSpPr>
            <p:cNvPr id="10271" name="Freeform 91"/>
            <p:cNvSpPr>
              <a:spLocks/>
            </p:cNvSpPr>
            <p:nvPr/>
          </p:nvSpPr>
          <p:spPr bwMode="auto">
            <a:xfrm>
              <a:off x="2912" y="1313"/>
              <a:ext cx="286" cy="234"/>
            </a:xfrm>
            <a:custGeom>
              <a:avLst/>
              <a:gdLst>
                <a:gd name="T0" fmla="*/ 0 w 350"/>
                <a:gd name="T1" fmla="*/ 191 h 286"/>
                <a:gd name="T2" fmla="*/ 100 w 350"/>
                <a:gd name="T3" fmla="*/ 1 h 286"/>
                <a:gd name="T4" fmla="*/ 234 w 350"/>
                <a:gd name="T5" fmla="*/ 187 h 286"/>
                <a:gd name="T6" fmla="*/ 0 60000 65536"/>
                <a:gd name="T7" fmla="*/ 0 60000 65536"/>
                <a:gd name="T8" fmla="*/ 0 60000 65536"/>
              </a:gdLst>
              <a:ahLst/>
              <a:cxnLst>
                <a:cxn ang="T6">
                  <a:pos x="T0" y="T1"/>
                </a:cxn>
                <a:cxn ang="T7">
                  <a:pos x="T2" y="T3"/>
                </a:cxn>
                <a:cxn ang="T8">
                  <a:pos x="T4" y="T5"/>
                </a:cxn>
              </a:cxnLst>
              <a:rect l="0" t="0" r="r" b="b"/>
              <a:pathLst>
                <a:path w="350" h="286">
                  <a:moveTo>
                    <a:pt x="0" y="286"/>
                  </a:moveTo>
                  <a:cubicBezTo>
                    <a:pt x="45" y="144"/>
                    <a:pt x="91" y="2"/>
                    <a:pt x="149" y="1"/>
                  </a:cubicBezTo>
                  <a:cubicBezTo>
                    <a:pt x="207" y="0"/>
                    <a:pt x="278" y="140"/>
                    <a:pt x="350" y="280"/>
                  </a:cubicBezTo>
                </a:path>
              </a:pathLst>
            </a:custGeom>
            <a:noFill/>
            <a:ln w="254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grpSp>
      <p:sp>
        <p:nvSpPr>
          <p:cNvPr id="10265" name="Rectangle 92"/>
          <p:cNvSpPr>
            <a:spLocks noChangeArrowheads="1"/>
          </p:cNvSpPr>
          <p:nvPr/>
        </p:nvSpPr>
        <p:spPr bwMode="auto">
          <a:xfrm>
            <a:off x="2555875" y="5567363"/>
            <a:ext cx="512763" cy="130175"/>
          </a:xfrm>
          <a:prstGeom prst="rect">
            <a:avLst/>
          </a:prstGeom>
          <a:noFill/>
          <a:ln w="25400"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en-US"/>
          </a:p>
        </p:txBody>
      </p:sp>
      <p:sp>
        <p:nvSpPr>
          <p:cNvPr id="10266" name="Text Box 93"/>
          <p:cNvSpPr txBox="1">
            <a:spLocks noChangeArrowheads="1"/>
          </p:cNvSpPr>
          <p:nvPr/>
        </p:nvSpPr>
        <p:spPr bwMode="auto">
          <a:xfrm>
            <a:off x="2139950" y="5256213"/>
            <a:ext cx="1439863"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pl-PL" sz="2000"/>
              <a:t>Z</a:t>
            </a:r>
            <a:r>
              <a:rPr lang="pl-PL" sz="2000" baseline="-25000"/>
              <a:t>in</a:t>
            </a:r>
            <a:r>
              <a:rPr lang="pl-PL" sz="2000"/>
              <a:t>&gt;1M</a:t>
            </a:r>
            <a:r>
              <a:rPr lang="el-GR" sz="2000">
                <a:cs typeface="Arial" charset="0"/>
              </a:rPr>
              <a:t>Ω</a:t>
            </a:r>
          </a:p>
        </p:txBody>
      </p:sp>
      <p:sp>
        <p:nvSpPr>
          <p:cNvPr id="10267" name="Rectangle 97"/>
          <p:cNvSpPr>
            <a:spLocks noChangeArrowheads="1"/>
          </p:cNvSpPr>
          <p:nvPr/>
        </p:nvSpPr>
        <p:spPr bwMode="auto">
          <a:xfrm>
            <a:off x="400050" y="5137150"/>
            <a:ext cx="1768475" cy="811213"/>
          </a:xfrm>
          <a:prstGeom prst="rect">
            <a:avLst/>
          </a:prstGeom>
          <a:noFill/>
          <a:ln w="25400"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en-US"/>
          </a:p>
        </p:txBody>
      </p:sp>
      <p:sp>
        <p:nvSpPr>
          <p:cNvPr id="10268"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5822D719-6220-46B9-8F39-AC13007540AB}" type="slidenum">
              <a:rPr lang="en-US" sz="1400" b="0">
                <a:solidFill>
                  <a:schemeClr val="tx1"/>
                </a:solidFill>
              </a:rPr>
              <a:pPr algn="r">
                <a:lnSpc>
                  <a:spcPct val="100000"/>
                </a:lnSpc>
                <a:spcBef>
                  <a:spcPct val="0"/>
                </a:spcBef>
                <a:buClrTx/>
                <a:buSzTx/>
                <a:buFontTx/>
                <a:buNone/>
              </a:pPr>
              <a:t>8</a:t>
            </a:fld>
            <a:endParaRPr lang="en-US" sz="1400" b="0">
              <a:solidFill>
                <a:schemeClr val="tx1"/>
              </a:solidFill>
            </a:endParaRPr>
          </a:p>
        </p:txBody>
      </p:sp>
      <p:sp>
        <p:nvSpPr>
          <p:cNvPr id="10269" name="Text Box 101"/>
          <p:cNvSpPr txBox="1">
            <a:spLocks noChangeArrowheads="1"/>
          </p:cNvSpPr>
          <p:nvPr/>
        </p:nvSpPr>
        <p:spPr bwMode="auto">
          <a:xfrm>
            <a:off x="1193800" y="5543550"/>
            <a:ext cx="1439863"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pl-PL" sz="2000"/>
              <a:t>Scope</a:t>
            </a:r>
            <a:endParaRPr lang="el-GR" sz="2000">
              <a:cs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300038"/>
            <a:ext cx="9906000" cy="887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sz="3200" smtClean="0">
                <a:solidFill>
                  <a:schemeClr val="hlink"/>
                </a:solidFill>
                <a:effectLst/>
              </a:rPr>
              <a:t>Measurements </a:t>
            </a:r>
            <a:r>
              <a:rPr lang="en-US" sz="3200" smtClean="0">
                <a:solidFill>
                  <a:schemeClr val="hlink"/>
                </a:solidFill>
                <a:effectLst/>
              </a:rPr>
              <a:t>in time domain</a:t>
            </a:r>
            <a:r>
              <a:rPr lang="pl-PL" sz="3200" smtClean="0">
                <a:solidFill>
                  <a:schemeClr val="hlink"/>
                </a:solidFill>
                <a:effectLst/>
              </a:rPr>
              <a:t> using </a:t>
            </a:r>
            <a:r>
              <a:rPr lang="en-US" sz="3200" smtClean="0">
                <a:solidFill>
                  <a:schemeClr val="hlink"/>
                </a:solidFill>
                <a:effectLst/>
              </a:rPr>
              <a:t>Oscilloscope </a:t>
            </a:r>
            <a:br>
              <a:rPr lang="en-US" sz="3200" smtClean="0">
                <a:solidFill>
                  <a:schemeClr val="hlink"/>
                </a:solidFill>
                <a:effectLst/>
              </a:rPr>
            </a:br>
            <a:endParaRPr lang="en-US" sz="3200" smtClean="0">
              <a:solidFill>
                <a:schemeClr val="hlink"/>
              </a:solidFill>
              <a:effectLst/>
            </a:endParaRPr>
          </a:p>
        </p:txBody>
      </p:sp>
      <p:pic>
        <p:nvPicPr>
          <p:cNvPr id="11267" name="Picture 209"/>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474663" y="3105150"/>
            <a:ext cx="3803650" cy="2257425"/>
          </a:xfrm>
          <a:noFill/>
          <a:ln cap="flat" algn="ctr">
            <a:solidFill>
              <a:schemeClr val="tx1"/>
            </a:solid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grpSp>
        <p:nvGrpSpPr>
          <p:cNvPr id="11268" name="Group 218"/>
          <p:cNvGrpSpPr>
            <a:grpSpLocks/>
          </p:cNvGrpSpPr>
          <p:nvPr/>
        </p:nvGrpSpPr>
        <p:grpSpPr bwMode="auto">
          <a:xfrm>
            <a:off x="320675" y="1127125"/>
            <a:ext cx="5591175" cy="1843088"/>
            <a:chOff x="142" y="781"/>
            <a:chExt cx="3522" cy="1161"/>
          </a:xfrm>
        </p:grpSpPr>
        <p:sp>
          <p:nvSpPr>
            <p:cNvPr id="11284" name="Rectangle 11"/>
            <p:cNvSpPr>
              <a:spLocks noChangeArrowheads="1"/>
            </p:cNvSpPr>
            <p:nvPr/>
          </p:nvSpPr>
          <p:spPr bwMode="auto">
            <a:xfrm rot="5400000">
              <a:off x="2840" y="1351"/>
              <a:ext cx="323" cy="82"/>
            </a:xfrm>
            <a:prstGeom prst="rect">
              <a:avLst/>
            </a:prstGeom>
            <a:noFill/>
            <a:ln w="25400"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en-US"/>
            </a:p>
          </p:txBody>
        </p:sp>
        <p:sp>
          <p:nvSpPr>
            <p:cNvPr id="11285" name="Line 12"/>
            <p:cNvSpPr>
              <a:spLocks noChangeShapeType="1"/>
            </p:cNvSpPr>
            <p:nvPr/>
          </p:nvSpPr>
          <p:spPr bwMode="auto">
            <a:xfrm>
              <a:off x="257" y="1469"/>
              <a:ext cx="19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11286" name="Line 15"/>
            <p:cNvSpPr>
              <a:spLocks noChangeShapeType="1"/>
            </p:cNvSpPr>
            <p:nvPr/>
          </p:nvSpPr>
          <p:spPr bwMode="auto">
            <a:xfrm>
              <a:off x="3004" y="1086"/>
              <a:ext cx="0" cy="14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11287" name="Text Box 17"/>
            <p:cNvSpPr txBox="1">
              <a:spLocks noChangeArrowheads="1"/>
            </p:cNvSpPr>
            <p:nvPr/>
          </p:nvSpPr>
          <p:spPr bwMode="auto">
            <a:xfrm>
              <a:off x="3047" y="1249"/>
              <a:ext cx="617" cy="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pl-PL" sz="2800"/>
                <a:t>Z</a:t>
              </a:r>
              <a:r>
                <a:rPr lang="pl-PL" sz="2800" baseline="-25000"/>
                <a:t>L</a:t>
              </a:r>
              <a:endParaRPr lang="el-GR" sz="2800" baseline="-25000">
                <a:cs typeface="Arial" charset="0"/>
              </a:endParaRPr>
            </a:p>
          </p:txBody>
        </p:sp>
        <p:sp>
          <p:nvSpPr>
            <p:cNvPr id="11288" name="Line 18"/>
            <p:cNvSpPr>
              <a:spLocks noChangeShapeType="1"/>
            </p:cNvSpPr>
            <p:nvPr/>
          </p:nvSpPr>
          <p:spPr bwMode="auto">
            <a:xfrm>
              <a:off x="1393" y="1476"/>
              <a:ext cx="0" cy="9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11289" name="Line 19"/>
            <p:cNvSpPr>
              <a:spLocks noChangeShapeType="1"/>
            </p:cNvSpPr>
            <p:nvPr/>
          </p:nvSpPr>
          <p:spPr bwMode="auto">
            <a:xfrm>
              <a:off x="1392" y="1084"/>
              <a:ext cx="161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11290" name="Line 20"/>
            <p:cNvSpPr>
              <a:spLocks noChangeShapeType="1"/>
            </p:cNvSpPr>
            <p:nvPr/>
          </p:nvSpPr>
          <p:spPr bwMode="auto">
            <a:xfrm>
              <a:off x="1396" y="1072"/>
              <a:ext cx="0" cy="7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11291" name="Line 21"/>
            <p:cNvSpPr>
              <a:spLocks noChangeShapeType="1"/>
            </p:cNvSpPr>
            <p:nvPr/>
          </p:nvSpPr>
          <p:spPr bwMode="auto">
            <a:xfrm flipH="1">
              <a:off x="1172" y="1083"/>
              <a:ext cx="21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11292" name="Oval 23"/>
            <p:cNvSpPr>
              <a:spLocks noChangeArrowheads="1"/>
            </p:cNvSpPr>
            <p:nvPr/>
          </p:nvSpPr>
          <p:spPr bwMode="auto">
            <a:xfrm>
              <a:off x="1293" y="1585"/>
              <a:ext cx="194" cy="194"/>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en-US"/>
            </a:p>
          </p:txBody>
        </p:sp>
        <p:sp>
          <p:nvSpPr>
            <p:cNvPr id="11293" name="Text Box 24"/>
            <p:cNvSpPr txBox="1">
              <a:spLocks noChangeArrowheads="1"/>
            </p:cNvSpPr>
            <p:nvPr/>
          </p:nvSpPr>
          <p:spPr bwMode="auto">
            <a:xfrm>
              <a:off x="1249" y="1471"/>
              <a:ext cx="265"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en-US" sz="4000">
                  <a:solidFill>
                    <a:schemeClr val="tx1"/>
                  </a:solidFill>
                  <a:latin typeface="MS Mincho" pitchFamily="49" charset="-128"/>
                  <a:ea typeface="MS Mincho" pitchFamily="49" charset="-128"/>
                </a:rPr>
                <a:t>∼</a:t>
              </a:r>
            </a:p>
          </p:txBody>
        </p:sp>
        <p:sp>
          <p:nvSpPr>
            <p:cNvPr id="11294" name="Rectangle 25"/>
            <p:cNvSpPr>
              <a:spLocks noChangeArrowheads="1"/>
            </p:cNvSpPr>
            <p:nvPr/>
          </p:nvSpPr>
          <p:spPr bwMode="auto">
            <a:xfrm rot="-5400000">
              <a:off x="1235" y="1269"/>
              <a:ext cx="323" cy="82"/>
            </a:xfrm>
            <a:prstGeom prst="rect">
              <a:avLst/>
            </a:prstGeom>
            <a:noFill/>
            <a:ln w="25400"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en-US"/>
            </a:p>
          </p:txBody>
        </p:sp>
        <p:sp>
          <p:nvSpPr>
            <p:cNvPr id="11295" name="Text Box 26"/>
            <p:cNvSpPr txBox="1">
              <a:spLocks noChangeArrowheads="1"/>
            </p:cNvSpPr>
            <p:nvPr/>
          </p:nvSpPr>
          <p:spPr bwMode="auto">
            <a:xfrm>
              <a:off x="695" y="1318"/>
              <a:ext cx="907"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pl-PL" sz="2000"/>
                <a:t>Z</a:t>
              </a:r>
              <a:r>
                <a:rPr lang="pl-PL" sz="2000" baseline="-25000"/>
                <a:t>G</a:t>
              </a:r>
              <a:r>
                <a:rPr lang="pl-PL" sz="2000"/>
                <a:t>=50</a:t>
              </a:r>
              <a:r>
                <a:rPr lang="el-GR" sz="2000">
                  <a:cs typeface="Arial" charset="0"/>
                </a:rPr>
                <a:t>Ω</a:t>
              </a:r>
            </a:p>
          </p:txBody>
        </p:sp>
        <p:sp>
          <p:nvSpPr>
            <p:cNvPr id="11296" name="Line 27"/>
            <p:cNvSpPr>
              <a:spLocks noChangeShapeType="1"/>
            </p:cNvSpPr>
            <p:nvPr/>
          </p:nvSpPr>
          <p:spPr bwMode="auto">
            <a:xfrm flipH="1">
              <a:off x="623" y="1074"/>
              <a:ext cx="21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11297" name="Line 28"/>
            <p:cNvSpPr>
              <a:spLocks noChangeShapeType="1"/>
            </p:cNvSpPr>
            <p:nvPr/>
          </p:nvSpPr>
          <p:spPr bwMode="auto">
            <a:xfrm>
              <a:off x="361" y="1264"/>
              <a:ext cx="0" cy="20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11298" name="Oval 31"/>
            <p:cNvSpPr>
              <a:spLocks noChangeArrowheads="1"/>
            </p:cNvSpPr>
            <p:nvPr/>
          </p:nvSpPr>
          <p:spPr bwMode="auto">
            <a:xfrm>
              <a:off x="1753" y="1013"/>
              <a:ext cx="56" cy="149"/>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en-US"/>
            </a:p>
          </p:txBody>
        </p:sp>
        <p:sp>
          <p:nvSpPr>
            <p:cNvPr id="11299" name="Oval 32"/>
            <p:cNvSpPr>
              <a:spLocks noChangeArrowheads="1"/>
            </p:cNvSpPr>
            <p:nvPr/>
          </p:nvSpPr>
          <p:spPr bwMode="auto">
            <a:xfrm>
              <a:off x="2569" y="1013"/>
              <a:ext cx="56" cy="149"/>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en-US"/>
            </a:p>
          </p:txBody>
        </p:sp>
        <p:sp>
          <p:nvSpPr>
            <p:cNvPr id="11300" name="Line 33"/>
            <p:cNvSpPr>
              <a:spLocks noChangeShapeType="1"/>
            </p:cNvSpPr>
            <p:nvPr/>
          </p:nvSpPr>
          <p:spPr bwMode="auto">
            <a:xfrm>
              <a:off x="2496" y="1379"/>
              <a:ext cx="19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11301" name="Line 34"/>
            <p:cNvSpPr>
              <a:spLocks noChangeShapeType="1"/>
            </p:cNvSpPr>
            <p:nvPr/>
          </p:nvSpPr>
          <p:spPr bwMode="auto">
            <a:xfrm>
              <a:off x="2600" y="1174"/>
              <a:ext cx="0" cy="20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11302" name="Line 35"/>
            <p:cNvSpPr>
              <a:spLocks noChangeShapeType="1"/>
            </p:cNvSpPr>
            <p:nvPr/>
          </p:nvSpPr>
          <p:spPr bwMode="auto">
            <a:xfrm>
              <a:off x="1680" y="1379"/>
              <a:ext cx="19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11303" name="Line 36"/>
            <p:cNvSpPr>
              <a:spLocks noChangeShapeType="1"/>
            </p:cNvSpPr>
            <p:nvPr/>
          </p:nvSpPr>
          <p:spPr bwMode="auto">
            <a:xfrm>
              <a:off x="1784" y="1174"/>
              <a:ext cx="0" cy="20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11304" name="Line 37"/>
            <p:cNvSpPr>
              <a:spLocks noChangeShapeType="1"/>
            </p:cNvSpPr>
            <p:nvPr/>
          </p:nvSpPr>
          <p:spPr bwMode="auto">
            <a:xfrm>
              <a:off x="1287" y="1894"/>
              <a:ext cx="19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11305" name="Line 38"/>
            <p:cNvSpPr>
              <a:spLocks noChangeShapeType="1"/>
            </p:cNvSpPr>
            <p:nvPr/>
          </p:nvSpPr>
          <p:spPr bwMode="auto">
            <a:xfrm>
              <a:off x="1391" y="1790"/>
              <a:ext cx="0" cy="9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grpSp>
          <p:nvGrpSpPr>
            <p:cNvPr id="11306" name="Group 46"/>
            <p:cNvGrpSpPr>
              <a:grpSpLocks/>
            </p:cNvGrpSpPr>
            <p:nvPr/>
          </p:nvGrpSpPr>
          <p:grpSpPr bwMode="auto">
            <a:xfrm>
              <a:off x="233" y="884"/>
              <a:ext cx="401" cy="372"/>
              <a:chOff x="2848" y="1230"/>
              <a:chExt cx="401" cy="372"/>
            </a:xfrm>
          </p:grpSpPr>
          <p:sp>
            <p:nvSpPr>
              <p:cNvPr id="11312" name="Rectangle 40"/>
              <p:cNvSpPr>
                <a:spLocks noChangeArrowheads="1"/>
              </p:cNvSpPr>
              <p:nvPr/>
            </p:nvSpPr>
            <p:spPr bwMode="auto">
              <a:xfrm>
                <a:off x="2848" y="1230"/>
                <a:ext cx="401" cy="372"/>
              </a:xfrm>
              <a:prstGeom prst="rect">
                <a:avLst/>
              </a:prstGeom>
              <a:solidFill>
                <a:schemeClr val="bg1"/>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en-US"/>
              </a:p>
            </p:txBody>
          </p:sp>
          <p:sp>
            <p:nvSpPr>
              <p:cNvPr id="11313" name="Freeform 45"/>
              <p:cNvSpPr>
                <a:spLocks/>
              </p:cNvSpPr>
              <p:nvPr/>
            </p:nvSpPr>
            <p:spPr bwMode="auto">
              <a:xfrm>
                <a:off x="2912" y="1313"/>
                <a:ext cx="286" cy="234"/>
              </a:xfrm>
              <a:custGeom>
                <a:avLst/>
                <a:gdLst>
                  <a:gd name="T0" fmla="*/ 0 w 350"/>
                  <a:gd name="T1" fmla="*/ 191 h 286"/>
                  <a:gd name="T2" fmla="*/ 100 w 350"/>
                  <a:gd name="T3" fmla="*/ 1 h 286"/>
                  <a:gd name="T4" fmla="*/ 234 w 350"/>
                  <a:gd name="T5" fmla="*/ 187 h 286"/>
                  <a:gd name="T6" fmla="*/ 0 60000 65536"/>
                  <a:gd name="T7" fmla="*/ 0 60000 65536"/>
                  <a:gd name="T8" fmla="*/ 0 60000 65536"/>
                </a:gdLst>
                <a:ahLst/>
                <a:cxnLst>
                  <a:cxn ang="T6">
                    <a:pos x="T0" y="T1"/>
                  </a:cxn>
                  <a:cxn ang="T7">
                    <a:pos x="T2" y="T3"/>
                  </a:cxn>
                  <a:cxn ang="T8">
                    <a:pos x="T4" y="T5"/>
                  </a:cxn>
                </a:cxnLst>
                <a:rect l="0" t="0" r="r" b="b"/>
                <a:pathLst>
                  <a:path w="350" h="286">
                    <a:moveTo>
                      <a:pt x="0" y="286"/>
                    </a:moveTo>
                    <a:cubicBezTo>
                      <a:pt x="45" y="144"/>
                      <a:pt x="91" y="2"/>
                      <a:pt x="149" y="1"/>
                    </a:cubicBezTo>
                    <a:cubicBezTo>
                      <a:pt x="207" y="0"/>
                      <a:pt x="278" y="140"/>
                      <a:pt x="350" y="280"/>
                    </a:cubicBezTo>
                  </a:path>
                </a:pathLst>
              </a:custGeom>
              <a:noFill/>
              <a:ln w="254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grpSp>
        <p:sp>
          <p:nvSpPr>
            <p:cNvPr id="11307" name="Rectangle 47"/>
            <p:cNvSpPr>
              <a:spLocks noChangeArrowheads="1"/>
            </p:cNvSpPr>
            <p:nvPr/>
          </p:nvSpPr>
          <p:spPr bwMode="auto">
            <a:xfrm>
              <a:off x="853" y="1031"/>
              <a:ext cx="323" cy="82"/>
            </a:xfrm>
            <a:prstGeom prst="rect">
              <a:avLst/>
            </a:prstGeom>
            <a:noFill/>
            <a:ln w="25400"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en-US"/>
            </a:p>
          </p:txBody>
        </p:sp>
        <p:sp>
          <p:nvSpPr>
            <p:cNvPr id="11308" name="Text Box 48"/>
            <p:cNvSpPr txBox="1">
              <a:spLocks noChangeArrowheads="1"/>
            </p:cNvSpPr>
            <p:nvPr/>
          </p:nvSpPr>
          <p:spPr bwMode="auto">
            <a:xfrm>
              <a:off x="643" y="781"/>
              <a:ext cx="907"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pl-PL" sz="2000"/>
                <a:t>Z</a:t>
              </a:r>
              <a:r>
                <a:rPr lang="pl-PL" sz="2000" baseline="-25000"/>
                <a:t>in</a:t>
              </a:r>
              <a:r>
                <a:rPr lang="pl-PL" sz="2000"/>
                <a:t>=1M</a:t>
              </a:r>
              <a:r>
                <a:rPr lang="el-GR" sz="2000">
                  <a:cs typeface="Arial" charset="0"/>
                </a:rPr>
                <a:t>Ω</a:t>
              </a:r>
            </a:p>
          </p:txBody>
        </p:sp>
        <p:sp>
          <p:nvSpPr>
            <p:cNvPr id="11309" name="Line 49"/>
            <p:cNvSpPr>
              <a:spLocks noChangeShapeType="1"/>
            </p:cNvSpPr>
            <p:nvPr/>
          </p:nvSpPr>
          <p:spPr bwMode="auto">
            <a:xfrm>
              <a:off x="2898" y="1761"/>
              <a:ext cx="19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11310" name="Line 50"/>
            <p:cNvSpPr>
              <a:spLocks noChangeShapeType="1"/>
            </p:cNvSpPr>
            <p:nvPr/>
          </p:nvSpPr>
          <p:spPr bwMode="auto">
            <a:xfrm>
              <a:off x="3002" y="1556"/>
              <a:ext cx="0" cy="20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11311" name="Rectangle 83"/>
            <p:cNvSpPr>
              <a:spLocks noChangeArrowheads="1"/>
            </p:cNvSpPr>
            <p:nvPr/>
          </p:nvSpPr>
          <p:spPr bwMode="auto">
            <a:xfrm>
              <a:off x="142" y="791"/>
              <a:ext cx="3257" cy="1151"/>
            </a:xfrm>
            <a:prstGeom prst="rect">
              <a:avLst/>
            </a:prstGeom>
            <a:noFill/>
            <a:ln w="25400"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en-US"/>
            </a:p>
          </p:txBody>
        </p:sp>
      </p:grpSp>
      <p:pic>
        <p:nvPicPr>
          <p:cNvPr id="11269" name="Picture 213"/>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5948363" y="887413"/>
            <a:ext cx="3803650" cy="2257425"/>
          </a:xfrm>
          <a:noFill/>
          <a:ln cap="flat" algn="ctr">
            <a:solidFill>
              <a:schemeClr val="tx1"/>
            </a:solid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pic>
        <p:nvPicPr>
          <p:cNvPr id="11270" name="Picture 214"/>
          <p:cNvPicPr>
            <a:picLocks noGrp="1" noChangeAspect="1" noChangeArrowheads="1"/>
          </p:cNvPicPr>
          <p:nvPr>
            <p:ph sz="quarter" idx="3"/>
          </p:nvPr>
        </p:nvPicPr>
        <p:blipFill>
          <a:blip r:embed="rId5" cstate="print">
            <a:extLst>
              <a:ext uri="{28A0092B-C50C-407E-A947-70E740481C1C}">
                <a14:useLocalDpi xmlns:a14="http://schemas.microsoft.com/office/drawing/2010/main" val="0"/>
              </a:ext>
            </a:extLst>
          </a:blip>
          <a:srcRect/>
          <a:stretch>
            <a:fillRect/>
          </a:stretch>
        </p:blipFill>
        <p:spPr>
          <a:xfrm>
            <a:off x="5953125" y="3698875"/>
            <a:ext cx="3803650" cy="2257425"/>
          </a:xfrm>
          <a:noFill/>
          <a:ln cap="flat" algn="ctr">
            <a:solidFill>
              <a:schemeClr val="tx1"/>
            </a:solid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
        <p:nvSpPr>
          <p:cNvPr id="11271" name="Text Box 215"/>
          <p:cNvSpPr txBox="1">
            <a:spLocks noChangeArrowheads="1"/>
          </p:cNvSpPr>
          <p:nvPr/>
        </p:nvSpPr>
        <p:spPr bwMode="auto">
          <a:xfrm>
            <a:off x="820738" y="4764088"/>
            <a:ext cx="3219450" cy="420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pl-PL"/>
              <a:t>matched case: Z</a:t>
            </a:r>
            <a:r>
              <a:rPr lang="pl-PL" baseline="-25000"/>
              <a:t>L</a:t>
            </a:r>
            <a:r>
              <a:rPr lang="pl-PL"/>
              <a:t>=Z</a:t>
            </a:r>
            <a:r>
              <a:rPr lang="pl-PL" baseline="-25000"/>
              <a:t>G</a:t>
            </a:r>
            <a:endParaRPr lang="en-US"/>
          </a:p>
        </p:txBody>
      </p:sp>
      <p:sp>
        <p:nvSpPr>
          <p:cNvPr id="11272" name="Text Box 216"/>
          <p:cNvSpPr txBox="1">
            <a:spLocks noChangeArrowheads="1"/>
          </p:cNvSpPr>
          <p:nvPr/>
        </p:nvSpPr>
        <p:spPr bwMode="auto">
          <a:xfrm>
            <a:off x="6092825" y="2439988"/>
            <a:ext cx="2197100" cy="420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pl-PL"/>
              <a:t>open: Z</a:t>
            </a:r>
            <a:r>
              <a:rPr lang="pl-PL" baseline="-25000"/>
              <a:t>L</a:t>
            </a:r>
            <a:r>
              <a:rPr lang="pl-PL"/>
              <a:t>=</a:t>
            </a:r>
            <a:r>
              <a:rPr lang="pl-PL">
                <a:latin typeface="MS Mincho" pitchFamily="49" charset="-128"/>
                <a:ea typeface="MS Mincho" pitchFamily="49" charset="-128"/>
              </a:rPr>
              <a:t>∞</a:t>
            </a:r>
            <a:r>
              <a:rPr lang="el-GR">
                <a:ea typeface="MS Mincho" pitchFamily="49" charset="-128"/>
                <a:cs typeface="Arial" charset="0"/>
              </a:rPr>
              <a:t>Ω</a:t>
            </a:r>
          </a:p>
        </p:txBody>
      </p:sp>
      <p:sp>
        <p:nvSpPr>
          <p:cNvPr id="11273" name="Text Box 217"/>
          <p:cNvSpPr txBox="1">
            <a:spLocks noChangeArrowheads="1"/>
          </p:cNvSpPr>
          <p:nvPr/>
        </p:nvSpPr>
        <p:spPr bwMode="auto">
          <a:xfrm>
            <a:off x="6021388" y="5214938"/>
            <a:ext cx="2117725" cy="420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buFont typeface="Wingdings" pitchFamily="2" charset="2"/>
              <a:buNone/>
            </a:pPr>
            <a:r>
              <a:rPr lang="pl-PL"/>
              <a:t>short: Z</a:t>
            </a:r>
            <a:r>
              <a:rPr lang="pl-PL" baseline="-25000"/>
              <a:t>L</a:t>
            </a:r>
            <a:r>
              <a:rPr lang="pl-PL"/>
              <a:t>=0 </a:t>
            </a:r>
            <a:r>
              <a:rPr lang="el-GR">
                <a:cs typeface="Arial" charset="0"/>
              </a:rPr>
              <a:t>Ω</a:t>
            </a:r>
          </a:p>
        </p:txBody>
      </p:sp>
      <p:sp>
        <p:nvSpPr>
          <p:cNvPr id="11274" name="Text Box 219"/>
          <p:cNvSpPr txBox="1">
            <a:spLocks noChangeArrowheads="1"/>
          </p:cNvSpPr>
          <p:nvPr/>
        </p:nvSpPr>
        <p:spPr bwMode="auto">
          <a:xfrm>
            <a:off x="5765800" y="3111500"/>
            <a:ext cx="41402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pl-PL" sz="2000"/>
              <a:t>total reflection; reflected signal in phase, delay 2x1 ns.</a:t>
            </a:r>
            <a:endParaRPr lang="en-US" sz="2000"/>
          </a:p>
        </p:txBody>
      </p:sp>
      <p:sp>
        <p:nvSpPr>
          <p:cNvPr id="11275" name="Text Box 220"/>
          <p:cNvSpPr txBox="1">
            <a:spLocks noChangeArrowheads="1"/>
          </p:cNvSpPr>
          <p:nvPr/>
        </p:nvSpPr>
        <p:spPr bwMode="auto">
          <a:xfrm>
            <a:off x="5765800" y="5949950"/>
            <a:ext cx="41402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en-US" sz="2000"/>
              <a:t>total reflection; reflected signal in contra phase </a:t>
            </a:r>
          </a:p>
        </p:txBody>
      </p:sp>
      <p:sp>
        <p:nvSpPr>
          <p:cNvPr id="11276" name="Text Box 221"/>
          <p:cNvSpPr txBox="1">
            <a:spLocks noChangeArrowheads="1"/>
          </p:cNvSpPr>
          <p:nvPr/>
        </p:nvSpPr>
        <p:spPr bwMode="auto">
          <a:xfrm>
            <a:off x="454025" y="5354638"/>
            <a:ext cx="414020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pl-PL" sz="2000"/>
              <a:t>no</a:t>
            </a:r>
            <a:r>
              <a:rPr lang="en-US" sz="2000"/>
              <a:t> reflection</a:t>
            </a:r>
          </a:p>
        </p:txBody>
      </p:sp>
      <p:sp>
        <p:nvSpPr>
          <p:cNvPr id="11277" name="Line 223"/>
          <p:cNvSpPr>
            <a:spLocks noChangeShapeType="1"/>
          </p:cNvSpPr>
          <p:nvPr/>
        </p:nvSpPr>
        <p:spPr bwMode="auto">
          <a:xfrm flipH="1" flipV="1">
            <a:off x="2219325" y="3687763"/>
            <a:ext cx="781050" cy="339725"/>
          </a:xfrm>
          <a:prstGeom prst="line">
            <a:avLst/>
          </a:prstGeom>
          <a:noFill/>
          <a:ln w="254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11278" name="Text Box 224"/>
          <p:cNvSpPr txBox="1">
            <a:spLocks noChangeArrowheads="1"/>
          </p:cNvSpPr>
          <p:nvPr/>
        </p:nvSpPr>
        <p:spPr bwMode="auto">
          <a:xfrm>
            <a:off x="2970213" y="3871913"/>
            <a:ext cx="1744662"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pl-PL" sz="1800">
                <a:solidFill>
                  <a:schemeClr val="hlink"/>
                </a:solidFill>
              </a:rPr>
              <a:t>original signal</a:t>
            </a:r>
            <a:endParaRPr lang="en-US" sz="1800">
              <a:solidFill>
                <a:schemeClr val="hlink"/>
              </a:solidFill>
            </a:endParaRPr>
          </a:p>
        </p:txBody>
      </p:sp>
      <p:sp>
        <p:nvSpPr>
          <p:cNvPr id="11279" name="Text Box 225"/>
          <p:cNvSpPr txBox="1">
            <a:spLocks noChangeArrowheads="1"/>
          </p:cNvSpPr>
          <p:nvPr/>
        </p:nvSpPr>
        <p:spPr bwMode="auto">
          <a:xfrm>
            <a:off x="7561263" y="3894138"/>
            <a:ext cx="1992312"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pl-PL" sz="1800">
                <a:solidFill>
                  <a:schemeClr val="accent2"/>
                </a:solidFill>
              </a:rPr>
              <a:t>reflected signal</a:t>
            </a:r>
            <a:endParaRPr lang="en-US" sz="1800">
              <a:solidFill>
                <a:schemeClr val="accent2"/>
              </a:solidFill>
            </a:endParaRPr>
          </a:p>
        </p:txBody>
      </p:sp>
      <p:sp>
        <p:nvSpPr>
          <p:cNvPr id="11280" name="Line 226"/>
          <p:cNvSpPr>
            <a:spLocks noChangeShapeType="1"/>
          </p:cNvSpPr>
          <p:nvPr/>
        </p:nvSpPr>
        <p:spPr bwMode="auto">
          <a:xfrm flipH="1">
            <a:off x="8404225" y="4264025"/>
            <a:ext cx="153988" cy="1376363"/>
          </a:xfrm>
          <a:prstGeom prst="line">
            <a:avLst/>
          </a:prstGeom>
          <a:noFill/>
          <a:ln w="254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11281" name="Line 227"/>
          <p:cNvSpPr>
            <a:spLocks noChangeShapeType="1"/>
          </p:cNvSpPr>
          <p:nvPr/>
        </p:nvSpPr>
        <p:spPr bwMode="auto">
          <a:xfrm>
            <a:off x="7213600" y="1087438"/>
            <a:ext cx="1263650" cy="0"/>
          </a:xfrm>
          <a:prstGeom prst="line">
            <a:avLst/>
          </a:prstGeom>
          <a:noFill/>
          <a:ln w="25400">
            <a:solidFill>
              <a:srgbClr val="0000CC"/>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p>
        </p:txBody>
      </p:sp>
      <p:sp>
        <p:nvSpPr>
          <p:cNvPr id="11282" name="Text Box 228"/>
          <p:cNvSpPr txBox="1">
            <a:spLocks noChangeArrowheads="1"/>
          </p:cNvSpPr>
          <p:nvPr/>
        </p:nvSpPr>
        <p:spPr bwMode="auto">
          <a:xfrm>
            <a:off x="7470775" y="798513"/>
            <a:ext cx="91440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571500" indent="-571500">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spcBef>
                <a:spcPct val="50000"/>
              </a:spcBef>
              <a:buFont typeface="Wingdings" pitchFamily="2" charset="2"/>
              <a:buNone/>
            </a:pPr>
            <a:r>
              <a:rPr lang="pl-PL" sz="2000"/>
              <a:t>2ns</a:t>
            </a:r>
            <a:endParaRPr lang="en-US" sz="2000"/>
          </a:p>
        </p:txBody>
      </p:sp>
      <p:sp>
        <p:nvSpPr>
          <p:cNvPr id="11283" name="Slide Number Placeholder 4"/>
          <p:cNvSpPr txBox="1">
            <a:spLocks noGrp="1"/>
          </p:cNvSpPr>
          <p:nvPr/>
        </p:nvSpPr>
        <p:spPr bwMode="auto">
          <a:xfrm>
            <a:off x="7842250" y="6400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b="1">
                <a:solidFill>
                  <a:srgbClr val="0000FF"/>
                </a:solidFill>
                <a:latin typeface="Arial" charset="0"/>
              </a:defRPr>
            </a:lvl1pPr>
            <a:lvl2pPr marL="742950" indent="-285750">
              <a:defRPr sz="2400" b="1">
                <a:solidFill>
                  <a:srgbClr val="0000FF"/>
                </a:solidFill>
                <a:latin typeface="Arial" charset="0"/>
              </a:defRPr>
            </a:lvl2pPr>
            <a:lvl3pPr marL="1143000" indent="-228600">
              <a:defRPr sz="2400" b="1">
                <a:solidFill>
                  <a:srgbClr val="0000FF"/>
                </a:solidFill>
                <a:latin typeface="Arial" charset="0"/>
              </a:defRPr>
            </a:lvl3pPr>
            <a:lvl4pPr marL="1600200" indent="-228600">
              <a:defRPr sz="2400" b="1">
                <a:solidFill>
                  <a:srgbClr val="0000FF"/>
                </a:solidFill>
                <a:latin typeface="Arial" charset="0"/>
              </a:defRPr>
            </a:lvl4pPr>
            <a:lvl5pPr marL="2057400" indent="-228600">
              <a:defRPr sz="2400" b="1">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latin typeface="Arial" charset="0"/>
              </a:defRPr>
            </a:lvl9pPr>
          </a:lstStyle>
          <a:p>
            <a:pPr algn="r">
              <a:lnSpc>
                <a:spcPct val="100000"/>
              </a:lnSpc>
              <a:spcBef>
                <a:spcPct val="0"/>
              </a:spcBef>
              <a:buClrTx/>
              <a:buSzTx/>
              <a:buFontTx/>
              <a:buNone/>
            </a:pPr>
            <a:fld id="{2F4C2EB8-9C78-4CBD-89A8-4E21454498A4}" type="slidenum">
              <a:rPr lang="en-US" sz="1400" b="0">
                <a:solidFill>
                  <a:schemeClr val="tx1"/>
                </a:solidFill>
              </a:rPr>
              <a:pPr algn="r">
                <a:lnSpc>
                  <a:spcPct val="100000"/>
                </a:lnSpc>
                <a:spcBef>
                  <a:spcPct val="0"/>
                </a:spcBef>
                <a:buClrTx/>
                <a:buSzTx/>
                <a:buFontTx/>
                <a:buNone/>
              </a:pPr>
              <a:t>9</a:t>
            </a:fld>
            <a:endParaRPr lang="en-US" sz="1400" b="0">
              <a:solidFill>
                <a:schemeClr val="tx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aper Presentation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Paper Presentation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90000"/>
          </a:lnSpc>
          <a:spcBef>
            <a:spcPct val="30000"/>
          </a:spcBef>
          <a:spcAft>
            <a:spcPct val="0"/>
          </a:spcAft>
          <a:buClr>
            <a:schemeClr val="hlink"/>
          </a:buClr>
          <a:buSzPct val="70000"/>
          <a:buFont typeface="Wingdings" pitchFamily="2" charset="2"/>
          <a:buAutoNum type="arabicPeriod"/>
          <a:tabLst/>
          <a:defRPr kumimoji="0" lang="en-US" sz="2000" b="0" i="1" u="none" strike="noStrike" cap="none" normalizeH="0" baseline="0" smtClean="0">
            <a:ln>
              <a:noFill/>
            </a:ln>
            <a:solidFill>
              <a:srgbClr val="0000FF"/>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90000"/>
          </a:lnSpc>
          <a:spcBef>
            <a:spcPct val="30000"/>
          </a:spcBef>
          <a:spcAft>
            <a:spcPct val="0"/>
          </a:spcAft>
          <a:buClr>
            <a:schemeClr val="hlink"/>
          </a:buClr>
          <a:buSzPct val="70000"/>
          <a:buFont typeface="Wingdings" pitchFamily="2" charset="2"/>
          <a:buAutoNum type="arabicPeriod"/>
          <a:tabLst/>
          <a:defRPr kumimoji="0" lang="en-US" sz="2000" b="0" i="1" u="none" strike="noStrike" cap="none" normalizeH="0" baseline="0" smtClean="0">
            <a:ln>
              <a:noFill/>
            </a:ln>
            <a:solidFill>
              <a:srgbClr val="0000FF"/>
            </a:solidFill>
            <a:effectLst/>
            <a:latin typeface="Arial" charset="0"/>
          </a:defRPr>
        </a:defPPr>
      </a:lstStyle>
    </a:lnDef>
  </a:objectDefaults>
  <a:extraClrSchemeLst>
    <a:extraClrScheme>
      <a:clrScheme name="Paper Presentation 1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aper Presentation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aper Presentation 1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aper Presentation 1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aper Presentation 1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aper Presentation 1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aper Presentation 1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exercices_CAS2009_Darmstadt</Template>
  <TotalTime>23</TotalTime>
  <Words>5362</Words>
  <Application>Microsoft Office PowerPoint</Application>
  <PresentationFormat>A4 Paper (210x297 mm)</PresentationFormat>
  <Paragraphs>965</Paragraphs>
  <Slides>71</Slides>
  <Notes>71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73" baseType="lpstr">
      <vt:lpstr>Paper Presentation 1</vt:lpstr>
      <vt:lpstr>Equation</vt:lpstr>
      <vt:lpstr>RF Measurement Concepts </vt:lpstr>
      <vt:lpstr>Contents</vt:lpstr>
      <vt:lpstr>Measurement methods - overview (1)</vt:lpstr>
      <vt:lpstr>PowerPoint Presentation</vt:lpstr>
      <vt:lpstr>Superheterodyne Concept (1)</vt:lpstr>
      <vt:lpstr>Superheterodyne Concept (2)</vt:lpstr>
      <vt:lpstr>Example for Application of the Superheterodyne Concept in a Spectrum Analyzer</vt:lpstr>
      <vt:lpstr>Another basic measurement example  </vt:lpstr>
      <vt:lpstr>Measurements in time domain using Oscilloscope  </vt:lpstr>
      <vt:lpstr>How good is actually our termination?</vt:lpstr>
      <vt:lpstr>PowerPoint Presentation</vt:lpstr>
      <vt:lpstr>PowerPoint Presentation</vt:lpstr>
      <vt:lpstr>PowerPoint Presentation</vt:lpstr>
      <vt:lpstr>S-parameters- introduction (1)</vt:lpstr>
      <vt:lpstr>S-parameters- introduction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Important points</vt:lpstr>
      <vt:lpstr>Coming back to our example </vt:lpstr>
      <vt:lpstr>PowerPoint Presentation</vt:lpstr>
      <vt:lpstr>PowerPoint Presentation</vt:lpstr>
      <vt:lpstr>Again our example (shorted end ) </vt:lpstr>
      <vt:lpstr>Again our example (open end) </vt:lpstr>
      <vt:lpstr>What awaits you? </vt:lpstr>
      <vt:lpstr>PowerPoint Presentation</vt:lpstr>
      <vt:lpstr>PowerPoint Presentation</vt:lpstr>
      <vt:lpstr>PowerPoint Presentation</vt:lpstr>
      <vt:lpstr>PowerPoint Presentation</vt:lpstr>
      <vt:lpstr>Invent your own experiment! </vt:lpstr>
      <vt:lpstr>You will have enough time to think</vt:lpstr>
      <vt:lpstr>We hope you will have a lot of fun… </vt:lpstr>
      <vt:lpstr>Appendix A: Definition of the Noise Figure</vt:lpstr>
      <vt:lpstr>Measurement of Noise Figure  (using a calibrated Noise Source)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Appendix C: T matrix</vt:lpstr>
      <vt:lpstr>PowerPoint Presentation</vt:lpstr>
      <vt:lpstr>PowerPoint Presentation</vt:lpstr>
      <vt:lpstr>PowerPoint Presentation</vt:lpstr>
      <vt:lpstr>PowerPoint Presentation</vt:lpstr>
      <vt:lpstr>PowerPoint Presentation</vt:lpstr>
      <vt:lpstr>Appendix E: Navigation in the Smith Chart (1)</vt:lpstr>
      <vt:lpstr>Navigation in the Smith Chart (2)</vt:lpstr>
      <vt:lpstr>Appendix F: The RF diode (1)</vt:lpstr>
      <vt:lpstr>The RF diode (2)</vt:lpstr>
      <vt:lpstr>The RF diode (3)</vt:lpstr>
      <vt:lpstr>PowerPoint Presentation</vt:lpstr>
      <vt:lpstr>Appendix G: The RF mixer (1)</vt:lpstr>
      <vt:lpstr>The RF mixer (2)</vt:lpstr>
      <vt:lpstr>The RF mixer (3)</vt:lpstr>
      <vt:lpstr>The RF mixer (4)</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Schematic diagram</dc:title>
  <dc:creator>TKROYER</dc:creator>
  <cp:lastModifiedBy>caspers</cp:lastModifiedBy>
  <cp:revision>856</cp:revision>
  <cp:lastPrinted>2013-07-22T13:12:44Z</cp:lastPrinted>
  <dcterms:created xsi:type="dcterms:W3CDTF">2003-07-02T10:29:47Z</dcterms:created>
  <dcterms:modified xsi:type="dcterms:W3CDTF">2013-08-18T09:32:31Z</dcterms:modified>
</cp:coreProperties>
</file>