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wdp" ContentType="image/vnd.ms-photo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Microsoft_Equation1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Microsoft_Equation3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notesSlides/notesSlide2.xml" ContentType="application/vnd.openxmlformats-officedocument.presentationml.notesSlide+xml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ppt/notesSlides/notesSlide3.xml" ContentType="application/vnd.openxmlformats-officedocument.presentationml.notesSlide+xml"/>
  <Override PartName="/ppt/embeddings/oleObject139.bin" ContentType="application/vnd.openxmlformats-officedocument.oleObject"/>
  <Override PartName="/ppt/embeddings/oleObject140.bin" ContentType="application/vnd.openxmlformats-officedocument.oleObject"/>
  <Override PartName="/ppt/embeddings/oleObject141.bin" ContentType="application/vnd.openxmlformats-officedocument.oleObject"/>
  <Override PartName="/ppt/embeddings/oleObject142.bin" ContentType="application/vnd.openxmlformats-officedocument.oleObject"/>
  <Override PartName="/ppt/embeddings/oleObject143.bin" ContentType="application/vnd.openxmlformats-officedocument.oleObject"/>
  <Override PartName="/ppt/embeddings/oleObject144.bin" ContentType="application/vnd.openxmlformats-officedocument.oleObject"/>
  <Override PartName="/ppt/embeddings/oleObject145.bin" ContentType="application/vnd.openxmlformats-officedocument.oleObject"/>
  <Override PartName="/ppt/embeddings/oleObject146.bin" ContentType="application/vnd.openxmlformats-officedocument.oleObject"/>
  <Override PartName="/ppt/embeddings/oleObject147.bin" ContentType="application/vnd.openxmlformats-officedocument.oleObject"/>
  <Override PartName="/ppt/embeddings/oleObject148.bin" ContentType="application/vnd.openxmlformats-officedocument.oleObject"/>
  <Override PartName="/ppt/embeddings/oleObject149.bin" ContentType="application/vnd.openxmlformats-officedocument.oleObject"/>
  <Override PartName="/ppt/embeddings/oleObject150.bin" ContentType="application/vnd.openxmlformats-officedocument.oleObject"/>
  <Override PartName="/ppt/embeddings/oleObject151.bin" ContentType="application/vnd.openxmlformats-officedocument.oleObject"/>
  <Override PartName="/ppt/embeddings/oleObject152.bin" ContentType="application/vnd.openxmlformats-officedocument.oleObject"/>
  <Override PartName="/ppt/embeddings/oleObject153.bin" ContentType="application/vnd.openxmlformats-officedocument.oleObject"/>
  <Override PartName="/ppt/embeddings/oleObject154.bin" ContentType="application/vnd.openxmlformats-officedocument.oleObject"/>
  <Override PartName="/ppt/embeddings/oleObject155.bin" ContentType="application/vnd.openxmlformats-officedocument.oleObject"/>
  <Override PartName="/ppt/embeddings/oleObject156.bin" ContentType="application/vnd.openxmlformats-officedocument.oleObject"/>
  <Override PartName="/ppt/embeddings/oleObject157.bin" ContentType="application/vnd.openxmlformats-officedocument.oleObject"/>
  <Override PartName="/ppt/embeddings/oleObject158.bin" ContentType="application/vnd.openxmlformats-officedocument.oleObject"/>
  <Override PartName="/ppt/embeddings/oleObject159.bin" ContentType="application/vnd.openxmlformats-officedocument.oleObject"/>
  <Override PartName="/ppt/embeddings/oleObject160.bin" ContentType="application/vnd.openxmlformats-officedocument.oleObject"/>
  <Override PartName="/ppt/embeddings/oleObject161.bin" ContentType="application/vnd.openxmlformats-officedocument.oleObject"/>
  <Override PartName="/ppt/embeddings/oleObject162.bin" ContentType="application/vnd.openxmlformats-officedocument.oleObject"/>
  <Override PartName="/ppt/embeddings/oleObject163.bin" ContentType="application/vnd.openxmlformats-officedocument.oleObject"/>
  <Override PartName="/ppt/embeddings/oleObject164.bin" ContentType="application/vnd.openxmlformats-officedocument.oleObject"/>
  <Override PartName="/ppt/embeddings/oleObject165.bin" ContentType="application/vnd.openxmlformats-officedocument.oleObject"/>
  <Override PartName="/ppt/embeddings/oleObject166.bin" ContentType="application/vnd.openxmlformats-officedocument.oleObject"/>
  <Override PartName="/ppt/embeddings/oleObject16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handoutMasterIdLst>
    <p:handoutMasterId r:id="rId138"/>
  </p:handoutMasterIdLst>
  <p:sldIdLst>
    <p:sldId id="325" r:id="rId2"/>
    <p:sldId id="534" r:id="rId3"/>
    <p:sldId id="417" r:id="rId4"/>
    <p:sldId id="427" r:id="rId5"/>
    <p:sldId id="357" r:id="rId6"/>
    <p:sldId id="428" r:id="rId7"/>
    <p:sldId id="358" r:id="rId8"/>
    <p:sldId id="413" r:id="rId9"/>
    <p:sldId id="418" r:id="rId10"/>
    <p:sldId id="420" r:id="rId11"/>
    <p:sldId id="498" r:id="rId12"/>
    <p:sldId id="423" r:id="rId13"/>
    <p:sldId id="452" r:id="rId14"/>
    <p:sldId id="362" r:id="rId15"/>
    <p:sldId id="506" r:id="rId16"/>
    <p:sldId id="363" r:id="rId17"/>
    <p:sldId id="507" r:id="rId18"/>
    <p:sldId id="457" r:id="rId19"/>
    <p:sldId id="463" r:id="rId20"/>
    <p:sldId id="458" r:id="rId21"/>
    <p:sldId id="460" r:id="rId22"/>
    <p:sldId id="538" r:id="rId23"/>
    <p:sldId id="539" r:id="rId24"/>
    <p:sldId id="465" r:id="rId25"/>
    <p:sldId id="433" r:id="rId26"/>
    <p:sldId id="464" r:id="rId27"/>
    <p:sldId id="468" r:id="rId28"/>
    <p:sldId id="459" r:id="rId29"/>
    <p:sldId id="466" r:id="rId30"/>
    <p:sldId id="467" r:id="rId31"/>
    <p:sldId id="503" r:id="rId32"/>
    <p:sldId id="285" r:id="rId33"/>
    <p:sldId id="299" r:id="rId34"/>
    <p:sldId id="301" r:id="rId35"/>
    <p:sldId id="302" r:id="rId36"/>
    <p:sldId id="471" r:id="rId37"/>
    <p:sldId id="500" r:id="rId38"/>
    <p:sldId id="501" r:id="rId39"/>
    <p:sldId id="496" r:id="rId40"/>
    <p:sldId id="502" r:id="rId41"/>
    <p:sldId id="271" r:id="rId42"/>
    <p:sldId id="273" r:id="rId43"/>
    <p:sldId id="505" r:id="rId44"/>
    <p:sldId id="369" r:id="rId45"/>
    <p:sldId id="370" r:id="rId46"/>
    <p:sldId id="365" r:id="rId47"/>
    <p:sldId id="366" r:id="rId48"/>
    <p:sldId id="559" r:id="rId49"/>
    <p:sldId id="482" r:id="rId50"/>
    <p:sldId id="484" r:id="rId51"/>
    <p:sldId id="486" r:id="rId52"/>
    <p:sldId id="488" r:id="rId53"/>
    <p:sldId id="490" r:id="rId54"/>
    <p:sldId id="491" r:id="rId55"/>
    <p:sldId id="492" r:id="rId56"/>
    <p:sldId id="493" r:id="rId57"/>
    <p:sldId id="494" r:id="rId58"/>
    <p:sldId id="540" r:id="rId59"/>
    <p:sldId id="509" r:id="rId60"/>
    <p:sldId id="495" r:id="rId61"/>
    <p:sldId id="561" r:id="rId62"/>
    <p:sldId id="560" r:id="rId63"/>
    <p:sldId id="339" r:id="rId64"/>
    <p:sldId id="288" r:id="rId65"/>
    <p:sldId id="309" r:id="rId66"/>
    <p:sldId id="333" r:id="rId67"/>
    <p:sldId id="470" r:id="rId68"/>
    <p:sldId id="322" r:id="rId69"/>
    <p:sldId id="472" r:id="rId70"/>
    <p:sldId id="367" r:id="rId71"/>
    <p:sldId id="313" r:id="rId72"/>
    <p:sldId id="508" r:id="rId73"/>
    <p:sldId id="407" r:id="rId74"/>
    <p:sldId id="510" r:id="rId75"/>
    <p:sldId id="511" r:id="rId76"/>
    <p:sldId id="512" r:id="rId77"/>
    <p:sldId id="535" r:id="rId78"/>
    <p:sldId id="536" r:id="rId79"/>
    <p:sldId id="557" r:id="rId80"/>
    <p:sldId id="405" r:id="rId81"/>
    <p:sldId id="542" r:id="rId82"/>
    <p:sldId id="543" r:id="rId83"/>
    <p:sldId id="473" r:id="rId84"/>
    <p:sldId id="475" r:id="rId85"/>
    <p:sldId id="537" r:id="rId86"/>
    <p:sldId id="548" r:id="rId87"/>
    <p:sldId id="545" r:id="rId88"/>
    <p:sldId id="546" r:id="rId89"/>
    <p:sldId id="547" r:id="rId90"/>
    <p:sldId id="398" r:id="rId91"/>
    <p:sldId id="400" r:id="rId92"/>
    <p:sldId id="399" r:id="rId93"/>
    <p:sldId id="401" r:id="rId94"/>
    <p:sldId id="403" r:id="rId95"/>
    <p:sldId id="402" r:id="rId96"/>
    <p:sldId id="371" r:id="rId97"/>
    <p:sldId id="380" r:id="rId98"/>
    <p:sldId id="381" r:id="rId99"/>
    <p:sldId id="563" r:id="rId100"/>
    <p:sldId id="393" r:id="rId101"/>
    <p:sldId id="394" r:id="rId102"/>
    <p:sldId id="395" r:id="rId103"/>
    <p:sldId id="396" r:id="rId104"/>
    <p:sldId id="397" r:id="rId105"/>
    <p:sldId id="550" r:id="rId106"/>
    <p:sldId id="372" r:id="rId107"/>
    <p:sldId id="373" r:id="rId108"/>
    <p:sldId id="374" r:id="rId109"/>
    <p:sldId id="549" r:id="rId110"/>
    <p:sldId id="515" r:id="rId111"/>
    <p:sldId id="516" r:id="rId112"/>
    <p:sldId id="517" r:id="rId113"/>
    <p:sldId id="518" r:id="rId114"/>
    <p:sldId id="522" r:id="rId115"/>
    <p:sldId id="523" r:id="rId116"/>
    <p:sldId id="524" r:id="rId117"/>
    <p:sldId id="527" r:id="rId118"/>
    <p:sldId id="530" r:id="rId119"/>
    <p:sldId id="532" r:id="rId120"/>
    <p:sldId id="533" r:id="rId121"/>
    <p:sldId id="529" r:id="rId122"/>
    <p:sldId id="382" r:id="rId123"/>
    <p:sldId id="446" r:id="rId124"/>
    <p:sldId id="448" r:id="rId125"/>
    <p:sldId id="447" r:id="rId126"/>
    <p:sldId id="445" r:id="rId127"/>
    <p:sldId id="449" r:id="rId128"/>
    <p:sldId id="552" r:id="rId129"/>
    <p:sldId id="553" r:id="rId130"/>
    <p:sldId id="554" r:id="rId131"/>
    <p:sldId id="555" r:id="rId132"/>
    <p:sldId id="443" r:id="rId133"/>
    <p:sldId id="479" r:id="rId134"/>
    <p:sldId id="558" r:id="rId135"/>
    <p:sldId id="478" r:id="rId136"/>
  </p:sldIdLst>
  <p:sldSz cx="9144000" cy="6858000" type="screen4x3"/>
  <p:notesSz cx="6746875" cy="99139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clrMru>
    <a:srgbClr val="27D309"/>
    <a:srgbClr val="40FF22"/>
    <a:srgbClr val="0066FF"/>
    <a:srgbClr val="0932B7"/>
    <a:srgbClr val="0066CC"/>
    <a:srgbClr val="45E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1" autoAdjust="0"/>
    <p:restoredTop sz="94650" autoAdjust="0"/>
  </p:normalViewPr>
  <p:slideViewPr>
    <p:cSldViewPr>
      <p:cViewPr varScale="1">
        <p:scale>
          <a:sx n="103" d="100"/>
          <a:sy n="103" d="100"/>
        </p:scale>
        <p:origin x="-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notesMaster" Target="notesMasters/notesMaster1.xml"/><Relationship Id="rId138" Type="http://schemas.openxmlformats.org/officeDocument/2006/relationships/handoutMaster" Target="handoutMasters/handoutMaster1.xml"/><Relationship Id="rId13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presProps" Target="presProps.xml"/><Relationship Id="rId141" Type="http://schemas.openxmlformats.org/officeDocument/2006/relationships/viewProps" Target="viewProps.xml"/><Relationship Id="rId142" Type="http://schemas.openxmlformats.org/officeDocument/2006/relationships/theme" Target="theme/theme1.xml"/><Relationship Id="rId1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051415-0A58-4845-8DCB-72A2436DDC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A71EF12-21D4-4A0B-905F-6A4240765D6B}">
      <dgm:prSet phldrT="[Text]"/>
      <dgm:spPr/>
      <dgm:t>
        <a:bodyPr/>
        <a:lstStyle/>
        <a:p>
          <a:r>
            <a:rPr lang="en-US" dirty="0" smtClean="0"/>
            <a:t>Cryostats</a:t>
          </a:r>
          <a:endParaRPr lang="en-GB" dirty="0"/>
        </a:p>
      </dgm:t>
    </dgm:pt>
    <dgm:pt modelId="{F2E81CCA-98F6-44EA-B9C1-50CE887675B1}" type="parTrans" cxnId="{A63E17B9-28AE-4497-BD56-BCCD9BF2BCF9}">
      <dgm:prSet/>
      <dgm:spPr/>
      <dgm:t>
        <a:bodyPr/>
        <a:lstStyle/>
        <a:p>
          <a:endParaRPr lang="en-GB"/>
        </a:p>
      </dgm:t>
    </dgm:pt>
    <dgm:pt modelId="{08F98C01-43B8-4BF8-AD1D-5B8BE419B6DC}" type="sibTrans" cxnId="{A63E17B9-28AE-4497-BD56-BCCD9BF2BCF9}">
      <dgm:prSet/>
      <dgm:spPr/>
      <dgm:t>
        <a:bodyPr/>
        <a:lstStyle/>
        <a:p>
          <a:endParaRPr lang="en-GB"/>
        </a:p>
      </dgm:t>
    </dgm:pt>
    <dgm:pt modelId="{5DF75EA5-25C9-4666-9C10-B2C37C69AA04}">
      <dgm:prSet phldrT="[Text]"/>
      <dgm:spPr/>
      <dgm:t>
        <a:bodyPr/>
        <a:lstStyle/>
        <a:p>
          <a:r>
            <a:rPr lang="en-US" dirty="0" smtClean="0"/>
            <a:t>Liquid storage/transport</a:t>
          </a:r>
          <a:endParaRPr lang="en-GB" dirty="0"/>
        </a:p>
      </dgm:t>
    </dgm:pt>
    <dgm:pt modelId="{BD112B8E-6835-4321-9850-56DD037F7427}" type="parTrans" cxnId="{4492BD05-9068-46EB-BC93-5112EA552A27}">
      <dgm:prSet/>
      <dgm:spPr/>
      <dgm:t>
        <a:bodyPr/>
        <a:lstStyle/>
        <a:p>
          <a:endParaRPr lang="en-GB"/>
        </a:p>
      </dgm:t>
    </dgm:pt>
    <dgm:pt modelId="{43CBF4FE-D018-4FBD-87BC-280ABBB507A3}" type="sibTrans" cxnId="{4492BD05-9068-46EB-BC93-5112EA552A27}">
      <dgm:prSet/>
      <dgm:spPr/>
      <dgm:t>
        <a:bodyPr/>
        <a:lstStyle/>
        <a:p>
          <a:endParaRPr lang="en-GB"/>
        </a:p>
      </dgm:t>
    </dgm:pt>
    <dgm:pt modelId="{BA2B3EB1-AB78-48DE-BD8B-06C0CD0B3D9F}">
      <dgm:prSet phldrT="[Text]"/>
      <dgm:spPr/>
      <dgm:t>
        <a:bodyPr/>
        <a:lstStyle/>
        <a:p>
          <a:r>
            <a:rPr lang="en-US" dirty="0" smtClean="0"/>
            <a:t>SC devices for accelerators</a:t>
          </a:r>
          <a:endParaRPr lang="en-GB" dirty="0"/>
        </a:p>
      </dgm:t>
    </dgm:pt>
    <dgm:pt modelId="{288D828B-E967-463C-9869-68FF7920F3A7}" type="parTrans" cxnId="{D5B44362-DAAB-4ABF-94C8-C2D4218ECFBD}">
      <dgm:prSet/>
      <dgm:spPr/>
      <dgm:t>
        <a:bodyPr/>
        <a:lstStyle/>
        <a:p>
          <a:endParaRPr lang="en-GB"/>
        </a:p>
      </dgm:t>
    </dgm:pt>
    <dgm:pt modelId="{18B562A5-A270-4871-81E9-78689259EA5B}" type="sibTrans" cxnId="{D5B44362-DAAB-4ABF-94C8-C2D4218ECFBD}">
      <dgm:prSet/>
      <dgm:spPr/>
      <dgm:t>
        <a:bodyPr/>
        <a:lstStyle/>
        <a:p>
          <a:endParaRPr lang="en-GB"/>
        </a:p>
      </dgm:t>
    </dgm:pt>
    <dgm:pt modelId="{365FA145-7AAA-4048-8247-879C9BD76112}">
      <dgm:prSet phldrT="[Text]"/>
      <dgm:spPr/>
      <dgm:t>
        <a:bodyPr/>
        <a:lstStyle/>
        <a:p>
          <a:r>
            <a:rPr lang="en-US" dirty="0" smtClean="0"/>
            <a:t>Test cryostats</a:t>
          </a:r>
          <a:endParaRPr lang="en-GB" dirty="0"/>
        </a:p>
      </dgm:t>
    </dgm:pt>
    <dgm:pt modelId="{9E5EFB7C-B7B2-4DE0-B931-95B02F3752A7}" type="parTrans" cxnId="{16E4086C-11BD-47DA-BF2D-C891C62D9696}">
      <dgm:prSet/>
      <dgm:spPr/>
      <dgm:t>
        <a:bodyPr/>
        <a:lstStyle/>
        <a:p>
          <a:endParaRPr lang="en-GB"/>
        </a:p>
      </dgm:t>
    </dgm:pt>
    <dgm:pt modelId="{42428388-4375-46C3-A447-EE441FC4F34E}" type="sibTrans" cxnId="{16E4086C-11BD-47DA-BF2D-C891C62D9696}">
      <dgm:prSet/>
      <dgm:spPr/>
      <dgm:t>
        <a:bodyPr/>
        <a:lstStyle/>
        <a:p>
          <a:endParaRPr lang="en-GB"/>
        </a:p>
      </dgm:t>
    </dgm:pt>
    <dgm:pt modelId="{9C6AC9B1-6E51-48B8-9B79-A732148A21A7}">
      <dgm:prSet phldrT="[Text]"/>
      <dgm:spPr/>
      <dgm:t>
        <a:bodyPr/>
        <a:lstStyle/>
        <a:p>
          <a:r>
            <a:rPr lang="en-US" dirty="0" smtClean="0"/>
            <a:t>Accelerator devices</a:t>
          </a:r>
          <a:endParaRPr lang="en-GB" dirty="0"/>
        </a:p>
      </dgm:t>
    </dgm:pt>
    <dgm:pt modelId="{AAD7EE7B-0BE1-430A-A56E-5EE901631751}" type="parTrans" cxnId="{6022361E-E06C-43AF-8C5C-DEAEFE59F8E2}">
      <dgm:prSet/>
      <dgm:spPr/>
      <dgm:t>
        <a:bodyPr/>
        <a:lstStyle/>
        <a:p>
          <a:endParaRPr lang="en-GB"/>
        </a:p>
      </dgm:t>
    </dgm:pt>
    <dgm:pt modelId="{6BEC7AEA-A47B-49C4-A6BC-4D060C5A0C0A}" type="sibTrans" cxnId="{6022361E-E06C-43AF-8C5C-DEAEFE59F8E2}">
      <dgm:prSet/>
      <dgm:spPr/>
      <dgm:t>
        <a:bodyPr/>
        <a:lstStyle/>
        <a:p>
          <a:endParaRPr lang="en-GB"/>
        </a:p>
      </dgm:t>
    </dgm:pt>
    <dgm:pt modelId="{81BDE4A7-2D55-47B0-8165-F5D7E3195792}">
      <dgm:prSet phldrT="[Text]"/>
      <dgm:spPr/>
      <dgm:t>
        <a:bodyPr/>
        <a:lstStyle/>
        <a:p>
          <a:r>
            <a:rPr lang="en-US" dirty="0" smtClean="0"/>
            <a:t>SC devices for medical applications</a:t>
          </a:r>
          <a:endParaRPr lang="en-GB" dirty="0"/>
        </a:p>
      </dgm:t>
    </dgm:pt>
    <dgm:pt modelId="{B95EDE3C-CAA7-4615-B252-46D2BAF5ECF5}" type="parTrans" cxnId="{98854AB5-DE04-494B-A4CD-5D6FA2F56A70}">
      <dgm:prSet/>
      <dgm:spPr/>
      <dgm:t>
        <a:bodyPr/>
        <a:lstStyle/>
        <a:p>
          <a:endParaRPr lang="en-GB"/>
        </a:p>
      </dgm:t>
    </dgm:pt>
    <dgm:pt modelId="{32DAEE8E-F081-4053-BCB0-3C352CF60636}" type="sibTrans" cxnId="{98854AB5-DE04-494B-A4CD-5D6FA2F56A70}">
      <dgm:prSet/>
      <dgm:spPr/>
      <dgm:t>
        <a:bodyPr/>
        <a:lstStyle/>
        <a:p>
          <a:endParaRPr lang="en-GB"/>
        </a:p>
      </dgm:t>
    </dgm:pt>
    <dgm:pt modelId="{97C906E2-12AB-417F-9346-81D2EF31CA58}">
      <dgm:prSet/>
      <dgm:spPr/>
      <dgm:t>
        <a:bodyPr/>
        <a:lstStyle/>
        <a:p>
          <a:r>
            <a:rPr lang="en-US" dirty="0" smtClean="0"/>
            <a:t>Commercial vertical test cryostat</a:t>
          </a:r>
          <a:endParaRPr lang="en-GB" dirty="0"/>
        </a:p>
      </dgm:t>
    </dgm:pt>
    <dgm:pt modelId="{56940AA9-E3F5-493E-827D-323477740D9F}" type="parTrans" cxnId="{B412028A-B858-47C1-AE2B-56B237580E36}">
      <dgm:prSet/>
      <dgm:spPr/>
      <dgm:t>
        <a:bodyPr/>
        <a:lstStyle/>
        <a:p>
          <a:endParaRPr lang="en-GB"/>
        </a:p>
      </dgm:t>
    </dgm:pt>
    <dgm:pt modelId="{E9B7119D-697C-4D50-AA83-9CE24DE1BA7E}" type="sibTrans" cxnId="{B412028A-B858-47C1-AE2B-56B237580E36}">
      <dgm:prSet/>
      <dgm:spPr/>
      <dgm:t>
        <a:bodyPr/>
        <a:lstStyle/>
        <a:p>
          <a:endParaRPr lang="en-GB"/>
        </a:p>
      </dgm:t>
    </dgm:pt>
    <dgm:pt modelId="{5003812F-86A7-4800-A0FF-67F8A6378166}">
      <dgm:prSet/>
      <dgm:spPr/>
      <dgm:t>
        <a:bodyPr/>
        <a:lstStyle/>
        <a:p>
          <a:r>
            <a:rPr lang="en-US" dirty="0" smtClean="0"/>
            <a:t>SC magnet cryostats</a:t>
          </a:r>
          <a:endParaRPr lang="en-GB" dirty="0"/>
        </a:p>
      </dgm:t>
    </dgm:pt>
    <dgm:pt modelId="{5FB5A46A-B708-4939-AC98-81DA4F26B19B}" type="parTrans" cxnId="{0DC013FE-2F4F-4AAF-8A88-92178D035065}">
      <dgm:prSet/>
      <dgm:spPr/>
      <dgm:t>
        <a:bodyPr/>
        <a:lstStyle/>
        <a:p>
          <a:endParaRPr lang="en-GB"/>
        </a:p>
      </dgm:t>
    </dgm:pt>
    <dgm:pt modelId="{207942E9-1B6A-4753-B1D9-2495B45CAF33}" type="sibTrans" cxnId="{0DC013FE-2F4F-4AAF-8A88-92178D035065}">
      <dgm:prSet/>
      <dgm:spPr/>
      <dgm:t>
        <a:bodyPr/>
        <a:lstStyle/>
        <a:p>
          <a:endParaRPr lang="en-GB"/>
        </a:p>
      </dgm:t>
    </dgm:pt>
    <dgm:pt modelId="{24362B32-5A7B-4C9B-BDF8-A9885C3CC8C6}">
      <dgm:prSet/>
      <dgm:spPr/>
      <dgm:t>
        <a:bodyPr/>
        <a:lstStyle/>
        <a:p>
          <a:r>
            <a:rPr lang="en-US" dirty="0" smtClean="0"/>
            <a:t>SCRF cavities cryostats</a:t>
          </a:r>
          <a:endParaRPr lang="en-GB" dirty="0"/>
        </a:p>
      </dgm:t>
    </dgm:pt>
    <dgm:pt modelId="{3A3EED95-8064-4F5D-A0CF-217C11C942D0}" type="parTrans" cxnId="{F8B4D4E1-C7C0-4821-9108-7C09489B5787}">
      <dgm:prSet/>
      <dgm:spPr/>
      <dgm:t>
        <a:bodyPr/>
        <a:lstStyle/>
        <a:p>
          <a:endParaRPr lang="en-GB"/>
        </a:p>
      </dgm:t>
    </dgm:pt>
    <dgm:pt modelId="{7614CF0F-031F-4E3E-9F37-25D8529EF85E}" type="sibTrans" cxnId="{F8B4D4E1-C7C0-4821-9108-7C09489B5787}">
      <dgm:prSet/>
      <dgm:spPr/>
      <dgm:t>
        <a:bodyPr/>
        <a:lstStyle/>
        <a:p>
          <a:endParaRPr lang="en-GB"/>
        </a:p>
      </dgm:t>
    </dgm:pt>
    <dgm:pt modelId="{705E1C9F-4E4C-4F56-8274-E360FAF8481E}">
      <dgm:prSet/>
      <dgm:spPr/>
      <dgm:t>
        <a:bodyPr/>
        <a:lstStyle/>
        <a:p>
          <a:r>
            <a:rPr lang="en-US" dirty="0" smtClean="0"/>
            <a:t>Specific vertical test cryostats</a:t>
          </a:r>
          <a:endParaRPr lang="en-GB" dirty="0"/>
        </a:p>
      </dgm:t>
    </dgm:pt>
    <dgm:pt modelId="{158FCA4E-DF2E-4767-9E3A-AD76CEA8BD55}" type="parTrans" cxnId="{BB61C3E0-95F4-4DB6-B17E-D75FF33B834E}">
      <dgm:prSet/>
      <dgm:spPr/>
      <dgm:t>
        <a:bodyPr/>
        <a:lstStyle/>
        <a:p>
          <a:endParaRPr lang="en-GB"/>
        </a:p>
      </dgm:t>
    </dgm:pt>
    <dgm:pt modelId="{8243A5C7-4CC7-4BD9-8561-09069957EDBA}" type="sibTrans" cxnId="{BB61C3E0-95F4-4DB6-B17E-D75FF33B834E}">
      <dgm:prSet/>
      <dgm:spPr/>
      <dgm:t>
        <a:bodyPr/>
        <a:lstStyle/>
        <a:p>
          <a:endParaRPr lang="en-GB"/>
        </a:p>
      </dgm:t>
    </dgm:pt>
    <dgm:pt modelId="{E1F15145-2EB2-4DC8-BCB8-794750F1338C}" type="pres">
      <dgm:prSet presAssocID="{F9051415-0A58-4845-8DCB-72A2436DDC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27E9D831-6B56-4290-8BB2-76FC791C866D}" type="pres">
      <dgm:prSet presAssocID="{4A71EF12-21D4-4A0B-905F-6A4240765D6B}" presName="hierRoot1" presStyleCnt="0"/>
      <dgm:spPr/>
    </dgm:pt>
    <dgm:pt modelId="{405F450B-9D4F-431A-9B57-ADE759F689CA}" type="pres">
      <dgm:prSet presAssocID="{4A71EF12-21D4-4A0B-905F-6A4240765D6B}" presName="composite" presStyleCnt="0"/>
      <dgm:spPr/>
    </dgm:pt>
    <dgm:pt modelId="{04B5F21A-644F-45FC-BB9E-66F17A035014}" type="pres">
      <dgm:prSet presAssocID="{4A71EF12-21D4-4A0B-905F-6A4240765D6B}" presName="background" presStyleLbl="node0" presStyleIdx="0" presStyleCnt="1"/>
      <dgm:spPr/>
    </dgm:pt>
    <dgm:pt modelId="{7C986E57-F4AD-4A04-A499-56ECAFA6582E}" type="pres">
      <dgm:prSet presAssocID="{4A71EF12-21D4-4A0B-905F-6A4240765D6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B8BF228-208F-40A8-8C98-10A8A8C3F50E}" type="pres">
      <dgm:prSet presAssocID="{4A71EF12-21D4-4A0B-905F-6A4240765D6B}" presName="hierChild2" presStyleCnt="0"/>
      <dgm:spPr/>
    </dgm:pt>
    <dgm:pt modelId="{1D1BF507-F939-4AED-8DE6-EF7F56E8DBE3}" type="pres">
      <dgm:prSet presAssocID="{BD112B8E-6835-4321-9850-56DD037F7427}" presName="Name10" presStyleLbl="parChTrans1D2" presStyleIdx="0" presStyleCnt="3"/>
      <dgm:spPr/>
      <dgm:t>
        <a:bodyPr/>
        <a:lstStyle/>
        <a:p>
          <a:endParaRPr lang="en-GB"/>
        </a:p>
      </dgm:t>
    </dgm:pt>
    <dgm:pt modelId="{37F14B86-364F-45FA-A7CC-AF8C8A1650DD}" type="pres">
      <dgm:prSet presAssocID="{5DF75EA5-25C9-4666-9C10-B2C37C69AA04}" presName="hierRoot2" presStyleCnt="0"/>
      <dgm:spPr/>
    </dgm:pt>
    <dgm:pt modelId="{3D5EF3CD-1B92-45E1-BB48-37F997DDA3C3}" type="pres">
      <dgm:prSet presAssocID="{5DF75EA5-25C9-4666-9C10-B2C37C69AA04}" presName="composite2" presStyleCnt="0"/>
      <dgm:spPr/>
    </dgm:pt>
    <dgm:pt modelId="{473FC7DB-55AE-4C32-98F8-0AF53697A2CE}" type="pres">
      <dgm:prSet presAssocID="{5DF75EA5-25C9-4666-9C10-B2C37C69AA04}" presName="background2" presStyleLbl="node2" presStyleIdx="0" presStyleCnt="3"/>
      <dgm:spPr/>
    </dgm:pt>
    <dgm:pt modelId="{C5BAE0DD-D06D-42BB-85DE-F5063C6D8853}" type="pres">
      <dgm:prSet presAssocID="{5DF75EA5-25C9-4666-9C10-B2C37C69AA0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A2294E1-483A-41CD-BCCD-44D4B3BF74CF}" type="pres">
      <dgm:prSet presAssocID="{5DF75EA5-25C9-4666-9C10-B2C37C69AA04}" presName="hierChild3" presStyleCnt="0"/>
      <dgm:spPr/>
    </dgm:pt>
    <dgm:pt modelId="{4541DBF2-E289-438B-984C-62DB92D2E629}" type="pres">
      <dgm:prSet presAssocID="{B95EDE3C-CAA7-4615-B252-46D2BAF5ECF5}" presName="Name10" presStyleLbl="parChTrans1D2" presStyleIdx="1" presStyleCnt="3"/>
      <dgm:spPr/>
      <dgm:t>
        <a:bodyPr/>
        <a:lstStyle/>
        <a:p>
          <a:endParaRPr lang="en-GB"/>
        </a:p>
      </dgm:t>
    </dgm:pt>
    <dgm:pt modelId="{5A7D9C9B-F4E0-4981-A214-CB68EF26CCC4}" type="pres">
      <dgm:prSet presAssocID="{81BDE4A7-2D55-47B0-8165-F5D7E3195792}" presName="hierRoot2" presStyleCnt="0"/>
      <dgm:spPr/>
    </dgm:pt>
    <dgm:pt modelId="{1311AA41-49C0-4595-BFD4-783581CC0169}" type="pres">
      <dgm:prSet presAssocID="{81BDE4A7-2D55-47B0-8165-F5D7E3195792}" presName="composite2" presStyleCnt="0"/>
      <dgm:spPr/>
    </dgm:pt>
    <dgm:pt modelId="{7F90C68A-3456-483F-80A9-5773E1ECDB59}" type="pres">
      <dgm:prSet presAssocID="{81BDE4A7-2D55-47B0-8165-F5D7E3195792}" presName="background2" presStyleLbl="node2" presStyleIdx="1" presStyleCnt="3"/>
      <dgm:spPr/>
    </dgm:pt>
    <dgm:pt modelId="{44D1B115-1F50-4B99-BCDA-3A607D0956E3}" type="pres">
      <dgm:prSet presAssocID="{81BDE4A7-2D55-47B0-8165-F5D7E3195792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95E9A33-AC8C-4F8B-8037-3F735BA0CB93}" type="pres">
      <dgm:prSet presAssocID="{81BDE4A7-2D55-47B0-8165-F5D7E3195792}" presName="hierChild3" presStyleCnt="0"/>
      <dgm:spPr/>
    </dgm:pt>
    <dgm:pt modelId="{72A6E828-4CF0-4AE7-99CC-C1CA1A44BE68}" type="pres">
      <dgm:prSet presAssocID="{288D828B-E967-463C-9869-68FF7920F3A7}" presName="Name10" presStyleLbl="parChTrans1D2" presStyleIdx="2" presStyleCnt="3"/>
      <dgm:spPr/>
      <dgm:t>
        <a:bodyPr/>
        <a:lstStyle/>
        <a:p>
          <a:endParaRPr lang="en-GB"/>
        </a:p>
      </dgm:t>
    </dgm:pt>
    <dgm:pt modelId="{2421AB3E-D8C8-46FD-8E34-E9DB9D02C014}" type="pres">
      <dgm:prSet presAssocID="{BA2B3EB1-AB78-48DE-BD8B-06C0CD0B3D9F}" presName="hierRoot2" presStyleCnt="0"/>
      <dgm:spPr/>
    </dgm:pt>
    <dgm:pt modelId="{1A2FA76F-454A-4C60-AD75-924AB87AB75E}" type="pres">
      <dgm:prSet presAssocID="{BA2B3EB1-AB78-48DE-BD8B-06C0CD0B3D9F}" presName="composite2" presStyleCnt="0"/>
      <dgm:spPr/>
    </dgm:pt>
    <dgm:pt modelId="{1F3FF9BD-CD3A-4449-A1E8-28FB88B3C6BB}" type="pres">
      <dgm:prSet presAssocID="{BA2B3EB1-AB78-48DE-BD8B-06C0CD0B3D9F}" presName="background2" presStyleLbl="node2" presStyleIdx="2" presStyleCnt="3"/>
      <dgm:spPr/>
    </dgm:pt>
    <dgm:pt modelId="{D376F7D3-B433-48E4-AAEE-3C2E005CAC0F}" type="pres">
      <dgm:prSet presAssocID="{BA2B3EB1-AB78-48DE-BD8B-06C0CD0B3D9F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E105433-02AA-4918-BEDC-C3A13D549803}" type="pres">
      <dgm:prSet presAssocID="{BA2B3EB1-AB78-48DE-BD8B-06C0CD0B3D9F}" presName="hierChild3" presStyleCnt="0"/>
      <dgm:spPr/>
    </dgm:pt>
    <dgm:pt modelId="{C78E1091-89F3-41FE-82D0-3D139AF60B4D}" type="pres">
      <dgm:prSet presAssocID="{9E5EFB7C-B7B2-4DE0-B931-95B02F3752A7}" presName="Name17" presStyleLbl="parChTrans1D3" presStyleIdx="0" presStyleCnt="2"/>
      <dgm:spPr/>
      <dgm:t>
        <a:bodyPr/>
        <a:lstStyle/>
        <a:p>
          <a:endParaRPr lang="en-GB"/>
        </a:p>
      </dgm:t>
    </dgm:pt>
    <dgm:pt modelId="{D37029AE-0D2A-4779-AC5F-98456F35F8C2}" type="pres">
      <dgm:prSet presAssocID="{365FA145-7AAA-4048-8247-879C9BD76112}" presName="hierRoot3" presStyleCnt="0"/>
      <dgm:spPr/>
    </dgm:pt>
    <dgm:pt modelId="{906B443B-4986-4BEA-9208-FEF2B2CA3B5F}" type="pres">
      <dgm:prSet presAssocID="{365FA145-7AAA-4048-8247-879C9BD76112}" presName="composite3" presStyleCnt="0"/>
      <dgm:spPr/>
    </dgm:pt>
    <dgm:pt modelId="{877D6029-03CD-4346-A099-263078A8E2D9}" type="pres">
      <dgm:prSet presAssocID="{365FA145-7AAA-4048-8247-879C9BD76112}" presName="background3" presStyleLbl="node3" presStyleIdx="0" presStyleCnt="2"/>
      <dgm:spPr/>
    </dgm:pt>
    <dgm:pt modelId="{69DE320B-CCBD-4263-AEEC-A1A1B5CF870C}" type="pres">
      <dgm:prSet presAssocID="{365FA145-7AAA-4048-8247-879C9BD76112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4311F89-17FD-4829-9020-E8639F8BE19F}" type="pres">
      <dgm:prSet presAssocID="{365FA145-7AAA-4048-8247-879C9BD76112}" presName="hierChild4" presStyleCnt="0"/>
      <dgm:spPr/>
    </dgm:pt>
    <dgm:pt modelId="{717A4B3A-9429-447B-86FF-9445B1D8B59B}" type="pres">
      <dgm:prSet presAssocID="{56940AA9-E3F5-493E-827D-323477740D9F}" presName="Name23" presStyleLbl="parChTrans1D4" presStyleIdx="0" presStyleCnt="4"/>
      <dgm:spPr/>
      <dgm:t>
        <a:bodyPr/>
        <a:lstStyle/>
        <a:p>
          <a:endParaRPr lang="en-GB"/>
        </a:p>
      </dgm:t>
    </dgm:pt>
    <dgm:pt modelId="{41F9FEA3-1147-4791-9A41-F1560FD7DCEE}" type="pres">
      <dgm:prSet presAssocID="{97C906E2-12AB-417F-9346-81D2EF31CA58}" presName="hierRoot4" presStyleCnt="0"/>
      <dgm:spPr/>
    </dgm:pt>
    <dgm:pt modelId="{44A2B08A-9D3C-400A-A684-0CA1C5FDBB8D}" type="pres">
      <dgm:prSet presAssocID="{97C906E2-12AB-417F-9346-81D2EF31CA58}" presName="composite4" presStyleCnt="0"/>
      <dgm:spPr/>
    </dgm:pt>
    <dgm:pt modelId="{7E4F02AA-59C7-4AB4-839D-6580FA08F3DB}" type="pres">
      <dgm:prSet presAssocID="{97C906E2-12AB-417F-9346-81D2EF31CA58}" presName="background4" presStyleLbl="node4" presStyleIdx="0" presStyleCnt="4"/>
      <dgm:spPr/>
    </dgm:pt>
    <dgm:pt modelId="{FB2A6005-01E1-4C41-A765-AC6B21042DBF}" type="pres">
      <dgm:prSet presAssocID="{97C906E2-12AB-417F-9346-81D2EF31CA58}" presName="text4" presStyleLbl="fgAcc4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C0CCEC6-35D2-4AAD-B5AA-866EDC7B2E6A}" type="pres">
      <dgm:prSet presAssocID="{97C906E2-12AB-417F-9346-81D2EF31CA58}" presName="hierChild5" presStyleCnt="0"/>
      <dgm:spPr/>
    </dgm:pt>
    <dgm:pt modelId="{5FC95E52-1B39-42C9-BF02-F38718C283F8}" type="pres">
      <dgm:prSet presAssocID="{158FCA4E-DF2E-4767-9E3A-AD76CEA8BD55}" presName="Name23" presStyleLbl="parChTrans1D4" presStyleIdx="1" presStyleCnt="4"/>
      <dgm:spPr/>
      <dgm:t>
        <a:bodyPr/>
        <a:lstStyle/>
        <a:p>
          <a:endParaRPr lang="en-GB"/>
        </a:p>
      </dgm:t>
    </dgm:pt>
    <dgm:pt modelId="{A6249A98-6492-4669-BDD1-B89845F24C5A}" type="pres">
      <dgm:prSet presAssocID="{705E1C9F-4E4C-4F56-8274-E360FAF8481E}" presName="hierRoot4" presStyleCnt="0"/>
      <dgm:spPr/>
    </dgm:pt>
    <dgm:pt modelId="{A8C6C24C-26A1-4AA9-A245-20481225FBCD}" type="pres">
      <dgm:prSet presAssocID="{705E1C9F-4E4C-4F56-8274-E360FAF8481E}" presName="composite4" presStyleCnt="0"/>
      <dgm:spPr/>
    </dgm:pt>
    <dgm:pt modelId="{D40D6F84-CDBF-4960-BCAA-92274AB03C7E}" type="pres">
      <dgm:prSet presAssocID="{705E1C9F-4E4C-4F56-8274-E360FAF8481E}" presName="background4" presStyleLbl="node4" presStyleIdx="1" presStyleCnt="4"/>
      <dgm:spPr/>
    </dgm:pt>
    <dgm:pt modelId="{C156255E-4A69-49AB-9ABE-788D410B5AD4}" type="pres">
      <dgm:prSet presAssocID="{705E1C9F-4E4C-4F56-8274-E360FAF8481E}" presName="text4" presStyleLbl="fgAcc4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9D2260F-D1F8-4985-BCD9-02827EB5C66E}" type="pres">
      <dgm:prSet presAssocID="{705E1C9F-4E4C-4F56-8274-E360FAF8481E}" presName="hierChild5" presStyleCnt="0"/>
      <dgm:spPr/>
    </dgm:pt>
    <dgm:pt modelId="{D0BE2BB9-41B0-4A6D-B307-F52895896C61}" type="pres">
      <dgm:prSet presAssocID="{AAD7EE7B-0BE1-430A-A56E-5EE901631751}" presName="Name17" presStyleLbl="parChTrans1D3" presStyleIdx="1" presStyleCnt="2"/>
      <dgm:spPr/>
      <dgm:t>
        <a:bodyPr/>
        <a:lstStyle/>
        <a:p>
          <a:endParaRPr lang="en-GB"/>
        </a:p>
      </dgm:t>
    </dgm:pt>
    <dgm:pt modelId="{7B23AD37-E288-451A-9DCC-B66BB3AFD8AA}" type="pres">
      <dgm:prSet presAssocID="{9C6AC9B1-6E51-48B8-9B79-A732148A21A7}" presName="hierRoot3" presStyleCnt="0"/>
      <dgm:spPr/>
    </dgm:pt>
    <dgm:pt modelId="{91372915-6DC3-4C7D-A26C-64413E0C1464}" type="pres">
      <dgm:prSet presAssocID="{9C6AC9B1-6E51-48B8-9B79-A732148A21A7}" presName="composite3" presStyleCnt="0"/>
      <dgm:spPr/>
    </dgm:pt>
    <dgm:pt modelId="{68C7A2C6-C14D-436E-A600-0FF868D9BF9F}" type="pres">
      <dgm:prSet presAssocID="{9C6AC9B1-6E51-48B8-9B79-A732148A21A7}" presName="background3" presStyleLbl="node3" presStyleIdx="1" presStyleCnt="2"/>
      <dgm:spPr/>
    </dgm:pt>
    <dgm:pt modelId="{3D44FADE-1183-472F-82C0-F6DCA1C889B2}" type="pres">
      <dgm:prSet presAssocID="{9C6AC9B1-6E51-48B8-9B79-A732148A21A7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37E4589-1289-4430-BE8F-FBE9E6EDECE7}" type="pres">
      <dgm:prSet presAssocID="{9C6AC9B1-6E51-48B8-9B79-A732148A21A7}" presName="hierChild4" presStyleCnt="0"/>
      <dgm:spPr/>
    </dgm:pt>
    <dgm:pt modelId="{7A948388-EAB8-4CAA-92AB-7EC95882807D}" type="pres">
      <dgm:prSet presAssocID="{5FB5A46A-B708-4939-AC98-81DA4F26B19B}" presName="Name23" presStyleLbl="parChTrans1D4" presStyleIdx="2" presStyleCnt="4"/>
      <dgm:spPr/>
      <dgm:t>
        <a:bodyPr/>
        <a:lstStyle/>
        <a:p>
          <a:endParaRPr lang="en-GB"/>
        </a:p>
      </dgm:t>
    </dgm:pt>
    <dgm:pt modelId="{C9867780-F77C-42D5-BF08-FE1DBCD5DB4A}" type="pres">
      <dgm:prSet presAssocID="{5003812F-86A7-4800-A0FF-67F8A6378166}" presName="hierRoot4" presStyleCnt="0"/>
      <dgm:spPr/>
    </dgm:pt>
    <dgm:pt modelId="{256323F1-2917-408F-BBA1-FAB49CD7CAA8}" type="pres">
      <dgm:prSet presAssocID="{5003812F-86A7-4800-A0FF-67F8A6378166}" presName="composite4" presStyleCnt="0"/>
      <dgm:spPr/>
    </dgm:pt>
    <dgm:pt modelId="{19CB68C8-220D-46DC-B9B8-FF4B3F32E7E4}" type="pres">
      <dgm:prSet presAssocID="{5003812F-86A7-4800-A0FF-67F8A6378166}" presName="background4" presStyleLbl="node4" presStyleIdx="2" presStyleCnt="4"/>
      <dgm:spPr/>
    </dgm:pt>
    <dgm:pt modelId="{8948C574-D889-4A9A-B102-24288EE9F63B}" type="pres">
      <dgm:prSet presAssocID="{5003812F-86A7-4800-A0FF-67F8A6378166}" presName="text4" presStyleLbl="fgAcc4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757DC89-AA54-445C-BD5F-AF834BD05EE7}" type="pres">
      <dgm:prSet presAssocID="{5003812F-86A7-4800-A0FF-67F8A6378166}" presName="hierChild5" presStyleCnt="0"/>
      <dgm:spPr/>
    </dgm:pt>
    <dgm:pt modelId="{9C522FD4-8745-41FC-A8F8-D2722C0128FC}" type="pres">
      <dgm:prSet presAssocID="{3A3EED95-8064-4F5D-A0CF-217C11C942D0}" presName="Name23" presStyleLbl="parChTrans1D4" presStyleIdx="3" presStyleCnt="4"/>
      <dgm:spPr/>
      <dgm:t>
        <a:bodyPr/>
        <a:lstStyle/>
        <a:p>
          <a:endParaRPr lang="en-GB"/>
        </a:p>
      </dgm:t>
    </dgm:pt>
    <dgm:pt modelId="{9ED425FE-FDA3-4BBD-A03E-592D261C24EF}" type="pres">
      <dgm:prSet presAssocID="{24362B32-5A7B-4C9B-BDF8-A9885C3CC8C6}" presName="hierRoot4" presStyleCnt="0"/>
      <dgm:spPr/>
    </dgm:pt>
    <dgm:pt modelId="{3FEF7572-9B3E-49B9-B06B-8BC442F3962D}" type="pres">
      <dgm:prSet presAssocID="{24362B32-5A7B-4C9B-BDF8-A9885C3CC8C6}" presName="composite4" presStyleCnt="0"/>
      <dgm:spPr/>
    </dgm:pt>
    <dgm:pt modelId="{5C73B2C8-2603-4E68-9D1B-5729C80DA6C3}" type="pres">
      <dgm:prSet presAssocID="{24362B32-5A7B-4C9B-BDF8-A9885C3CC8C6}" presName="background4" presStyleLbl="node4" presStyleIdx="3" presStyleCnt="4"/>
      <dgm:spPr/>
    </dgm:pt>
    <dgm:pt modelId="{3963EC5F-92B9-4AA3-8896-722455B2C765}" type="pres">
      <dgm:prSet presAssocID="{24362B32-5A7B-4C9B-BDF8-A9885C3CC8C6}" presName="text4" presStyleLbl="fgAcc4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612C997-2DBD-4131-A318-AA718E9BA70B}" type="pres">
      <dgm:prSet presAssocID="{24362B32-5A7B-4C9B-BDF8-A9885C3CC8C6}" presName="hierChild5" presStyleCnt="0"/>
      <dgm:spPr/>
    </dgm:pt>
  </dgm:ptLst>
  <dgm:cxnLst>
    <dgm:cxn modelId="{16E4086C-11BD-47DA-BF2D-C891C62D9696}" srcId="{BA2B3EB1-AB78-48DE-BD8B-06C0CD0B3D9F}" destId="{365FA145-7AAA-4048-8247-879C9BD76112}" srcOrd="0" destOrd="0" parTransId="{9E5EFB7C-B7B2-4DE0-B931-95B02F3752A7}" sibTransId="{42428388-4375-46C3-A447-EE441FC4F34E}"/>
    <dgm:cxn modelId="{0C1DC1F9-3E36-4FFF-984D-DE9C52023D5D}" type="presOf" srcId="{5DF75EA5-25C9-4666-9C10-B2C37C69AA04}" destId="{C5BAE0DD-D06D-42BB-85DE-F5063C6D8853}" srcOrd="0" destOrd="0" presId="urn:microsoft.com/office/officeart/2005/8/layout/hierarchy1"/>
    <dgm:cxn modelId="{2170D38C-A47B-46C6-B591-2DD8D7ADDC67}" type="presOf" srcId="{81BDE4A7-2D55-47B0-8165-F5D7E3195792}" destId="{44D1B115-1F50-4B99-BCDA-3A607D0956E3}" srcOrd="0" destOrd="0" presId="urn:microsoft.com/office/officeart/2005/8/layout/hierarchy1"/>
    <dgm:cxn modelId="{6E9C1B35-6ED3-4DE8-9715-7BEDB4B984C9}" type="presOf" srcId="{9C6AC9B1-6E51-48B8-9B79-A732148A21A7}" destId="{3D44FADE-1183-472F-82C0-F6DCA1C889B2}" srcOrd="0" destOrd="0" presId="urn:microsoft.com/office/officeart/2005/8/layout/hierarchy1"/>
    <dgm:cxn modelId="{4492BD05-9068-46EB-BC93-5112EA552A27}" srcId="{4A71EF12-21D4-4A0B-905F-6A4240765D6B}" destId="{5DF75EA5-25C9-4666-9C10-B2C37C69AA04}" srcOrd="0" destOrd="0" parTransId="{BD112B8E-6835-4321-9850-56DD037F7427}" sibTransId="{43CBF4FE-D018-4FBD-87BC-280ABBB507A3}"/>
    <dgm:cxn modelId="{310441A5-817F-411C-8391-52519C050DA6}" type="presOf" srcId="{24362B32-5A7B-4C9B-BDF8-A9885C3CC8C6}" destId="{3963EC5F-92B9-4AA3-8896-722455B2C765}" srcOrd="0" destOrd="0" presId="urn:microsoft.com/office/officeart/2005/8/layout/hierarchy1"/>
    <dgm:cxn modelId="{A63E17B9-28AE-4497-BD56-BCCD9BF2BCF9}" srcId="{F9051415-0A58-4845-8DCB-72A2436DDC59}" destId="{4A71EF12-21D4-4A0B-905F-6A4240765D6B}" srcOrd="0" destOrd="0" parTransId="{F2E81CCA-98F6-44EA-B9C1-50CE887675B1}" sibTransId="{08F98C01-43B8-4BF8-AD1D-5B8BE419B6DC}"/>
    <dgm:cxn modelId="{CA77D6F3-D8D5-478D-A3F0-F6C7FB79408F}" type="presOf" srcId="{9E5EFB7C-B7B2-4DE0-B931-95B02F3752A7}" destId="{C78E1091-89F3-41FE-82D0-3D139AF60B4D}" srcOrd="0" destOrd="0" presId="urn:microsoft.com/office/officeart/2005/8/layout/hierarchy1"/>
    <dgm:cxn modelId="{CB527E99-BB56-4828-973C-26B9DDC0D096}" type="presOf" srcId="{4A71EF12-21D4-4A0B-905F-6A4240765D6B}" destId="{7C986E57-F4AD-4A04-A499-56ECAFA6582E}" srcOrd="0" destOrd="0" presId="urn:microsoft.com/office/officeart/2005/8/layout/hierarchy1"/>
    <dgm:cxn modelId="{D327E32E-6BE6-4C63-B28B-13972EA5068A}" type="presOf" srcId="{288D828B-E967-463C-9869-68FF7920F3A7}" destId="{72A6E828-4CF0-4AE7-99CC-C1CA1A44BE68}" srcOrd="0" destOrd="0" presId="urn:microsoft.com/office/officeart/2005/8/layout/hierarchy1"/>
    <dgm:cxn modelId="{D5B44362-DAAB-4ABF-94C8-C2D4218ECFBD}" srcId="{4A71EF12-21D4-4A0B-905F-6A4240765D6B}" destId="{BA2B3EB1-AB78-48DE-BD8B-06C0CD0B3D9F}" srcOrd="2" destOrd="0" parTransId="{288D828B-E967-463C-9869-68FF7920F3A7}" sibTransId="{18B562A5-A270-4871-81E9-78689259EA5B}"/>
    <dgm:cxn modelId="{6022361E-E06C-43AF-8C5C-DEAEFE59F8E2}" srcId="{BA2B3EB1-AB78-48DE-BD8B-06C0CD0B3D9F}" destId="{9C6AC9B1-6E51-48B8-9B79-A732148A21A7}" srcOrd="1" destOrd="0" parTransId="{AAD7EE7B-0BE1-430A-A56E-5EE901631751}" sibTransId="{6BEC7AEA-A47B-49C4-A6BC-4D060C5A0C0A}"/>
    <dgm:cxn modelId="{0DC013FE-2F4F-4AAF-8A88-92178D035065}" srcId="{9C6AC9B1-6E51-48B8-9B79-A732148A21A7}" destId="{5003812F-86A7-4800-A0FF-67F8A6378166}" srcOrd="0" destOrd="0" parTransId="{5FB5A46A-B708-4939-AC98-81DA4F26B19B}" sibTransId="{207942E9-1B6A-4753-B1D9-2495B45CAF33}"/>
    <dgm:cxn modelId="{62EDD8EF-472F-4B54-831D-8B470A5600D9}" type="presOf" srcId="{5FB5A46A-B708-4939-AC98-81DA4F26B19B}" destId="{7A948388-EAB8-4CAA-92AB-7EC95882807D}" srcOrd="0" destOrd="0" presId="urn:microsoft.com/office/officeart/2005/8/layout/hierarchy1"/>
    <dgm:cxn modelId="{1997CC56-7FAA-4D62-865F-C2BA519AA11A}" type="presOf" srcId="{365FA145-7AAA-4048-8247-879C9BD76112}" destId="{69DE320B-CCBD-4263-AEEC-A1A1B5CF870C}" srcOrd="0" destOrd="0" presId="urn:microsoft.com/office/officeart/2005/8/layout/hierarchy1"/>
    <dgm:cxn modelId="{5D9E2BB0-04F0-43C2-AF21-16B6C7BF5362}" type="presOf" srcId="{B95EDE3C-CAA7-4615-B252-46D2BAF5ECF5}" destId="{4541DBF2-E289-438B-984C-62DB92D2E629}" srcOrd="0" destOrd="0" presId="urn:microsoft.com/office/officeart/2005/8/layout/hierarchy1"/>
    <dgm:cxn modelId="{40C3AA53-1EDE-42BC-A16A-EAF072C73510}" type="presOf" srcId="{705E1C9F-4E4C-4F56-8274-E360FAF8481E}" destId="{C156255E-4A69-49AB-9ABE-788D410B5AD4}" srcOrd="0" destOrd="0" presId="urn:microsoft.com/office/officeart/2005/8/layout/hierarchy1"/>
    <dgm:cxn modelId="{4329EDE1-F19F-4D2D-902D-6F675195C912}" type="presOf" srcId="{BA2B3EB1-AB78-48DE-BD8B-06C0CD0B3D9F}" destId="{D376F7D3-B433-48E4-AAEE-3C2E005CAC0F}" srcOrd="0" destOrd="0" presId="urn:microsoft.com/office/officeart/2005/8/layout/hierarchy1"/>
    <dgm:cxn modelId="{D8B17DBA-8394-4A2B-A5E4-A6E7C1513EB3}" type="presOf" srcId="{3A3EED95-8064-4F5D-A0CF-217C11C942D0}" destId="{9C522FD4-8745-41FC-A8F8-D2722C0128FC}" srcOrd="0" destOrd="0" presId="urn:microsoft.com/office/officeart/2005/8/layout/hierarchy1"/>
    <dgm:cxn modelId="{4513A0EF-B760-4401-AFCB-2EA367F72A1D}" type="presOf" srcId="{56940AA9-E3F5-493E-827D-323477740D9F}" destId="{717A4B3A-9429-447B-86FF-9445B1D8B59B}" srcOrd="0" destOrd="0" presId="urn:microsoft.com/office/officeart/2005/8/layout/hierarchy1"/>
    <dgm:cxn modelId="{2A269F38-BC09-4808-A9FC-9F85FB628D27}" type="presOf" srcId="{F9051415-0A58-4845-8DCB-72A2436DDC59}" destId="{E1F15145-2EB2-4DC8-BCB8-794750F1338C}" srcOrd="0" destOrd="0" presId="urn:microsoft.com/office/officeart/2005/8/layout/hierarchy1"/>
    <dgm:cxn modelId="{BB61C3E0-95F4-4DB6-B17E-D75FF33B834E}" srcId="{365FA145-7AAA-4048-8247-879C9BD76112}" destId="{705E1C9F-4E4C-4F56-8274-E360FAF8481E}" srcOrd="1" destOrd="0" parTransId="{158FCA4E-DF2E-4767-9E3A-AD76CEA8BD55}" sibTransId="{8243A5C7-4CC7-4BD9-8561-09069957EDBA}"/>
    <dgm:cxn modelId="{3E03DD03-2DA6-4434-B21B-8AA78DC61090}" type="presOf" srcId="{5003812F-86A7-4800-A0FF-67F8A6378166}" destId="{8948C574-D889-4A9A-B102-24288EE9F63B}" srcOrd="0" destOrd="0" presId="urn:microsoft.com/office/officeart/2005/8/layout/hierarchy1"/>
    <dgm:cxn modelId="{F8B4D4E1-C7C0-4821-9108-7C09489B5787}" srcId="{9C6AC9B1-6E51-48B8-9B79-A732148A21A7}" destId="{24362B32-5A7B-4C9B-BDF8-A9885C3CC8C6}" srcOrd="1" destOrd="0" parTransId="{3A3EED95-8064-4F5D-A0CF-217C11C942D0}" sibTransId="{7614CF0F-031F-4E3E-9F37-25D8529EF85E}"/>
    <dgm:cxn modelId="{B412028A-B858-47C1-AE2B-56B237580E36}" srcId="{365FA145-7AAA-4048-8247-879C9BD76112}" destId="{97C906E2-12AB-417F-9346-81D2EF31CA58}" srcOrd="0" destOrd="0" parTransId="{56940AA9-E3F5-493E-827D-323477740D9F}" sibTransId="{E9B7119D-697C-4D50-AA83-9CE24DE1BA7E}"/>
    <dgm:cxn modelId="{C7B89725-E03E-4CD7-A9D5-4D94F76FD822}" type="presOf" srcId="{158FCA4E-DF2E-4767-9E3A-AD76CEA8BD55}" destId="{5FC95E52-1B39-42C9-BF02-F38718C283F8}" srcOrd="0" destOrd="0" presId="urn:microsoft.com/office/officeart/2005/8/layout/hierarchy1"/>
    <dgm:cxn modelId="{98854AB5-DE04-494B-A4CD-5D6FA2F56A70}" srcId="{4A71EF12-21D4-4A0B-905F-6A4240765D6B}" destId="{81BDE4A7-2D55-47B0-8165-F5D7E3195792}" srcOrd="1" destOrd="0" parTransId="{B95EDE3C-CAA7-4615-B252-46D2BAF5ECF5}" sibTransId="{32DAEE8E-F081-4053-BCB0-3C352CF60636}"/>
    <dgm:cxn modelId="{CD23BA3C-947D-4600-BE56-ECC2A55A8244}" type="presOf" srcId="{97C906E2-12AB-417F-9346-81D2EF31CA58}" destId="{FB2A6005-01E1-4C41-A765-AC6B21042DBF}" srcOrd="0" destOrd="0" presId="urn:microsoft.com/office/officeart/2005/8/layout/hierarchy1"/>
    <dgm:cxn modelId="{928E33C5-1994-4F7A-B8FC-E910A75110AF}" type="presOf" srcId="{AAD7EE7B-0BE1-430A-A56E-5EE901631751}" destId="{D0BE2BB9-41B0-4A6D-B307-F52895896C61}" srcOrd="0" destOrd="0" presId="urn:microsoft.com/office/officeart/2005/8/layout/hierarchy1"/>
    <dgm:cxn modelId="{651DCA6B-3BDA-47E0-BF6F-13FADE98D1A2}" type="presOf" srcId="{BD112B8E-6835-4321-9850-56DD037F7427}" destId="{1D1BF507-F939-4AED-8DE6-EF7F56E8DBE3}" srcOrd="0" destOrd="0" presId="urn:microsoft.com/office/officeart/2005/8/layout/hierarchy1"/>
    <dgm:cxn modelId="{24D3E2A4-6286-49DB-BD03-18FFED31DBE8}" type="presParOf" srcId="{E1F15145-2EB2-4DC8-BCB8-794750F1338C}" destId="{27E9D831-6B56-4290-8BB2-76FC791C866D}" srcOrd="0" destOrd="0" presId="urn:microsoft.com/office/officeart/2005/8/layout/hierarchy1"/>
    <dgm:cxn modelId="{669C9615-7F5D-4DEA-AC5A-A9ED23166C69}" type="presParOf" srcId="{27E9D831-6B56-4290-8BB2-76FC791C866D}" destId="{405F450B-9D4F-431A-9B57-ADE759F689CA}" srcOrd="0" destOrd="0" presId="urn:microsoft.com/office/officeart/2005/8/layout/hierarchy1"/>
    <dgm:cxn modelId="{BAC21E9D-C0ED-4165-93CC-59C157B5CF75}" type="presParOf" srcId="{405F450B-9D4F-431A-9B57-ADE759F689CA}" destId="{04B5F21A-644F-45FC-BB9E-66F17A035014}" srcOrd="0" destOrd="0" presId="urn:microsoft.com/office/officeart/2005/8/layout/hierarchy1"/>
    <dgm:cxn modelId="{E3979723-9F72-4C94-9026-F4FFFA1A59C0}" type="presParOf" srcId="{405F450B-9D4F-431A-9B57-ADE759F689CA}" destId="{7C986E57-F4AD-4A04-A499-56ECAFA6582E}" srcOrd="1" destOrd="0" presId="urn:microsoft.com/office/officeart/2005/8/layout/hierarchy1"/>
    <dgm:cxn modelId="{3018720D-85E6-4BA3-BDF8-6953A5ABAA19}" type="presParOf" srcId="{27E9D831-6B56-4290-8BB2-76FC791C866D}" destId="{4B8BF228-208F-40A8-8C98-10A8A8C3F50E}" srcOrd="1" destOrd="0" presId="urn:microsoft.com/office/officeart/2005/8/layout/hierarchy1"/>
    <dgm:cxn modelId="{9064FDE1-C988-413B-A367-BB86E71D2BAD}" type="presParOf" srcId="{4B8BF228-208F-40A8-8C98-10A8A8C3F50E}" destId="{1D1BF507-F939-4AED-8DE6-EF7F56E8DBE3}" srcOrd="0" destOrd="0" presId="urn:microsoft.com/office/officeart/2005/8/layout/hierarchy1"/>
    <dgm:cxn modelId="{79F1A126-27AF-4197-8EA1-BCA858F3A22E}" type="presParOf" srcId="{4B8BF228-208F-40A8-8C98-10A8A8C3F50E}" destId="{37F14B86-364F-45FA-A7CC-AF8C8A1650DD}" srcOrd="1" destOrd="0" presId="urn:microsoft.com/office/officeart/2005/8/layout/hierarchy1"/>
    <dgm:cxn modelId="{0400668C-33FB-44A2-89BF-50A1F8D7F5AE}" type="presParOf" srcId="{37F14B86-364F-45FA-A7CC-AF8C8A1650DD}" destId="{3D5EF3CD-1B92-45E1-BB48-37F997DDA3C3}" srcOrd="0" destOrd="0" presId="urn:microsoft.com/office/officeart/2005/8/layout/hierarchy1"/>
    <dgm:cxn modelId="{BD477FC2-06EA-4A23-BB8F-E57FAF1E400D}" type="presParOf" srcId="{3D5EF3CD-1B92-45E1-BB48-37F997DDA3C3}" destId="{473FC7DB-55AE-4C32-98F8-0AF53697A2CE}" srcOrd="0" destOrd="0" presId="urn:microsoft.com/office/officeart/2005/8/layout/hierarchy1"/>
    <dgm:cxn modelId="{53B484E6-6CAE-4F28-B62F-EB8A24580301}" type="presParOf" srcId="{3D5EF3CD-1B92-45E1-BB48-37F997DDA3C3}" destId="{C5BAE0DD-D06D-42BB-85DE-F5063C6D8853}" srcOrd="1" destOrd="0" presId="urn:microsoft.com/office/officeart/2005/8/layout/hierarchy1"/>
    <dgm:cxn modelId="{41998340-A5BC-4D81-AD4E-A18063FFD41B}" type="presParOf" srcId="{37F14B86-364F-45FA-A7CC-AF8C8A1650DD}" destId="{CA2294E1-483A-41CD-BCCD-44D4B3BF74CF}" srcOrd="1" destOrd="0" presId="urn:microsoft.com/office/officeart/2005/8/layout/hierarchy1"/>
    <dgm:cxn modelId="{5FF76E1B-8203-4C88-BFB7-778034743CCF}" type="presParOf" srcId="{4B8BF228-208F-40A8-8C98-10A8A8C3F50E}" destId="{4541DBF2-E289-438B-984C-62DB92D2E629}" srcOrd="2" destOrd="0" presId="urn:microsoft.com/office/officeart/2005/8/layout/hierarchy1"/>
    <dgm:cxn modelId="{5C3557D9-2DF8-42C2-B458-2847BE1DBA1F}" type="presParOf" srcId="{4B8BF228-208F-40A8-8C98-10A8A8C3F50E}" destId="{5A7D9C9B-F4E0-4981-A214-CB68EF26CCC4}" srcOrd="3" destOrd="0" presId="urn:microsoft.com/office/officeart/2005/8/layout/hierarchy1"/>
    <dgm:cxn modelId="{A9B30916-2B32-4958-8638-C4A6459F486C}" type="presParOf" srcId="{5A7D9C9B-F4E0-4981-A214-CB68EF26CCC4}" destId="{1311AA41-49C0-4595-BFD4-783581CC0169}" srcOrd="0" destOrd="0" presId="urn:microsoft.com/office/officeart/2005/8/layout/hierarchy1"/>
    <dgm:cxn modelId="{5A8DE3A0-8DC9-47BE-BA58-6708D67838E8}" type="presParOf" srcId="{1311AA41-49C0-4595-BFD4-783581CC0169}" destId="{7F90C68A-3456-483F-80A9-5773E1ECDB59}" srcOrd="0" destOrd="0" presId="urn:microsoft.com/office/officeart/2005/8/layout/hierarchy1"/>
    <dgm:cxn modelId="{A4FFA0E6-E2F9-4FB6-9434-85C6ECA09822}" type="presParOf" srcId="{1311AA41-49C0-4595-BFD4-783581CC0169}" destId="{44D1B115-1F50-4B99-BCDA-3A607D0956E3}" srcOrd="1" destOrd="0" presId="urn:microsoft.com/office/officeart/2005/8/layout/hierarchy1"/>
    <dgm:cxn modelId="{0F9551E6-9746-451A-AC4D-A66AA95B8E02}" type="presParOf" srcId="{5A7D9C9B-F4E0-4981-A214-CB68EF26CCC4}" destId="{395E9A33-AC8C-4F8B-8037-3F735BA0CB93}" srcOrd="1" destOrd="0" presId="urn:microsoft.com/office/officeart/2005/8/layout/hierarchy1"/>
    <dgm:cxn modelId="{95E62DE4-7B7E-4E4C-B118-1269676E4697}" type="presParOf" srcId="{4B8BF228-208F-40A8-8C98-10A8A8C3F50E}" destId="{72A6E828-4CF0-4AE7-99CC-C1CA1A44BE68}" srcOrd="4" destOrd="0" presId="urn:microsoft.com/office/officeart/2005/8/layout/hierarchy1"/>
    <dgm:cxn modelId="{60549D7A-78DD-4EFF-9037-AE716542F2AB}" type="presParOf" srcId="{4B8BF228-208F-40A8-8C98-10A8A8C3F50E}" destId="{2421AB3E-D8C8-46FD-8E34-E9DB9D02C014}" srcOrd="5" destOrd="0" presId="urn:microsoft.com/office/officeart/2005/8/layout/hierarchy1"/>
    <dgm:cxn modelId="{31480A22-F954-4487-A3DE-FE9CD0A6B694}" type="presParOf" srcId="{2421AB3E-D8C8-46FD-8E34-E9DB9D02C014}" destId="{1A2FA76F-454A-4C60-AD75-924AB87AB75E}" srcOrd="0" destOrd="0" presId="urn:microsoft.com/office/officeart/2005/8/layout/hierarchy1"/>
    <dgm:cxn modelId="{9604B42C-0727-46FA-9247-089AD8283DF4}" type="presParOf" srcId="{1A2FA76F-454A-4C60-AD75-924AB87AB75E}" destId="{1F3FF9BD-CD3A-4449-A1E8-28FB88B3C6BB}" srcOrd="0" destOrd="0" presId="urn:microsoft.com/office/officeart/2005/8/layout/hierarchy1"/>
    <dgm:cxn modelId="{FF666A7F-38A1-4FEE-A141-1E7F530783FB}" type="presParOf" srcId="{1A2FA76F-454A-4C60-AD75-924AB87AB75E}" destId="{D376F7D3-B433-48E4-AAEE-3C2E005CAC0F}" srcOrd="1" destOrd="0" presId="urn:microsoft.com/office/officeart/2005/8/layout/hierarchy1"/>
    <dgm:cxn modelId="{7F055EC9-2DD1-4D31-BAF6-0457AB06354D}" type="presParOf" srcId="{2421AB3E-D8C8-46FD-8E34-E9DB9D02C014}" destId="{4E105433-02AA-4918-BEDC-C3A13D549803}" srcOrd="1" destOrd="0" presId="urn:microsoft.com/office/officeart/2005/8/layout/hierarchy1"/>
    <dgm:cxn modelId="{B2581FF2-BDF7-4BAB-9DCC-30441F9C2968}" type="presParOf" srcId="{4E105433-02AA-4918-BEDC-C3A13D549803}" destId="{C78E1091-89F3-41FE-82D0-3D139AF60B4D}" srcOrd="0" destOrd="0" presId="urn:microsoft.com/office/officeart/2005/8/layout/hierarchy1"/>
    <dgm:cxn modelId="{7D9CEBEA-14BE-4914-B0C7-DB625B86637B}" type="presParOf" srcId="{4E105433-02AA-4918-BEDC-C3A13D549803}" destId="{D37029AE-0D2A-4779-AC5F-98456F35F8C2}" srcOrd="1" destOrd="0" presId="urn:microsoft.com/office/officeart/2005/8/layout/hierarchy1"/>
    <dgm:cxn modelId="{558DEA04-D290-40BC-AC66-3D42A64D7239}" type="presParOf" srcId="{D37029AE-0D2A-4779-AC5F-98456F35F8C2}" destId="{906B443B-4986-4BEA-9208-FEF2B2CA3B5F}" srcOrd="0" destOrd="0" presId="urn:microsoft.com/office/officeart/2005/8/layout/hierarchy1"/>
    <dgm:cxn modelId="{95E6D689-1C7B-4AC8-BDF7-EAF6CCAC5A76}" type="presParOf" srcId="{906B443B-4986-4BEA-9208-FEF2B2CA3B5F}" destId="{877D6029-03CD-4346-A099-263078A8E2D9}" srcOrd="0" destOrd="0" presId="urn:microsoft.com/office/officeart/2005/8/layout/hierarchy1"/>
    <dgm:cxn modelId="{E19CA795-0238-4D01-8E11-F14A822F59CF}" type="presParOf" srcId="{906B443B-4986-4BEA-9208-FEF2B2CA3B5F}" destId="{69DE320B-CCBD-4263-AEEC-A1A1B5CF870C}" srcOrd="1" destOrd="0" presId="urn:microsoft.com/office/officeart/2005/8/layout/hierarchy1"/>
    <dgm:cxn modelId="{8809863B-78CE-4DE8-91A8-80233BC38BCA}" type="presParOf" srcId="{D37029AE-0D2A-4779-AC5F-98456F35F8C2}" destId="{B4311F89-17FD-4829-9020-E8639F8BE19F}" srcOrd="1" destOrd="0" presId="urn:microsoft.com/office/officeart/2005/8/layout/hierarchy1"/>
    <dgm:cxn modelId="{756A5EF5-FC2F-49AA-90EA-197E1696FD32}" type="presParOf" srcId="{B4311F89-17FD-4829-9020-E8639F8BE19F}" destId="{717A4B3A-9429-447B-86FF-9445B1D8B59B}" srcOrd="0" destOrd="0" presId="urn:microsoft.com/office/officeart/2005/8/layout/hierarchy1"/>
    <dgm:cxn modelId="{EF10CBC4-6356-441B-9213-44EE4CBB494E}" type="presParOf" srcId="{B4311F89-17FD-4829-9020-E8639F8BE19F}" destId="{41F9FEA3-1147-4791-9A41-F1560FD7DCEE}" srcOrd="1" destOrd="0" presId="urn:microsoft.com/office/officeart/2005/8/layout/hierarchy1"/>
    <dgm:cxn modelId="{AE420F0F-145F-4A66-8CAE-EE356584ABEA}" type="presParOf" srcId="{41F9FEA3-1147-4791-9A41-F1560FD7DCEE}" destId="{44A2B08A-9D3C-400A-A684-0CA1C5FDBB8D}" srcOrd="0" destOrd="0" presId="urn:microsoft.com/office/officeart/2005/8/layout/hierarchy1"/>
    <dgm:cxn modelId="{6F83834A-ED7C-4A88-8C7A-F501A8BFEEEB}" type="presParOf" srcId="{44A2B08A-9D3C-400A-A684-0CA1C5FDBB8D}" destId="{7E4F02AA-59C7-4AB4-839D-6580FA08F3DB}" srcOrd="0" destOrd="0" presId="urn:microsoft.com/office/officeart/2005/8/layout/hierarchy1"/>
    <dgm:cxn modelId="{981C6439-6DD3-4408-B1EB-A3C8AFD3AA4B}" type="presParOf" srcId="{44A2B08A-9D3C-400A-A684-0CA1C5FDBB8D}" destId="{FB2A6005-01E1-4C41-A765-AC6B21042DBF}" srcOrd="1" destOrd="0" presId="urn:microsoft.com/office/officeart/2005/8/layout/hierarchy1"/>
    <dgm:cxn modelId="{507596EF-E36C-4D65-B725-66F83877AB55}" type="presParOf" srcId="{41F9FEA3-1147-4791-9A41-F1560FD7DCEE}" destId="{6C0CCEC6-35D2-4AAD-B5AA-866EDC7B2E6A}" srcOrd="1" destOrd="0" presId="urn:microsoft.com/office/officeart/2005/8/layout/hierarchy1"/>
    <dgm:cxn modelId="{09D3099E-E958-417F-82F2-851A04DEE70A}" type="presParOf" srcId="{B4311F89-17FD-4829-9020-E8639F8BE19F}" destId="{5FC95E52-1B39-42C9-BF02-F38718C283F8}" srcOrd="2" destOrd="0" presId="urn:microsoft.com/office/officeart/2005/8/layout/hierarchy1"/>
    <dgm:cxn modelId="{A1DBF7FD-3EC3-47E8-A2C2-0084E79510CA}" type="presParOf" srcId="{B4311F89-17FD-4829-9020-E8639F8BE19F}" destId="{A6249A98-6492-4669-BDD1-B89845F24C5A}" srcOrd="3" destOrd="0" presId="urn:microsoft.com/office/officeart/2005/8/layout/hierarchy1"/>
    <dgm:cxn modelId="{0EF63AD3-024F-4FD3-9C8D-C69505015FC4}" type="presParOf" srcId="{A6249A98-6492-4669-BDD1-B89845F24C5A}" destId="{A8C6C24C-26A1-4AA9-A245-20481225FBCD}" srcOrd="0" destOrd="0" presId="urn:microsoft.com/office/officeart/2005/8/layout/hierarchy1"/>
    <dgm:cxn modelId="{993EB216-ACB9-4F21-B82F-19FB71FECC98}" type="presParOf" srcId="{A8C6C24C-26A1-4AA9-A245-20481225FBCD}" destId="{D40D6F84-CDBF-4960-BCAA-92274AB03C7E}" srcOrd="0" destOrd="0" presId="urn:microsoft.com/office/officeart/2005/8/layout/hierarchy1"/>
    <dgm:cxn modelId="{5AFEAB7D-1CCF-4624-AB7A-86B94517B7E6}" type="presParOf" srcId="{A8C6C24C-26A1-4AA9-A245-20481225FBCD}" destId="{C156255E-4A69-49AB-9ABE-788D410B5AD4}" srcOrd="1" destOrd="0" presId="urn:microsoft.com/office/officeart/2005/8/layout/hierarchy1"/>
    <dgm:cxn modelId="{0F6671A5-7FC5-4746-B1A8-38C736B3E189}" type="presParOf" srcId="{A6249A98-6492-4669-BDD1-B89845F24C5A}" destId="{A9D2260F-D1F8-4985-BCD9-02827EB5C66E}" srcOrd="1" destOrd="0" presId="urn:microsoft.com/office/officeart/2005/8/layout/hierarchy1"/>
    <dgm:cxn modelId="{BA3587C1-A6B8-4BC5-B6C7-252D9AD4F5D9}" type="presParOf" srcId="{4E105433-02AA-4918-BEDC-C3A13D549803}" destId="{D0BE2BB9-41B0-4A6D-B307-F52895896C61}" srcOrd="2" destOrd="0" presId="urn:microsoft.com/office/officeart/2005/8/layout/hierarchy1"/>
    <dgm:cxn modelId="{D73290E1-D2CE-4240-A02A-B91CE1FE3CB6}" type="presParOf" srcId="{4E105433-02AA-4918-BEDC-C3A13D549803}" destId="{7B23AD37-E288-451A-9DCC-B66BB3AFD8AA}" srcOrd="3" destOrd="0" presId="urn:microsoft.com/office/officeart/2005/8/layout/hierarchy1"/>
    <dgm:cxn modelId="{C76C05BF-5E64-46C1-AE13-590975D9AC5D}" type="presParOf" srcId="{7B23AD37-E288-451A-9DCC-B66BB3AFD8AA}" destId="{91372915-6DC3-4C7D-A26C-64413E0C1464}" srcOrd="0" destOrd="0" presId="urn:microsoft.com/office/officeart/2005/8/layout/hierarchy1"/>
    <dgm:cxn modelId="{956D0984-3336-4EDF-866A-068CEB2678BD}" type="presParOf" srcId="{91372915-6DC3-4C7D-A26C-64413E0C1464}" destId="{68C7A2C6-C14D-436E-A600-0FF868D9BF9F}" srcOrd="0" destOrd="0" presId="urn:microsoft.com/office/officeart/2005/8/layout/hierarchy1"/>
    <dgm:cxn modelId="{6A032311-8924-4E04-A884-B9F23115B684}" type="presParOf" srcId="{91372915-6DC3-4C7D-A26C-64413E0C1464}" destId="{3D44FADE-1183-472F-82C0-F6DCA1C889B2}" srcOrd="1" destOrd="0" presId="urn:microsoft.com/office/officeart/2005/8/layout/hierarchy1"/>
    <dgm:cxn modelId="{89A65B35-50DD-4B5F-B816-C3E911C6ACA1}" type="presParOf" srcId="{7B23AD37-E288-451A-9DCC-B66BB3AFD8AA}" destId="{937E4589-1289-4430-BE8F-FBE9E6EDECE7}" srcOrd="1" destOrd="0" presId="urn:microsoft.com/office/officeart/2005/8/layout/hierarchy1"/>
    <dgm:cxn modelId="{0B29DF06-AAB2-4247-9DAF-0C642FAA0AFF}" type="presParOf" srcId="{937E4589-1289-4430-BE8F-FBE9E6EDECE7}" destId="{7A948388-EAB8-4CAA-92AB-7EC95882807D}" srcOrd="0" destOrd="0" presId="urn:microsoft.com/office/officeart/2005/8/layout/hierarchy1"/>
    <dgm:cxn modelId="{06999F3D-75C6-429D-A87F-B079187762DF}" type="presParOf" srcId="{937E4589-1289-4430-BE8F-FBE9E6EDECE7}" destId="{C9867780-F77C-42D5-BF08-FE1DBCD5DB4A}" srcOrd="1" destOrd="0" presId="urn:microsoft.com/office/officeart/2005/8/layout/hierarchy1"/>
    <dgm:cxn modelId="{7EB4E5FF-869E-4487-82A5-37B1000C609E}" type="presParOf" srcId="{C9867780-F77C-42D5-BF08-FE1DBCD5DB4A}" destId="{256323F1-2917-408F-BBA1-FAB49CD7CAA8}" srcOrd="0" destOrd="0" presId="urn:microsoft.com/office/officeart/2005/8/layout/hierarchy1"/>
    <dgm:cxn modelId="{E8C53656-321A-4B32-8AD0-E12433F1DBE4}" type="presParOf" srcId="{256323F1-2917-408F-BBA1-FAB49CD7CAA8}" destId="{19CB68C8-220D-46DC-B9B8-FF4B3F32E7E4}" srcOrd="0" destOrd="0" presId="urn:microsoft.com/office/officeart/2005/8/layout/hierarchy1"/>
    <dgm:cxn modelId="{A7B1F199-73DC-423B-81CF-B846B4BFA3D8}" type="presParOf" srcId="{256323F1-2917-408F-BBA1-FAB49CD7CAA8}" destId="{8948C574-D889-4A9A-B102-24288EE9F63B}" srcOrd="1" destOrd="0" presId="urn:microsoft.com/office/officeart/2005/8/layout/hierarchy1"/>
    <dgm:cxn modelId="{D668587E-AB43-4420-A48F-CC907C91C5CA}" type="presParOf" srcId="{C9867780-F77C-42D5-BF08-FE1DBCD5DB4A}" destId="{2757DC89-AA54-445C-BD5F-AF834BD05EE7}" srcOrd="1" destOrd="0" presId="urn:microsoft.com/office/officeart/2005/8/layout/hierarchy1"/>
    <dgm:cxn modelId="{7BF674C4-8E50-4BAE-B33B-53E286E7D60F}" type="presParOf" srcId="{937E4589-1289-4430-BE8F-FBE9E6EDECE7}" destId="{9C522FD4-8745-41FC-A8F8-D2722C0128FC}" srcOrd="2" destOrd="0" presId="urn:microsoft.com/office/officeart/2005/8/layout/hierarchy1"/>
    <dgm:cxn modelId="{7679D4D1-7850-4793-91B9-5ED9403DA25B}" type="presParOf" srcId="{937E4589-1289-4430-BE8F-FBE9E6EDECE7}" destId="{9ED425FE-FDA3-4BBD-A03E-592D261C24EF}" srcOrd="3" destOrd="0" presId="urn:microsoft.com/office/officeart/2005/8/layout/hierarchy1"/>
    <dgm:cxn modelId="{006250BE-F2BA-4192-BB7A-45309DB6C9C2}" type="presParOf" srcId="{9ED425FE-FDA3-4BBD-A03E-592D261C24EF}" destId="{3FEF7572-9B3E-49B9-B06B-8BC442F3962D}" srcOrd="0" destOrd="0" presId="urn:microsoft.com/office/officeart/2005/8/layout/hierarchy1"/>
    <dgm:cxn modelId="{ED1DBAD9-5CFB-4442-83BB-303C28285E6F}" type="presParOf" srcId="{3FEF7572-9B3E-49B9-B06B-8BC442F3962D}" destId="{5C73B2C8-2603-4E68-9D1B-5729C80DA6C3}" srcOrd="0" destOrd="0" presId="urn:microsoft.com/office/officeart/2005/8/layout/hierarchy1"/>
    <dgm:cxn modelId="{49AF9CD5-157F-4308-86BE-94A9BF81AF80}" type="presParOf" srcId="{3FEF7572-9B3E-49B9-B06B-8BC442F3962D}" destId="{3963EC5F-92B9-4AA3-8896-722455B2C765}" srcOrd="1" destOrd="0" presId="urn:microsoft.com/office/officeart/2005/8/layout/hierarchy1"/>
    <dgm:cxn modelId="{5C638287-BA67-43E9-8970-DC498FDDBB9D}" type="presParOf" srcId="{9ED425FE-FDA3-4BBD-A03E-592D261C24EF}" destId="{2612C997-2DBD-4131-A318-AA718E9BA70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22FD4-8745-41FC-A8F8-D2722C0128FC}">
      <dsp:nvSpPr>
        <dsp:cNvPr id="0" name=""/>
        <dsp:cNvSpPr/>
      </dsp:nvSpPr>
      <dsp:spPr>
        <a:xfrm>
          <a:off x="5232397" y="3305415"/>
          <a:ext cx="767103" cy="365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85"/>
              </a:lnTo>
              <a:lnTo>
                <a:pt x="767103" y="248785"/>
              </a:lnTo>
              <a:lnTo>
                <a:pt x="767103" y="3650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948388-EAB8-4CAA-92AB-7EC95882807D}">
      <dsp:nvSpPr>
        <dsp:cNvPr id="0" name=""/>
        <dsp:cNvSpPr/>
      </dsp:nvSpPr>
      <dsp:spPr>
        <a:xfrm>
          <a:off x="4465294" y="3305415"/>
          <a:ext cx="767103" cy="365071"/>
        </a:xfrm>
        <a:custGeom>
          <a:avLst/>
          <a:gdLst/>
          <a:ahLst/>
          <a:cxnLst/>
          <a:rect l="0" t="0" r="0" b="0"/>
          <a:pathLst>
            <a:path>
              <a:moveTo>
                <a:pt x="767103" y="0"/>
              </a:moveTo>
              <a:lnTo>
                <a:pt x="767103" y="248785"/>
              </a:lnTo>
              <a:lnTo>
                <a:pt x="0" y="248785"/>
              </a:lnTo>
              <a:lnTo>
                <a:pt x="0" y="3650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E2BB9-41B0-4A6D-B307-F52895896C61}">
      <dsp:nvSpPr>
        <dsp:cNvPr id="0" name=""/>
        <dsp:cNvSpPr/>
      </dsp:nvSpPr>
      <dsp:spPr>
        <a:xfrm>
          <a:off x="3698190" y="2143254"/>
          <a:ext cx="1534206" cy="365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85"/>
              </a:lnTo>
              <a:lnTo>
                <a:pt x="1534206" y="248785"/>
              </a:lnTo>
              <a:lnTo>
                <a:pt x="1534206" y="3650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C95E52-1B39-42C9-BF02-F38718C283F8}">
      <dsp:nvSpPr>
        <dsp:cNvPr id="0" name=""/>
        <dsp:cNvSpPr/>
      </dsp:nvSpPr>
      <dsp:spPr>
        <a:xfrm>
          <a:off x="2163984" y="3305415"/>
          <a:ext cx="767103" cy="365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85"/>
              </a:lnTo>
              <a:lnTo>
                <a:pt x="767103" y="248785"/>
              </a:lnTo>
              <a:lnTo>
                <a:pt x="767103" y="3650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A4B3A-9429-447B-86FF-9445B1D8B59B}">
      <dsp:nvSpPr>
        <dsp:cNvPr id="0" name=""/>
        <dsp:cNvSpPr/>
      </dsp:nvSpPr>
      <dsp:spPr>
        <a:xfrm>
          <a:off x="1396881" y="3305415"/>
          <a:ext cx="767103" cy="365071"/>
        </a:xfrm>
        <a:custGeom>
          <a:avLst/>
          <a:gdLst/>
          <a:ahLst/>
          <a:cxnLst/>
          <a:rect l="0" t="0" r="0" b="0"/>
          <a:pathLst>
            <a:path>
              <a:moveTo>
                <a:pt x="767103" y="0"/>
              </a:moveTo>
              <a:lnTo>
                <a:pt x="767103" y="248785"/>
              </a:lnTo>
              <a:lnTo>
                <a:pt x="0" y="248785"/>
              </a:lnTo>
              <a:lnTo>
                <a:pt x="0" y="3650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E1091-89F3-41FE-82D0-3D139AF60B4D}">
      <dsp:nvSpPr>
        <dsp:cNvPr id="0" name=""/>
        <dsp:cNvSpPr/>
      </dsp:nvSpPr>
      <dsp:spPr>
        <a:xfrm>
          <a:off x="2163984" y="2143254"/>
          <a:ext cx="1534206" cy="365071"/>
        </a:xfrm>
        <a:custGeom>
          <a:avLst/>
          <a:gdLst/>
          <a:ahLst/>
          <a:cxnLst/>
          <a:rect l="0" t="0" r="0" b="0"/>
          <a:pathLst>
            <a:path>
              <a:moveTo>
                <a:pt x="1534206" y="0"/>
              </a:moveTo>
              <a:lnTo>
                <a:pt x="1534206" y="248785"/>
              </a:lnTo>
              <a:lnTo>
                <a:pt x="0" y="248785"/>
              </a:lnTo>
              <a:lnTo>
                <a:pt x="0" y="3650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6E828-4CF0-4AE7-99CC-C1CA1A44BE68}">
      <dsp:nvSpPr>
        <dsp:cNvPr id="0" name=""/>
        <dsp:cNvSpPr/>
      </dsp:nvSpPr>
      <dsp:spPr>
        <a:xfrm>
          <a:off x="2163984" y="981093"/>
          <a:ext cx="1534206" cy="365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85"/>
              </a:lnTo>
              <a:lnTo>
                <a:pt x="1534206" y="248785"/>
              </a:lnTo>
              <a:lnTo>
                <a:pt x="1534206" y="3650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1DBF2-E289-438B-984C-62DB92D2E629}">
      <dsp:nvSpPr>
        <dsp:cNvPr id="0" name=""/>
        <dsp:cNvSpPr/>
      </dsp:nvSpPr>
      <dsp:spPr>
        <a:xfrm>
          <a:off x="2118264" y="981093"/>
          <a:ext cx="91440" cy="3650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0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1BF507-F939-4AED-8DE6-EF7F56E8DBE3}">
      <dsp:nvSpPr>
        <dsp:cNvPr id="0" name=""/>
        <dsp:cNvSpPr/>
      </dsp:nvSpPr>
      <dsp:spPr>
        <a:xfrm>
          <a:off x="629778" y="981093"/>
          <a:ext cx="1534206" cy="365071"/>
        </a:xfrm>
        <a:custGeom>
          <a:avLst/>
          <a:gdLst/>
          <a:ahLst/>
          <a:cxnLst/>
          <a:rect l="0" t="0" r="0" b="0"/>
          <a:pathLst>
            <a:path>
              <a:moveTo>
                <a:pt x="1534206" y="0"/>
              </a:moveTo>
              <a:lnTo>
                <a:pt x="1534206" y="248785"/>
              </a:lnTo>
              <a:lnTo>
                <a:pt x="0" y="248785"/>
              </a:lnTo>
              <a:lnTo>
                <a:pt x="0" y="3650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5F21A-644F-45FC-BB9E-66F17A035014}">
      <dsp:nvSpPr>
        <dsp:cNvPr id="0" name=""/>
        <dsp:cNvSpPr/>
      </dsp:nvSpPr>
      <dsp:spPr>
        <a:xfrm>
          <a:off x="1536354" y="184003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86E57-F4AD-4A04-A499-56ECAFA6582E}">
      <dsp:nvSpPr>
        <dsp:cNvPr id="0" name=""/>
        <dsp:cNvSpPr/>
      </dsp:nvSpPr>
      <dsp:spPr>
        <a:xfrm>
          <a:off x="1675827" y="316502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Cryostats</a:t>
          </a:r>
          <a:endParaRPr lang="en-GB" sz="1500" kern="1200" dirty="0"/>
        </a:p>
      </dsp:txBody>
      <dsp:txXfrm>
        <a:off x="1699173" y="339848"/>
        <a:ext cx="1208567" cy="750397"/>
      </dsp:txXfrm>
    </dsp:sp>
    <dsp:sp modelId="{473FC7DB-55AE-4C32-98F8-0AF53697A2CE}">
      <dsp:nvSpPr>
        <dsp:cNvPr id="0" name=""/>
        <dsp:cNvSpPr/>
      </dsp:nvSpPr>
      <dsp:spPr>
        <a:xfrm>
          <a:off x="2148" y="1346164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AE0DD-D06D-42BB-85DE-F5063C6D8853}">
      <dsp:nvSpPr>
        <dsp:cNvPr id="0" name=""/>
        <dsp:cNvSpPr/>
      </dsp:nvSpPr>
      <dsp:spPr>
        <a:xfrm>
          <a:off x="141621" y="1478664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Liquid storage/transport</a:t>
          </a:r>
          <a:endParaRPr lang="en-GB" sz="1500" kern="1200" dirty="0"/>
        </a:p>
      </dsp:txBody>
      <dsp:txXfrm>
        <a:off x="164967" y="1502010"/>
        <a:ext cx="1208567" cy="750397"/>
      </dsp:txXfrm>
    </dsp:sp>
    <dsp:sp modelId="{7F90C68A-3456-483F-80A9-5773E1ECDB59}">
      <dsp:nvSpPr>
        <dsp:cNvPr id="0" name=""/>
        <dsp:cNvSpPr/>
      </dsp:nvSpPr>
      <dsp:spPr>
        <a:xfrm>
          <a:off x="1536354" y="1346164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1B115-1F50-4B99-BCDA-3A607D0956E3}">
      <dsp:nvSpPr>
        <dsp:cNvPr id="0" name=""/>
        <dsp:cNvSpPr/>
      </dsp:nvSpPr>
      <dsp:spPr>
        <a:xfrm>
          <a:off x="1675827" y="1478664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SC devices for medical applications</a:t>
          </a:r>
          <a:endParaRPr lang="en-GB" sz="1500" kern="1200" dirty="0"/>
        </a:p>
      </dsp:txBody>
      <dsp:txXfrm>
        <a:off x="1699173" y="1502010"/>
        <a:ext cx="1208567" cy="750397"/>
      </dsp:txXfrm>
    </dsp:sp>
    <dsp:sp modelId="{1F3FF9BD-CD3A-4449-A1E8-28FB88B3C6BB}">
      <dsp:nvSpPr>
        <dsp:cNvPr id="0" name=""/>
        <dsp:cNvSpPr/>
      </dsp:nvSpPr>
      <dsp:spPr>
        <a:xfrm>
          <a:off x="3070561" y="1346164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6F7D3-B433-48E4-AAEE-3C2E005CAC0F}">
      <dsp:nvSpPr>
        <dsp:cNvPr id="0" name=""/>
        <dsp:cNvSpPr/>
      </dsp:nvSpPr>
      <dsp:spPr>
        <a:xfrm>
          <a:off x="3210034" y="1478664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SC devices for accelerators</a:t>
          </a:r>
          <a:endParaRPr lang="en-GB" sz="1500" kern="1200" dirty="0"/>
        </a:p>
      </dsp:txBody>
      <dsp:txXfrm>
        <a:off x="3233380" y="1502010"/>
        <a:ext cx="1208567" cy="750397"/>
      </dsp:txXfrm>
    </dsp:sp>
    <dsp:sp modelId="{877D6029-03CD-4346-A099-263078A8E2D9}">
      <dsp:nvSpPr>
        <dsp:cNvPr id="0" name=""/>
        <dsp:cNvSpPr/>
      </dsp:nvSpPr>
      <dsp:spPr>
        <a:xfrm>
          <a:off x="1536354" y="2508325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E320B-CCBD-4263-AEEC-A1A1B5CF870C}">
      <dsp:nvSpPr>
        <dsp:cNvPr id="0" name=""/>
        <dsp:cNvSpPr/>
      </dsp:nvSpPr>
      <dsp:spPr>
        <a:xfrm>
          <a:off x="1675827" y="2640825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Test cryostats</a:t>
          </a:r>
          <a:endParaRPr lang="en-GB" sz="1500" kern="1200" dirty="0"/>
        </a:p>
      </dsp:txBody>
      <dsp:txXfrm>
        <a:off x="1699173" y="2664171"/>
        <a:ext cx="1208567" cy="750397"/>
      </dsp:txXfrm>
    </dsp:sp>
    <dsp:sp modelId="{7E4F02AA-59C7-4AB4-839D-6580FA08F3DB}">
      <dsp:nvSpPr>
        <dsp:cNvPr id="0" name=""/>
        <dsp:cNvSpPr/>
      </dsp:nvSpPr>
      <dsp:spPr>
        <a:xfrm>
          <a:off x="769251" y="3670487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A6005-01E1-4C41-A765-AC6B21042DBF}">
      <dsp:nvSpPr>
        <dsp:cNvPr id="0" name=""/>
        <dsp:cNvSpPr/>
      </dsp:nvSpPr>
      <dsp:spPr>
        <a:xfrm>
          <a:off x="908724" y="3802986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Commercial vertical test cryostat</a:t>
          </a:r>
          <a:endParaRPr lang="en-GB" sz="1500" kern="1200" dirty="0"/>
        </a:p>
      </dsp:txBody>
      <dsp:txXfrm>
        <a:off x="932070" y="3826332"/>
        <a:ext cx="1208567" cy="750397"/>
      </dsp:txXfrm>
    </dsp:sp>
    <dsp:sp modelId="{D40D6F84-CDBF-4960-BCAA-92274AB03C7E}">
      <dsp:nvSpPr>
        <dsp:cNvPr id="0" name=""/>
        <dsp:cNvSpPr/>
      </dsp:nvSpPr>
      <dsp:spPr>
        <a:xfrm>
          <a:off x="2303457" y="3670487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6255E-4A69-49AB-9ABE-788D410B5AD4}">
      <dsp:nvSpPr>
        <dsp:cNvPr id="0" name=""/>
        <dsp:cNvSpPr/>
      </dsp:nvSpPr>
      <dsp:spPr>
        <a:xfrm>
          <a:off x="2442931" y="3802986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Specific vertical test cryostats</a:t>
          </a:r>
          <a:endParaRPr lang="en-GB" sz="1500" kern="1200" dirty="0"/>
        </a:p>
      </dsp:txBody>
      <dsp:txXfrm>
        <a:off x="2466277" y="3826332"/>
        <a:ext cx="1208567" cy="750397"/>
      </dsp:txXfrm>
    </dsp:sp>
    <dsp:sp modelId="{68C7A2C6-C14D-436E-A600-0FF868D9BF9F}">
      <dsp:nvSpPr>
        <dsp:cNvPr id="0" name=""/>
        <dsp:cNvSpPr/>
      </dsp:nvSpPr>
      <dsp:spPr>
        <a:xfrm>
          <a:off x="4604767" y="2508325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4FADE-1183-472F-82C0-F6DCA1C889B2}">
      <dsp:nvSpPr>
        <dsp:cNvPr id="0" name=""/>
        <dsp:cNvSpPr/>
      </dsp:nvSpPr>
      <dsp:spPr>
        <a:xfrm>
          <a:off x="4744240" y="2640825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Accelerator devices</a:t>
          </a:r>
          <a:endParaRPr lang="en-GB" sz="1500" kern="1200" dirty="0"/>
        </a:p>
      </dsp:txBody>
      <dsp:txXfrm>
        <a:off x="4767586" y="2664171"/>
        <a:ext cx="1208567" cy="750397"/>
      </dsp:txXfrm>
    </dsp:sp>
    <dsp:sp modelId="{19CB68C8-220D-46DC-B9B8-FF4B3F32E7E4}">
      <dsp:nvSpPr>
        <dsp:cNvPr id="0" name=""/>
        <dsp:cNvSpPr/>
      </dsp:nvSpPr>
      <dsp:spPr>
        <a:xfrm>
          <a:off x="3837664" y="3670487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8C574-D889-4A9A-B102-24288EE9F63B}">
      <dsp:nvSpPr>
        <dsp:cNvPr id="0" name=""/>
        <dsp:cNvSpPr/>
      </dsp:nvSpPr>
      <dsp:spPr>
        <a:xfrm>
          <a:off x="3977137" y="3802986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SC magnet cryostats</a:t>
          </a:r>
          <a:endParaRPr lang="en-GB" sz="1500" kern="1200" dirty="0"/>
        </a:p>
      </dsp:txBody>
      <dsp:txXfrm>
        <a:off x="4000483" y="3826332"/>
        <a:ext cx="1208567" cy="750397"/>
      </dsp:txXfrm>
    </dsp:sp>
    <dsp:sp modelId="{5C73B2C8-2603-4E68-9D1B-5729C80DA6C3}">
      <dsp:nvSpPr>
        <dsp:cNvPr id="0" name=""/>
        <dsp:cNvSpPr/>
      </dsp:nvSpPr>
      <dsp:spPr>
        <a:xfrm>
          <a:off x="5371870" y="3670487"/>
          <a:ext cx="1255259" cy="797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3EC5F-92B9-4AA3-8896-722455B2C765}">
      <dsp:nvSpPr>
        <dsp:cNvPr id="0" name=""/>
        <dsp:cNvSpPr/>
      </dsp:nvSpPr>
      <dsp:spPr>
        <a:xfrm>
          <a:off x="5511343" y="3802986"/>
          <a:ext cx="1255259" cy="797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SCRF cavities cryostats</a:t>
          </a:r>
          <a:endParaRPr lang="en-GB" sz="1500" kern="1200" dirty="0"/>
        </a:p>
      </dsp:txBody>
      <dsp:txXfrm>
        <a:off x="5534689" y="3826332"/>
        <a:ext cx="1208567" cy="750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wmf"/><Relationship Id="rId5" Type="http://schemas.openxmlformats.org/officeDocument/2006/relationships/image" Target="../media/image84.emf"/><Relationship Id="rId6" Type="http://schemas.openxmlformats.org/officeDocument/2006/relationships/image" Target="../media/image85.wmf"/><Relationship Id="rId7" Type="http://schemas.openxmlformats.org/officeDocument/2006/relationships/image" Target="../media/image86.wmf"/><Relationship Id="rId8" Type="http://schemas.openxmlformats.org/officeDocument/2006/relationships/image" Target="../media/image87.wmf"/><Relationship Id="rId1" Type="http://schemas.openxmlformats.org/officeDocument/2006/relationships/image" Target="../media/image80.wmf"/><Relationship Id="rId2" Type="http://schemas.openxmlformats.org/officeDocument/2006/relationships/image" Target="../media/image8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4" Type="http://schemas.openxmlformats.org/officeDocument/2006/relationships/image" Target="../media/image32.wmf"/><Relationship Id="rId1" Type="http://schemas.openxmlformats.org/officeDocument/2006/relationships/image" Target="../media/image88.wmf"/><Relationship Id="rId2" Type="http://schemas.openxmlformats.org/officeDocument/2006/relationships/image" Target="../media/image8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4" Type="http://schemas.openxmlformats.org/officeDocument/2006/relationships/image" Target="../media/image94.wmf"/><Relationship Id="rId5" Type="http://schemas.openxmlformats.org/officeDocument/2006/relationships/image" Target="../media/image95.wmf"/><Relationship Id="rId6" Type="http://schemas.openxmlformats.org/officeDocument/2006/relationships/image" Target="../media/image96.wmf"/><Relationship Id="rId1" Type="http://schemas.openxmlformats.org/officeDocument/2006/relationships/image" Target="../media/image91.wmf"/><Relationship Id="rId2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Relationship Id="rId2" Type="http://schemas.openxmlformats.org/officeDocument/2006/relationships/image" Target="../media/image10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7.wmf"/><Relationship Id="rId5" Type="http://schemas.openxmlformats.org/officeDocument/2006/relationships/image" Target="../media/image108.wmf"/><Relationship Id="rId1" Type="http://schemas.openxmlformats.org/officeDocument/2006/relationships/image" Target="../media/image104.wmf"/><Relationship Id="rId2" Type="http://schemas.openxmlformats.org/officeDocument/2006/relationships/image" Target="../media/image10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image" Target="../media/image27.wmf"/><Relationship Id="rId6" Type="http://schemas.openxmlformats.org/officeDocument/2006/relationships/image" Target="../media/image28.wmf"/><Relationship Id="rId1" Type="http://schemas.openxmlformats.org/officeDocument/2006/relationships/image" Target="../media/image115.wmf"/><Relationship Id="rId2" Type="http://schemas.openxmlformats.org/officeDocument/2006/relationships/image" Target="../media/image11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Relationship Id="rId2" Type="http://schemas.openxmlformats.org/officeDocument/2006/relationships/image" Target="../media/image12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5" Type="http://schemas.openxmlformats.org/officeDocument/2006/relationships/image" Target="../media/image26.wmf"/><Relationship Id="rId6" Type="http://schemas.openxmlformats.org/officeDocument/2006/relationships/image" Target="../media/image27.wmf"/><Relationship Id="rId7" Type="http://schemas.openxmlformats.org/officeDocument/2006/relationships/image" Target="../media/image28.wmf"/><Relationship Id="rId8" Type="http://schemas.openxmlformats.org/officeDocument/2006/relationships/image" Target="../media/image29.wmf"/><Relationship Id="rId9" Type="http://schemas.openxmlformats.org/officeDocument/2006/relationships/image" Target="../media/image30.wmf"/><Relationship Id="rId10" Type="http://schemas.openxmlformats.org/officeDocument/2006/relationships/image" Target="../media/image31.wmf"/><Relationship Id="rId11" Type="http://schemas.openxmlformats.org/officeDocument/2006/relationships/image" Target="../media/image32.wmf"/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Relationship Id="rId2" Type="http://schemas.openxmlformats.org/officeDocument/2006/relationships/image" Target="../media/image25.wmf"/><Relationship Id="rId3" Type="http://schemas.openxmlformats.org/officeDocument/2006/relationships/image" Target="../media/image125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4" Type="http://schemas.openxmlformats.org/officeDocument/2006/relationships/image" Target="../media/image139.wmf"/><Relationship Id="rId5" Type="http://schemas.openxmlformats.org/officeDocument/2006/relationships/image" Target="../media/image140.wmf"/><Relationship Id="rId6" Type="http://schemas.openxmlformats.org/officeDocument/2006/relationships/image" Target="../media/image141.wmf"/><Relationship Id="rId1" Type="http://schemas.openxmlformats.org/officeDocument/2006/relationships/image" Target="../media/image32.wmf"/><Relationship Id="rId2" Type="http://schemas.openxmlformats.org/officeDocument/2006/relationships/image" Target="../media/image90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14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26.wmf"/><Relationship Id="rId1" Type="http://schemas.openxmlformats.org/officeDocument/2006/relationships/image" Target="../media/image143.emf"/><Relationship Id="rId2" Type="http://schemas.openxmlformats.org/officeDocument/2006/relationships/image" Target="../media/image144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4" Type="http://schemas.openxmlformats.org/officeDocument/2006/relationships/image" Target="../media/image151.wmf"/><Relationship Id="rId5" Type="http://schemas.openxmlformats.org/officeDocument/2006/relationships/image" Target="../media/image152.wmf"/><Relationship Id="rId1" Type="http://schemas.openxmlformats.org/officeDocument/2006/relationships/image" Target="../media/image148.wmf"/><Relationship Id="rId2" Type="http://schemas.openxmlformats.org/officeDocument/2006/relationships/image" Target="../media/image149.wmf"/></Relationships>
</file>

<file path=ppt/drawings/_rels/vmlDrawing27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62.wmf"/><Relationship Id="rId12" Type="http://schemas.openxmlformats.org/officeDocument/2006/relationships/image" Target="../media/image163.wmf"/><Relationship Id="rId13" Type="http://schemas.openxmlformats.org/officeDocument/2006/relationships/image" Target="../media/image164.wmf"/><Relationship Id="rId14" Type="http://schemas.openxmlformats.org/officeDocument/2006/relationships/image" Target="../media/image165.wmf"/><Relationship Id="rId15" Type="http://schemas.openxmlformats.org/officeDocument/2006/relationships/image" Target="../media/image166.wmf"/><Relationship Id="rId1" Type="http://schemas.openxmlformats.org/officeDocument/2006/relationships/image" Target="../media/image152.wmf"/><Relationship Id="rId2" Type="http://schemas.openxmlformats.org/officeDocument/2006/relationships/image" Target="../media/image153.wmf"/><Relationship Id="rId3" Type="http://schemas.openxmlformats.org/officeDocument/2006/relationships/image" Target="../media/image154.wmf"/><Relationship Id="rId4" Type="http://schemas.openxmlformats.org/officeDocument/2006/relationships/image" Target="../media/image155.wmf"/><Relationship Id="rId5" Type="http://schemas.openxmlformats.org/officeDocument/2006/relationships/image" Target="../media/image156.wmf"/><Relationship Id="rId6" Type="http://schemas.openxmlformats.org/officeDocument/2006/relationships/image" Target="../media/image157.wmf"/><Relationship Id="rId7" Type="http://schemas.openxmlformats.org/officeDocument/2006/relationships/image" Target="../media/image158.wmf"/><Relationship Id="rId8" Type="http://schemas.openxmlformats.org/officeDocument/2006/relationships/image" Target="../media/image159.wmf"/><Relationship Id="rId9" Type="http://schemas.openxmlformats.org/officeDocument/2006/relationships/image" Target="../media/image160.wmf"/><Relationship Id="rId10" Type="http://schemas.openxmlformats.org/officeDocument/2006/relationships/image" Target="../media/image16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wmf"/><Relationship Id="rId2" Type="http://schemas.openxmlformats.org/officeDocument/2006/relationships/image" Target="../media/image16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emf"/><Relationship Id="rId2" Type="http://schemas.openxmlformats.org/officeDocument/2006/relationships/image" Target="../media/image17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26.wmf"/><Relationship Id="rId5" Type="http://schemas.openxmlformats.org/officeDocument/2006/relationships/image" Target="../media/image36.wmf"/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wmf"/><Relationship Id="rId4" Type="http://schemas.openxmlformats.org/officeDocument/2006/relationships/image" Target="../media/image182.emf"/><Relationship Id="rId1" Type="http://schemas.openxmlformats.org/officeDocument/2006/relationships/image" Target="../media/image179.wmf"/><Relationship Id="rId2" Type="http://schemas.openxmlformats.org/officeDocument/2006/relationships/image" Target="../media/image180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Relationship Id="rId2" Type="http://schemas.openxmlformats.org/officeDocument/2006/relationships/image" Target="../media/image184.emf"/><Relationship Id="rId3" Type="http://schemas.openxmlformats.org/officeDocument/2006/relationships/image" Target="../media/image10.png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4" Type="http://schemas.openxmlformats.org/officeDocument/2006/relationships/image" Target="../media/image188.wmf"/><Relationship Id="rId5" Type="http://schemas.openxmlformats.org/officeDocument/2006/relationships/image" Target="../media/image189.wmf"/><Relationship Id="rId6" Type="http://schemas.openxmlformats.org/officeDocument/2006/relationships/image" Target="../media/image190.wmf"/><Relationship Id="rId1" Type="http://schemas.openxmlformats.org/officeDocument/2006/relationships/image" Target="../media/image185.wmf"/><Relationship Id="rId2" Type="http://schemas.openxmlformats.org/officeDocument/2006/relationships/image" Target="../media/image186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4" Type="http://schemas.openxmlformats.org/officeDocument/2006/relationships/image" Target="../media/image198.emf"/><Relationship Id="rId5" Type="http://schemas.openxmlformats.org/officeDocument/2006/relationships/image" Target="../media/image199.emf"/><Relationship Id="rId1" Type="http://schemas.openxmlformats.org/officeDocument/2006/relationships/image" Target="../media/image196.emf"/><Relationship Id="rId2" Type="http://schemas.openxmlformats.org/officeDocument/2006/relationships/image" Target="../media/image189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5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7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png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wmf"/><Relationship Id="rId4" Type="http://schemas.openxmlformats.org/officeDocument/2006/relationships/image" Target="../media/image250.wmf"/><Relationship Id="rId1" Type="http://schemas.openxmlformats.org/officeDocument/2006/relationships/image" Target="../media/image247.wmf"/><Relationship Id="rId2" Type="http://schemas.openxmlformats.org/officeDocument/2006/relationships/image" Target="../media/image24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1.wmf"/><Relationship Id="rId5" Type="http://schemas.openxmlformats.org/officeDocument/2006/relationships/image" Target="../media/image42.wmf"/><Relationship Id="rId6" Type="http://schemas.openxmlformats.org/officeDocument/2006/relationships/image" Target="../media/image43.wmf"/><Relationship Id="rId7" Type="http://schemas.openxmlformats.org/officeDocument/2006/relationships/image" Target="../media/image44.wmf"/><Relationship Id="rId8" Type="http://schemas.openxmlformats.org/officeDocument/2006/relationships/image" Target="../media/image45.wmf"/><Relationship Id="rId9" Type="http://schemas.openxmlformats.org/officeDocument/2006/relationships/image" Target="../media/image46.emf"/><Relationship Id="rId10" Type="http://schemas.openxmlformats.org/officeDocument/2006/relationships/image" Target="../media/image47.wmf"/><Relationship Id="rId1" Type="http://schemas.openxmlformats.org/officeDocument/2006/relationships/image" Target="../media/image38.wmf"/><Relationship Id="rId2" Type="http://schemas.openxmlformats.org/officeDocument/2006/relationships/image" Target="../media/image3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4" Type="http://schemas.openxmlformats.org/officeDocument/2006/relationships/image" Target="../media/image53.wmf"/><Relationship Id="rId5" Type="http://schemas.openxmlformats.org/officeDocument/2006/relationships/image" Target="../media/image54.wmf"/><Relationship Id="rId6" Type="http://schemas.openxmlformats.org/officeDocument/2006/relationships/image" Target="../media/image55.wmf"/><Relationship Id="rId1" Type="http://schemas.openxmlformats.org/officeDocument/2006/relationships/image" Target="../media/image50.wmf"/><Relationship Id="rId2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0.wmf"/><Relationship Id="rId5" Type="http://schemas.openxmlformats.org/officeDocument/2006/relationships/image" Target="../media/image61.wmf"/><Relationship Id="rId6" Type="http://schemas.openxmlformats.org/officeDocument/2006/relationships/image" Target="../media/image62.wmf"/><Relationship Id="rId7" Type="http://schemas.openxmlformats.org/officeDocument/2006/relationships/image" Target="../media/image63.wmf"/><Relationship Id="rId8" Type="http://schemas.openxmlformats.org/officeDocument/2006/relationships/image" Target="../media/image64.wmf"/><Relationship Id="rId9" Type="http://schemas.openxmlformats.org/officeDocument/2006/relationships/image" Target="../media/image65.wmf"/><Relationship Id="rId10" Type="http://schemas.openxmlformats.org/officeDocument/2006/relationships/image" Target="../media/image66.wmf"/><Relationship Id="rId11" Type="http://schemas.openxmlformats.org/officeDocument/2006/relationships/image" Target="../media/image67.wmf"/><Relationship Id="rId1" Type="http://schemas.openxmlformats.org/officeDocument/2006/relationships/image" Target="../media/image57.wmf"/><Relationship Id="rId2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5" Type="http://schemas.openxmlformats.org/officeDocument/2006/relationships/image" Target="../media/image72.wmf"/><Relationship Id="rId6" Type="http://schemas.openxmlformats.org/officeDocument/2006/relationships/image" Target="../media/image73.wmf"/><Relationship Id="rId7" Type="http://schemas.openxmlformats.org/officeDocument/2006/relationships/image" Target="../media/image74.wmf"/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Relationship Id="rId2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41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1113" y="0"/>
            <a:ext cx="29241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6CAA7-5194-5E47-BC7D-F1D2213F8E73}" type="datetimeFigureOut">
              <a:rPr lang="en-US" smtClean="0"/>
              <a:t>4/30/13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17050"/>
            <a:ext cx="292417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1113" y="9417050"/>
            <a:ext cx="292417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D7CE9-EAE1-F14D-821F-57D1851E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74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41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9" tIns="45708" rIns="91419" bIns="45708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41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9" tIns="45708" rIns="91419" bIns="45708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2950"/>
            <a:ext cx="4957763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708525"/>
            <a:ext cx="5397500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9" tIns="45708" rIns="91419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7050"/>
            <a:ext cx="29241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9" tIns="45708" rIns="91419" bIns="45708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417050"/>
            <a:ext cx="29241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9" tIns="45708" rIns="91419" bIns="45708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867932D-054D-4631-A8E7-A7F9C91E04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685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DE079B-EB04-4D10-A9F6-63E83AC25EED}" type="slidenum">
              <a:rPr lang="en-GB"/>
              <a:pPr eaLnBrk="1" hangingPunct="1"/>
              <a:t>1</a:t>
            </a:fld>
            <a:endParaRPr lang="en-GB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744538"/>
            <a:ext cx="4956175" cy="3717925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370" y="4709441"/>
            <a:ext cx="5398138" cy="4460313"/>
          </a:xfrm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942D4-0676-4064-9798-E247B5FDFAA1}" type="slidenum">
              <a:rPr lang="it-IT" smtClean="0"/>
              <a:pPr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66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5FFB5-6E4F-4C0F-92B8-685FFA8CD903}" type="slidenum">
              <a:rPr lang="en-GB" smtClean="0"/>
              <a:pPr/>
              <a:t>119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89DE5-000F-4C22-91AC-EEEEF913E415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988" y="6619875"/>
            <a:ext cx="9117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dirty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‹#›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81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713788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50825" y="981075"/>
            <a:ext cx="8713788" cy="56165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		</a:t>
            </a:r>
            <a:fld id="{5AA625D3-29AB-4131-BD0F-C7F1A9757741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/59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12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713788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50825" y="981075"/>
            <a:ext cx="8713788" cy="56165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		</a:t>
            </a:r>
            <a:fld id="{5AA625D3-29AB-4131-BD0F-C7F1A9757741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/59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863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CAS, Superconductivity for accelerators, Erice 2013						</a:t>
            </a:r>
            <a:fld id="{5AA625D3-29AB-4131-BD0F-C7F1A9757741}" type="slidenum">
              <a:rPr lang="en-GB" smtClean="0"/>
              <a:pPr>
                <a:defRPr/>
              </a:pPr>
              <a:t>‹#›</a:t>
            </a:fld>
            <a:r>
              <a:rPr lang="en-GB" smtClean="0"/>
              <a:t>/59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72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988" y="6619875"/>
            <a:ext cx="9117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dirty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‹#›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8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81075"/>
            <a:ext cx="427990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81075"/>
            <a:ext cx="4281488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6988" y="6619875"/>
            <a:ext cx="9117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dirty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‹#›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58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7755"/>
            <a:ext cx="820210" cy="55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6988" y="6619875"/>
            <a:ext cx="9117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dirty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‹#›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79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6988" y="6619875"/>
            <a:ext cx="9117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dirty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‹#›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19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713788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981075"/>
            <a:ext cx="4279900" cy="5616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81075"/>
            <a:ext cx="4281488" cy="2732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65563"/>
            <a:ext cx="4281488" cy="2732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		</a:t>
            </a:r>
            <a:fld id="{5AA625D3-29AB-4131-BD0F-C7F1A9757741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/59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95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25" y="260350"/>
            <a:ext cx="8713788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981075"/>
            <a:ext cx="4279900" cy="2732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81075"/>
            <a:ext cx="4281488" cy="2732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3865563"/>
            <a:ext cx="4279900" cy="2732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3125" y="3865563"/>
            <a:ext cx="4281488" cy="2732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		</a:t>
            </a:r>
            <a:fld id="{5AA625D3-29AB-4131-BD0F-C7F1A9757741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/59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65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713788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81075"/>
            <a:ext cx="4279900" cy="5616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81075"/>
            <a:ext cx="4281488" cy="2732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65563"/>
            <a:ext cx="4281488" cy="2732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		</a:t>
            </a:r>
            <a:fld id="{5AA625D3-29AB-4131-BD0F-C7F1A9757741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/59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53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4624"/>
            <a:ext cx="8713788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981075"/>
            <a:ext cx="4279900" cy="5616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81075"/>
            <a:ext cx="4281488" cy="5616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6988" y="6619875"/>
            <a:ext cx="9117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dirty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‹#›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57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44624"/>
            <a:ext cx="87137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713788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988" y="6619875"/>
            <a:ext cx="9117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dirty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‹#›</a:t>
            </a:fld>
            <a:r>
              <a:rPr lang="en-GB" dirty="0" smtClean="0"/>
              <a:t>/??</a:t>
            </a:r>
            <a:endParaRPr lang="en-GB" dirty="0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7755"/>
            <a:ext cx="820210" cy="55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66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66C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66C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66C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66C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g"/><Relationship Id="rId3" Type="http://schemas.openxmlformats.org/officeDocument/2006/relationships/image" Target="../media/image244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5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4" Type="http://schemas.openxmlformats.org/officeDocument/2006/relationships/image" Target="../media/image247.wmf"/><Relationship Id="rId5" Type="http://schemas.openxmlformats.org/officeDocument/2006/relationships/oleObject" Target="../embeddings/oleObject161.bin"/><Relationship Id="rId6" Type="http://schemas.openxmlformats.org/officeDocument/2006/relationships/image" Target="../media/image248.wmf"/><Relationship Id="rId7" Type="http://schemas.openxmlformats.org/officeDocument/2006/relationships/oleObject" Target="../embeddings/oleObject162.bin"/><Relationship Id="rId8" Type="http://schemas.openxmlformats.org/officeDocument/2006/relationships/image" Target="../media/image249.wmf"/><Relationship Id="rId9" Type="http://schemas.openxmlformats.org/officeDocument/2006/relationships/oleObject" Target="../embeddings/oleObject163.bin"/><Relationship Id="rId10" Type="http://schemas.openxmlformats.org/officeDocument/2006/relationships/image" Target="../media/image250.wmf"/><Relationship Id="rId1" Type="http://schemas.openxmlformats.org/officeDocument/2006/relationships/vmlDrawing" Target="../drawings/vmlDrawing39.vml"/><Relationship Id="rId2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4" Type="http://schemas.openxmlformats.org/officeDocument/2006/relationships/oleObject" Target="../embeddings/oleObject164.bin"/><Relationship Id="rId5" Type="http://schemas.openxmlformats.org/officeDocument/2006/relationships/image" Target="../media/image251.png"/><Relationship Id="rId1" Type="http://schemas.openxmlformats.org/officeDocument/2006/relationships/vmlDrawing" Target="../drawings/vmlDrawing40.vml"/><Relationship Id="rId2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5.bin"/><Relationship Id="rId4" Type="http://schemas.openxmlformats.org/officeDocument/2006/relationships/image" Target="../media/image28.wmf"/><Relationship Id="rId1" Type="http://schemas.openxmlformats.org/officeDocument/2006/relationships/vmlDrawing" Target="../drawings/vmlDrawing41.vml"/><Relationship Id="rId2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6.bin"/><Relationship Id="rId4" Type="http://schemas.openxmlformats.org/officeDocument/2006/relationships/image" Target="../media/image253.emf"/><Relationship Id="rId1" Type="http://schemas.openxmlformats.org/officeDocument/2006/relationships/vmlDrawing" Target="../drawings/vmlDrawing42.vml"/><Relationship Id="rId2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w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7.bin"/><Relationship Id="rId4" Type="http://schemas.openxmlformats.org/officeDocument/2006/relationships/image" Target="../media/image255.wmf"/><Relationship Id="rId1" Type="http://schemas.openxmlformats.org/officeDocument/2006/relationships/vmlDrawing" Target="../drawings/vmlDrawing43.vml"/><Relationship Id="rId2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4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png"/><Relationship Id="rId3" Type="http://schemas.openxmlformats.org/officeDocument/2006/relationships/image" Target="../media/image262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4" Type="http://schemas.openxmlformats.org/officeDocument/2006/relationships/image" Target="../media/image264.jpeg"/><Relationship Id="rId5" Type="http://schemas.openxmlformats.org/officeDocument/2006/relationships/image" Target="../media/image265.jpeg"/><Relationship Id="rId6" Type="http://schemas.openxmlformats.org/officeDocument/2006/relationships/image" Target="../media/image266.jpeg"/><Relationship Id="rId7" Type="http://schemas.openxmlformats.org/officeDocument/2006/relationships/image" Target="../media/image26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jpg"/><Relationship Id="rId3" Type="http://schemas.openxmlformats.org/officeDocument/2006/relationships/image" Target="../media/image270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4" Type="http://schemas.openxmlformats.org/officeDocument/2006/relationships/image" Target="../media/image27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wm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jpg"/><Relationship Id="rId3" Type="http://schemas.openxmlformats.org/officeDocument/2006/relationships/image" Target="../media/image275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jpg"/><Relationship Id="rId3" Type="http://schemas.openxmlformats.org/officeDocument/2006/relationships/image" Target="../media/image277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4" Type="http://schemas.openxmlformats.org/officeDocument/2006/relationships/image" Target="../media/image280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8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20" Type="http://schemas.openxmlformats.org/officeDocument/2006/relationships/image" Target="../media/image30.wmf"/><Relationship Id="rId21" Type="http://schemas.openxmlformats.org/officeDocument/2006/relationships/oleObject" Target="../embeddings/oleObject11.bin"/><Relationship Id="rId22" Type="http://schemas.openxmlformats.org/officeDocument/2006/relationships/oleObject" Target="../embeddings/oleObject12.bin"/><Relationship Id="rId23" Type="http://schemas.openxmlformats.org/officeDocument/2006/relationships/oleObject" Target="../embeddings/oleObject13.bin"/><Relationship Id="rId24" Type="http://schemas.openxmlformats.org/officeDocument/2006/relationships/oleObject" Target="../embeddings/oleObject14.bin"/><Relationship Id="rId25" Type="http://schemas.openxmlformats.org/officeDocument/2006/relationships/oleObject" Target="../embeddings/oleObject15.bin"/><Relationship Id="rId26" Type="http://schemas.openxmlformats.org/officeDocument/2006/relationships/oleObject" Target="../embeddings/oleObject16.bin"/><Relationship Id="rId27" Type="http://schemas.openxmlformats.org/officeDocument/2006/relationships/oleObject" Target="../embeddings/oleObject17.bin"/><Relationship Id="rId28" Type="http://schemas.openxmlformats.org/officeDocument/2006/relationships/image" Target="../media/image31.wmf"/><Relationship Id="rId29" Type="http://schemas.openxmlformats.org/officeDocument/2006/relationships/oleObject" Target="../embeddings/oleObject18.bin"/><Relationship Id="rId30" Type="http://schemas.openxmlformats.org/officeDocument/2006/relationships/image" Target="../media/image32.wmf"/><Relationship Id="rId31" Type="http://schemas.openxmlformats.org/officeDocument/2006/relationships/oleObject" Target="../embeddings/oleObject19.bin"/><Relationship Id="rId32" Type="http://schemas.openxmlformats.org/officeDocument/2006/relationships/oleObject" Target="../embeddings/oleObject20.bin"/><Relationship Id="rId10" Type="http://schemas.openxmlformats.org/officeDocument/2006/relationships/image" Target="../media/image25.wmf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26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27.w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28.w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29.wmf"/><Relationship Id="rId19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22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3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w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3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1.bin"/><Relationship Id="rId4" Type="http://schemas.openxmlformats.org/officeDocument/2006/relationships/image" Target="../media/image33.w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35.wmf"/><Relationship Id="rId9" Type="http://schemas.openxmlformats.org/officeDocument/2006/relationships/image" Target="../media/image37.jpeg"/><Relationship Id="rId10" Type="http://schemas.openxmlformats.org/officeDocument/2006/relationships/oleObject" Target="../embeddings/oleObject24.bin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8.bin"/><Relationship Id="rId20" Type="http://schemas.openxmlformats.org/officeDocument/2006/relationships/image" Target="../media/image46.emf"/><Relationship Id="rId21" Type="http://schemas.openxmlformats.org/officeDocument/2006/relationships/oleObject" Target="../embeddings/oleObject34.bin"/><Relationship Id="rId22" Type="http://schemas.openxmlformats.org/officeDocument/2006/relationships/image" Target="../media/image47.wmf"/><Relationship Id="rId10" Type="http://schemas.openxmlformats.org/officeDocument/2006/relationships/image" Target="../media/image41.wmf"/><Relationship Id="rId11" Type="http://schemas.openxmlformats.org/officeDocument/2006/relationships/oleObject" Target="../embeddings/oleObject29.bin"/><Relationship Id="rId12" Type="http://schemas.openxmlformats.org/officeDocument/2006/relationships/image" Target="../media/image42.wmf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43.wmf"/><Relationship Id="rId15" Type="http://schemas.openxmlformats.org/officeDocument/2006/relationships/oleObject" Target="../embeddings/oleObject31.bin"/><Relationship Id="rId16" Type="http://schemas.openxmlformats.org/officeDocument/2006/relationships/image" Target="../media/image44.wmf"/><Relationship Id="rId17" Type="http://schemas.openxmlformats.org/officeDocument/2006/relationships/oleObject" Target="../embeddings/oleObject32.bin"/><Relationship Id="rId18" Type="http://schemas.openxmlformats.org/officeDocument/2006/relationships/image" Target="../media/image45.wmf"/><Relationship Id="rId19" Type="http://schemas.openxmlformats.org/officeDocument/2006/relationships/oleObject" Target="../embeddings/oleObject3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38.w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9.w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2.xls"/><Relationship Id="rId4" Type="http://schemas.openxmlformats.org/officeDocument/2006/relationships/image" Target="../media/image4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9.bin"/><Relationship Id="rId12" Type="http://schemas.openxmlformats.org/officeDocument/2006/relationships/image" Target="../media/image54.wmf"/><Relationship Id="rId13" Type="http://schemas.openxmlformats.org/officeDocument/2006/relationships/oleObject" Target="../embeddings/oleObject40.bin"/><Relationship Id="rId14" Type="http://schemas.openxmlformats.org/officeDocument/2006/relationships/image" Target="../media/image55.wmf"/><Relationship Id="rId15" Type="http://schemas.openxmlformats.org/officeDocument/2006/relationships/image" Target="../media/image56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35.bin"/><Relationship Id="rId4" Type="http://schemas.openxmlformats.org/officeDocument/2006/relationships/image" Target="../media/image50.w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51.w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52.wmf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53.wm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4.bin"/><Relationship Id="rId20" Type="http://schemas.openxmlformats.org/officeDocument/2006/relationships/image" Target="../media/image65.wmf"/><Relationship Id="rId21" Type="http://schemas.openxmlformats.org/officeDocument/2006/relationships/oleObject" Target="../embeddings/oleObject50.bin"/><Relationship Id="rId22" Type="http://schemas.openxmlformats.org/officeDocument/2006/relationships/image" Target="../media/image66.wmf"/><Relationship Id="rId23" Type="http://schemas.openxmlformats.org/officeDocument/2006/relationships/oleObject" Target="../embeddings/oleObject51.bin"/><Relationship Id="rId24" Type="http://schemas.openxmlformats.org/officeDocument/2006/relationships/image" Target="../media/image67.wmf"/><Relationship Id="rId10" Type="http://schemas.openxmlformats.org/officeDocument/2006/relationships/image" Target="../media/image60.wmf"/><Relationship Id="rId11" Type="http://schemas.openxmlformats.org/officeDocument/2006/relationships/oleObject" Target="../embeddings/oleObject45.bin"/><Relationship Id="rId12" Type="http://schemas.openxmlformats.org/officeDocument/2006/relationships/image" Target="../media/image61.wmf"/><Relationship Id="rId13" Type="http://schemas.openxmlformats.org/officeDocument/2006/relationships/oleObject" Target="../embeddings/oleObject46.bin"/><Relationship Id="rId14" Type="http://schemas.openxmlformats.org/officeDocument/2006/relationships/image" Target="../media/image62.wmf"/><Relationship Id="rId15" Type="http://schemas.openxmlformats.org/officeDocument/2006/relationships/oleObject" Target="../embeddings/oleObject47.bin"/><Relationship Id="rId16" Type="http://schemas.openxmlformats.org/officeDocument/2006/relationships/image" Target="../media/image63.wmf"/><Relationship Id="rId17" Type="http://schemas.openxmlformats.org/officeDocument/2006/relationships/oleObject" Target="../embeddings/oleObject48.bin"/><Relationship Id="rId18" Type="http://schemas.openxmlformats.org/officeDocument/2006/relationships/image" Target="../media/image64.wmf"/><Relationship Id="rId19" Type="http://schemas.openxmlformats.org/officeDocument/2006/relationships/oleObject" Target="../embeddings/oleObject49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41.bin"/><Relationship Id="rId4" Type="http://schemas.openxmlformats.org/officeDocument/2006/relationships/image" Target="../media/image57.w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58.wmf"/><Relationship Id="rId7" Type="http://schemas.openxmlformats.org/officeDocument/2006/relationships/oleObject" Target="../embeddings/oleObject43.bin"/><Relationship Id="rId8" Type="http://schemas.openxmlformats.org/officeDocument/2006/relationships/image" Target="../media/image59.w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6.bin"/><Relationship Id="rId12" Type="http://schemas.openxmlformats.org/officeDocument/2006/relationships/image" Target="../media/image72.wmf"/><Relationship Id="rId13" Type="http://schemas.openxmlformats.org/officeDocument/2006/relationships/oleObject" Target="../embeddings/oleObject57.bin"/><Relationship Id="rId14" Type="http://schemas.openxmlformats.org/officeDocument/2006/relationships/image" Target="../media/image73.wmf"/><Relationship Id="rId15" Type="http://schemas.openxmlformats.org/officeDocument/2006/relationships/oleObject" Target="../embeddings/oleObject58.bin"/><Relationship Id="rId16" Type="http://schemas.openxmlformats.org/officeDocument/2006/relationships/image" Target="../media/image74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52.bin"/><Relationship Id="rId4" Type="http://schemas.openxmlformats.org/officeDocument/2006/relationships/image" Target="../media/image68.wmf"/><Relationship Id="rId5" Type="http://schemas.openxmlformats.org/officeDocument/2006/relationships/oleObject" Target="../embeddings/oleObject53.bin"/><Relationship Id="rId6" Type="http://schemas.openxmlformats.org/officeDocument/2006/relationships/image" Target="../media/image69.wmf"/><Relationship Id="rId7" Type="http://schemas.openxmlformats.org/officeDocument/2006/relationships/oleObject" Target="../embeddings/oleObject54.bin"/><Relationship Id="rId8" Type="http://schemas.openxmlformats.org/officeDocument/2006/relationships/image" Target="../media/image70.wmf"/><Relationship Id="rId9" Type="http://schemas.openxmlformats.org/officeDocument/2006/relationships/oleObject" Target="../embeddings/oleObject55.bin"/><Relationship Id="rId10" Type="http://schemas.openxmlformats.org/officeDocument/2006/relationships/image" Target="../media/image71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4" Type="http://schemas.openxmlformats.org/officeDocument/2006/relationships/image" Target="../media/image76.wmf"/><Relationship Id="rId5" Type="http://schemas.openxmlformats.org/officeDocument/2006/relationships/oleObject" Target="../embeddings/oleObject60.bin"/><Relationship Id="rId6" Type="http://schemas.openxmlformats.org/officeDocument/2006/relationships/image" Target="../media/image26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3.bin"/><Relationship Id="rId12" Type="http://schemas.openxmlformats.org/officeDocument/2006/relationships/image" Target="../media/image84.emf"/><Relationship Id="rId13" Type="http://schemas.openxmlformats.org/officeDocument/2006/relationships/oleObject" Target="../embeddings/oleObject65.bin"/><Relationship Id="rId14" Type="http://schemas.openxmlformats.org/officeDocument/2006/relationships/image" Target="../media/image85.wmf"/><Relationship Id="rId15" Type="http://schemas.openxmlformats.org/officeDocument/2006/relationships/oleObject" Target="../embeddings/oleObject66.bin"/><Relationship Id="rId16" Type="http://schemas.openxmlformats.org/officeDocument/2006/relationships/image" Target="../media/image86.wmf"/><Relationship Id="rId17" Type="http://schemas.openxmlformats.org/officeDocument/2006/relationships/oleObject" Target="../embeddings/oleObject67.bin"/><Relationship Id="rId18" Type="http://schemas.openxmlformats.org/officeDocument/2006/relationships/image" Target="../media/image87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61.bin"/><Relationship Id="rId4" Type="http://schemas.openxmlformats.org/officeDocument/2006/relationships/image" Target="../media/image80.wmf"/><Relationship Id="rId5" Type="http://schemas.openxmlformats.org/officeDocument/2006/relationships/oleObject" Target="../embeddings/oleObject62.bin"/><Relationship Id="rId6" Type="http://schemas.openxmlformats.org/officeDocument/2006/relationships/image" Target="../media/image81.wmf"/><Relationship Id="rId7" Type="http://schemas.openxmlformats.org/officeDocument/2006/relationships/oleObject" Target="../embeddings/oleObject63.bin"/><Relationship Id="rId8" Type="http://schemas.openxmlformats.org/officeDocument/2006/relationships/image" Target="../media/image82.wmf"/><Relationship Id="rId9" Type="http://schemas.openxmlformats.org/officeDocument/2006/relationships/oleObject" Target="../embeddings/oleObject64.bin"/><Relationship Id="rId10" Type="http://schemas.openxmlformats.org/officeDocument/2006/relationships/image" Target="../media/image8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4" Type="http://schemas.openxmlformats.org/officeDocument/2006/relationships/image" Target="../media/image88.wmf"/><Relationship Id="rId5" Type="http://schemas.openxmlformats.org/officeDocument/2006/relationships/oleObject" Target="../embeddings/oleObject69.bin"/><Relationship Id="rId6" Type="http://schemas.openxmlformats.org/officeDocument/2006/relationships/image" Target="../media/image89.wmf"/><Relationship Id="rId7" Type="http://schemas.openxmlformats.org/officeDocument/2006/relationships/oleObject" Target="../embeddings/oleObject70.bin"/><Relationship Id="rId8" Type="http://schemas.openxmlformats.org/officeDocument/2006/relationships/image" Target="../media/image90.wmf"/><Relationship Id="rId9" Type="http://schemas.openxmlformats.org/officeDocument/2006/relationships/oleObject" Target="../embeddings/oleObject71.bin"/><Relationship Id="rId10" Type="http://schemas.openxmlformats.org/officeDocument/2006/relationships/image" Target="../media/image32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jpeg"/><Relationship Id="rId12" Type="http://schemas.openxmlformats.org/officeDocument/2006/relationships/oleObject" Target="../embeddings/oleObject75.bin"/><Relationship Id="rId13" Type="http://schemas.openxmlformats.org/officeDocument/2006/relationships/image" Target="../media/image94.wmf"/><Relationship Id="rId14" Type="http://schemas.openxmlformats.org/officeDocument/2006/relationships/oleObject" Target="../embeddings/oleObject76.bin"/><Relationship Id="rId15" Type="http://schemas.openxmlformats.org/officeDocument/2006/relationships/oleObject" Target="../embeddings/oleObject77.bin"/><Relationship Id="rId16" Type="http://schemas.openxmlformats.org/officeDocument/2006/relationships/image" Target="../media/image95.wmf"/><Relationship Id="rId17" Type="http://schemas.openxmlformats.org/officeDocument/2006/relationships/oleObject" Target="../embeddings/oleObject78.bin"/><Relationship Id="rId18" Type="http://schemas.openxmlformats.org/officeDocument/2006/relationships/image" Target="../media/image96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72.bin"/><Relationship Id="rId4" Type="http://schemas.openxmlformats.org/officeDocument/2006/relationships/image" Target="../media/image91.wmf"/><Relationship Id="rId5" Type="http://schemas.openxmlformats.org/officeDocument/2006/relationships/oleObject" Target="../embeddings/oleObject73.bin"/><Relationship Id="rId6" Type="http://schemas.openxmlformats.org/officeDocument/2006/relationships/image" Target="../media/image92.wmf"/><Relationship Id="rId7" Type="http://schemas.openxmlformats.org/officeDocument/2006/relationships/oleObject" Target="../embeddings/oleObject74.bin"/><Relationship Id="rId8" Type="http://schemas.openxmlformats.org/officeDocument/2006/relationships/image" Target="../media/image93.wmf"/><Relationship Id="rId9" Type="http://schemas.openxmlformats.org/officeDocument/2006/relationships/image" Target="../media/image97.jpeg"/><Relationship Id="rId10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oleObject" Target="../embeddings/oleObject79.bin"/><Relationship Id="rId5" Type="http://schemas.openxmlformats.org/officeDocument/2006/relationships/image" Target="../media/image100.wmf"/><Relationship Id="rId6" Type="http://schemas.openxmlformats.org/officeDocument/2006/relationships/image" Target="../media/image103.jpeg"/><Relationship Id="rId7" Type="http://schemas.openxmlformats.org/officeDocument/2006/relationships/oleObject" Target="../embeddings/oleObject80.bin"/><Relationship Id="rId8" Type="http://schemas.openxmlformats.org/officeDocument/2006/relationships/image" Target="../media/image101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wmf"/><Relationship Id="rId12" Type="http://schemas.openxmlformats.org/officeDocument/2006/relationships/oleObject" Target="../embeddings/oleObject85.bin"/><Relationship Id="rId13" Type="http://schemas.openxmlformats.org/officeDocument/2006/relationships/image" Target="../media/image108.wmf"/><Relationship Id="rId14" Type="http://schemas.openxmlformats.org/officeDocument/2006/relationships/image" Target="../media/image110.jpe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09.jpeg"/><Relationship Id="rId4" Type="http://schemas.openxmlformats.org/officeDocument/2006/relationships/oleObject" Target="../embeddings/oleObject81.bin"/><Relationship Id="rId5" Type="http://schemas.openxmlformats.org/officeDocument/2006/relationships/image" Target="../media/image104.wmf"/><Relationship Id="rId6" Type="http://schemas.openxmlformats.org/officeDocument/2006/relationships/oleObject" Target="../embeddings/oleObject82.bin"/><Relationship Id="rId7" Type="http://schemas.openxmlformats.org/officeDocument/2006/relationships/image" Target="../media/image105.wmf"/><Relationship Id="rId8" Type="http://schemas.openxmlformats.org/officeDocument/2006/relationships/oleObject" Target="../embeddings/oleObject83.bin"/><Relationship Id="rId9" Type="http://schemas.openxmlformats.org/officeDocument/2006/relationships/image" Target="../media/image106.wmf"/><Relationship Id="rId10" Type="http://schemas.openxmlformats.org/officeDocument/2006/relationships/oleObject" Target="../embeddings/oleObject8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oleObject" Target="../embeddings/oleObject86.bin"/><Relationship Id="rId6" Type="http://schemas.openxmlformats.org/officeDocument/2006/relationships/image" Target="../media/image111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wmf"/><Relationship Id="rId12" Type="http://schemas.openxmlformats.org/officeDocument/2006/relationships/oleObject" Target="../embeddings/oleObject91.bin"/><Relationship Id="rId13" Type="http://schemas.openxmlformats.org/officeDocument/2006/relationships/image" Target="../media/image27.wmf"/><Relationship Id="rId14" Type="http://schemas.openxmlformats.org/officeDocument/2006/relationships/oleObject" Target="../embeddings/oleObject92.bin"/><Relationship Id="rId15" Type="http://schemas.openxmlformats.org/officeDocument/2006/relationships/image" Target="../media/image28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7.bin"/><Relationship Id="rId4" Type="http://schemas.openxmlformats.org/officeDocument/2006/relationships/image" Target="../media/image115.wmf"/><Relationship Id="rId5" Type="http://schemas.openxmlformats.org/officeDocument/2006/relationships/image" Target="../media/image117.jpeg"/><Relationship Id="rId6" Type="http://schemas.openxmlformats.org/officeDocument/2006/relationships/oleObject" Target="../embeddings/oleObject88.bin"/><Relationship Id="rId7" Type="http://schemas.openxmlformats.org/officeDocument/2006/relationships/image" Target="../media/image116.wmf"/><Relationship Id="rId8" Type="http://schemas.openxmlformats.org/officeDocument/2006/relationships/oleObject" Target="../embeddings/oleObject89.bin"/><Relationship Id="rId9" Type="http://schemas.openxmlformats.org/officeDocument/2006/relationships/image" Target="../media/image25.wmf"/><Relationship Id="rId10" Type="http://schemas.openxmlformats.org/officeDocument/2006/relationships/oleObject" Target="../embeddings/oleObject9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4" Type="http://schemas.openxmlformats.org/officeDocument/2006/relationships/image" Target="../media/image118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oleObject" Target="../embeddings/oleObject94.bin"/><Relationship Id="rId6" Type="http://schemas.openxmlformats.org/officeDocument/2006/relationships/image" Target="../media/image119.wmf"/><Relationship Id="rId7" Type="http://schemas.openxmlformats.org/officeDocument/2006/relationships/oleObject" Target="../embeddings/oleObject95.bin"/><Relationship Id="rId8" Type="http://schemas.openxmlformats.org/officeDocument/2006/relationships/image" Target="../media/image120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4" Type="http://schemas.openxmlformats.org/officeDocument/2006/relationships/image" Target="../media/image25.wmf"/><Relationship Id="rId5" Type="http://schemas.openxmlformats.org/officeDocument/2006/relationships/oleObject" Target="../embeddings/oleObject97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4" Type="http://schemas.openxmlformats.org/officeDocument/2006/relationships/image" Target="../media/image124.wmf"/><Relationship Id="rId5" Type="http://schemas.openxmlformats.org/officeDocument/2006/relationships/oleObject" Target="../embeddings/oleObject99.bin"/><Relationship Id="rId6" Type="http://schemas.openxmlformats.org/officeDocument/2006/relationships/image" Target="../media/image25.wmf"/><Relationship Id="rId7" Type="http://schemas.openxmlformats.org/officeDocument/2006/relationships/oleObject" Target="../embeddings/oleObject100.bin"/><Relationship Id="rId8" Type="http://schemas.openxmlformats.org/officeDocument/2006/relationships/oleObject" Target="../embeddings/oleObject101.bin"/><Relationship Id="rId9" Type="http://schemas.openxmlformats.org/officeDocument/2006/relationships/image" Target="../media/image125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jpeg"/><Relationship Id="rId5" Type="http://schemas.openxmlformats.org/officeDocument/2006/relationships/image" Target="../media/image12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oleObject" Target="../embeddings/oleObject102.bin"/><Relationship Id="rId5" Type="http://schemas.openxmlformats.org/officeDocument/2006/relationships/image" Target="../media/image134.wmf"/><Relationship Id="rId6" Type="http://schemas.openxmlformats.org/officeDocument/2006/relationships/image" Target="../media/image136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4" Type="http://schemas.openxmlformats.org/officeDocument/2006/relationships/image" Target="../media/image137.w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8.bin"/><Relationship Id="rId12" Type="http://schemas.openxmlformats.org/officeDocument/2006/relationships/image" Target="../media/image140.wmf"/><Relationship Id="rId13" Type="http://schemas.openxmlformats.org/officeDocument/2006/relationships/oleObject" Target="../embeddings/oleObject109.bin"/><Relationship Id="rId14" Type="http://schemas.openxmlformats.org/officeDocument/2006/relationships/image" Target="../media/image141.w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104.bin"/><Relationship Id="rId4" Type="http://schemas.openxmlformats.org/officeDocument/2006/relationships/image" Target="../media/image32.wmf"/><Relationship Id="rId5" Type="http://schemas.openxmlformats.org/officeDocument/2006/relationships/oleObject" Target="../embeddings/oleObject105.bin"/><Relationship Id="rId6" Type="http://schemas.openxmlformats.org/officeDocument/2006/relationships/image" Target="../media/image90.wmf"/><Relationship Id="rId7" Type="http://schemas.openxmlformats.org/officeDocument/2006/relationships/oleObject" Target="../embeddings/oleObject106.bin"/><Relationship Id="rId8" Type="http://schemas.openxmlformats.org/officeDocument/2006/relationships/image" Target="../media/image138.wmf"/><Relationship Id="rId9" Type="http://schemas.openxmlformats.org/officeDocument/2006/relationships/oleObject" Target="../embeddings/oleObject107.bin"/><Relationship Id="rId10" Type="http://schemas.openxmlformats.org/officeDocument/2006/relationships/image" Target="../media/image139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4" Type="http://schemas.openxmlformats.org/officeDocument/2006/relationships/image" Target="../media/image26.wmf"/><Relationship Id="rId5" Type="http://schemas.openxmlformats.org/officeDocument/2006/relationships/oleObject" Target="../embeddings/oleObject111.bin"/><Relationship Id="rId6" Type="http://schemas.openxmlformats.org/officeDocument/2006/relationships/image" Target="../media/image142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4" Type="http://schemas.openxmlformats.org/officeDocument/2006/relationships/image" Target="../media/image143.emf"/><Relationship Id="rId5" Type="http://schemas.openxmlformats.org/officeDocument/2006/relationships/oleObject" Target="../embeddings/oleObject113.bin"/><Relationship Id="rId6" Type="http://schemas.openxmlformats.org/officeDocument/2006/relationships/image" Target="../media/image144.emf"/><Relationship Id="rId7" Type="http://schemas.openxmlformats.org/officeDocument/2006/relationships/oleObject" Target="../embeddings/oleObject114.bin"/><Relationship Id="rId8" Type="http://schemas.openxmlformats.org/officeDocument/2006/relationships/image" Target="../media/image145.emf"/><Relationship Id="rId9" Type="http://schemas.openxmlformats.org/officeDocument/2006/relationships/oleObject" Target="../embeddings/oleObject115.bin"/><Relationship Id="rId10" Type="http://schemas.openxmlformats.org/officeDocument/2006/relationships/image" Target="../media/image26.w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3.jpeg"/><Relationship Id="rId5" Type="http://schemas.openxmlformats.org/officeDocument/2006/relationships/image" Target="../media/image147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0.bin"/><Relationship Id="rId12" Type="http://schemas.openxmlformats.org/officeDocument/2006/relationships/image" Target="../media/image152.w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16.bin"/><Relationship Id="rId4" Type="http://schemas.openxmlformats.org/officeDocument/2006/relationships/image" Target="../media/image148.wmf"/><Relationship Id="rId5" Type="http://schemas.openxmlformats.org/officeDocument/2006/relationships/oleObject" Target="../embeddings/oleObject117.bin"/><Relationship Id="rId6" Type="http://schemas.openxmlformats.org/officeDocument/2006/relationships/image" Target="../media/image149.wmf"/><Relationship Id="rId7" Type="http://schemas.openxmlformats.org/officeDocument/2006/relationships/oleObject" Target="../embeddings/oleObject118.bin"/><Relationship Id="rId8" Type="http://schemas.openxmlformats.org/officeDocument/2006/relationships/image" Target="../media/image150.wmf"/><Relationship Id="rId9" Type="http://schemas.openxmlformats.org/officeDocument/2006/relationships/oleObject" Target="../embeddings/oleObject119.bin"/><Relationship Id="rId10" Type="http://schemas.openxmlformats.org/officeDocument/2006/relationships/image" Target="../media/image151.wmf"/></Relationships>
</file>

<file path=ppt/slides/_rels/slide6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60.wmf"/><Relationship Id="rId21" Type="http://schemas.openxmlformats.org/officeDocument/2006/relationships/oleObject" Target="../embeddings/oleObject130.bin"/><Relationship Id="rId22" Type="http://schemas.openxmlformats.org/officeDocument/2006/relationships/image" Target="../media/image161.wmf"/><Relationship Id="rId23" Type="http://schemas.openxmlformats.org/officeDocument/2006/relationships/oleObject" Target="../embeddings/oleObject131.bin"/><Relationship Id="rId24" Type="http://schemas.openxmlformats.org/officeDocument/2006/relationships/image" Target="../media/image162.wmf"/><Relationship Id="rId25" Type="http://schemas.openxmlformats.org/officeDocument/2006/relationships/oleObject" Target="../embeddings/oleObject132.bin"/><Relationship Id="rId26" Type="http://schemas.openxmlformats.org/officeDocument/2006/relationships/image" Target="../media/image163.wmf"/><Relationship Id="rId27" Type="http://schemas.openxmlformats.org/officeDocument/2006/relationships/oleObject" Target="../embeddings/oleObject133.bin"/><Relationship Id="rId28" Type="http://schemas.openxmlformats.org/officeDocument/2006/relationships/image" Target="../media/image164.wmf"/><Relationship Id="rId29" Type="http://schemas.openxmlformats.org/officeDocument/2006/relationships/oleObject" Target="../embeddings/oleObject134.bin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21.bin"/><Relationship Id="rId4" Type="http://schemas.openxmlformats.org/officeDocument/2006/relationships/image" Target="../media/image152.wmf"/><Relationship Id="rId5" Type="http://schemas.openxmlformats.org/officeDocument/2006/relationships/oleObject" Target="../embeddings/oleObject122.bin"/><Relationship Id="rId30" Type="http://schemas.openxmlformats.org/officeDocument/2006/relationships/image" Target="../media/image165.wmf"/><Relationship Id="rId31" Type="http://schemas.openxmlformats.org/officeDocument/2006/relationships/oleObject" Target="../embeddings/oleObject135.bin"/><Relationship Id="rId32" Type="http://schemas.openxmlformats.org/officeDocument/2006/relationships/image" Target="../media/image166.wmf"/><Relationship Id="rId9" Type="http://schemas.openxmlformats.org/officeDocument/2006/relationships/oleObject" Target="../embeddings/oleObject124.bin"/><Relationship Id="rId6" Type="http://schemas.openxmlformats.org/officeDocument/2006/relationships/image" Target="../media/image153.wmf"/><Relationship Id="rId7" Type="http://schemas.openxmlformats.org/officeDocument/2006/relationships/oleObject" Target="../embeddings/oleObject123.bin"/><Relationship Id="rId8" Type="http://schemas.openxmlformats.org/officeDocument/2006/relationships/image" Target="../media/image154.wmf"/><Relationship Id="rId33" Type="http://schemas.openxmlformats.org/officeDocument/2006/relationships/image" Target="../media/image167.jpeg"/><Relationship Id="rId10" Type="http://schemas.openxmlformats.org/officeDocument/2006/relationships/image" Target="../media/image155.wmf"/><Relationship Id="rId11" Type="http://schemas.openxmlformats.org/officeDocument/2006/relationships/oleObject" Target="../embeddings/oleObject125.bin"/><Relationship Id="rId12" Type="http://schemas.openxmlformats.org/officeDocument/2006/relationships/image" Target="../media/image156.wmf"/><Relationship Id="rId13" Type="http://schemas.openxmlformats.org/officeDocument/2006/relationships/oleObject" Target="../embeddings/oleObject126.bin"/><Relationship Id="rId14" Type="http://schemas.openxmlformats.org/officeDocument/2006/relationships/image" Target="../media/image157.wmf"/><Relationship Id="rId15" Type="http://schemas.openxmlformats.org/officeDocument/2006/relationships/oleObject" Target="../embeddings/oleObject127.bin"/><Relationship Id="rId16" Type="http://schemas.openxmlformats.org/officeDocument/2006/relationships/image" Target="../media/image158.wmf"/><Relationship Id="rId17" Type="http://schemas.openxmlformats.org/officeDocument/2006/relationships/oleObject" Target="../embeddings/oleObject128.bin"/><Relationship Id="rId18" Type="http://schemas.openxmlformats.org/officeDocument/2006/relationships/image" Target="../media/image159.wmf"/><Relationship Id="rId19" Type="http://schemas.openxmlformats.org/officeDocument/2006/relationships/oleObject" Target="../embeddings/oleObject129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oleObject" Target="../embeddings/oleObject136.bin"/><Relationship Id="rId5" Type="http://schemas.openxmlformats.org/officeDocument/2006/relationships/image" Target="../media/image168.wmf"/><Relationship Id="rId6" Type="http://schemas.openxmlformats.org/officeDocument/2006/relationships/oleObject" Target="../embeddings/oleObject137.bin"/><Relationship Id="rId7" Type="http://schemas.openxmlformats.org/officeDocument/2006/relationships/image" Target="../media/image169.w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4.doc"/><Relationship Id="rId4" Type="http://schemas.openxmlformats.org/officeDocument/2006/relationships/image" Target="../media/image172.emf"/><Relationship Id="rId5" Type="http://schemas.openxmlformats.org/officeDocument/2006/relationships/oleObject" Target="../embeddings/oleObject138.bin"/><Relationship Id="rId6" Type="http://schemas.openxmlformats.org/officeDocument/2006/relationships/image" Target="../media/image173.w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77.jpeg"/><Relationship Id="rId5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4" Type="http://schemas.openxmlformats.org/officeDocument/2006/relationships/image" Target="../media/image179.wmf"/><Relationship Id="rId5" Type="http://schemas.openxmlformats.org/officeDocument/2006/relationships/oleObject" Target="../embeddings/oleObject140.bin"/><Relationship Id="rId6" Type="http://schemas.openxmlformats.org/officeDocument/2006/relationships/image" Target="../media/image180.wmf"/><Relationship Id="rId7" Type="http://schemas.openxmlformats.org/officeDocument/2006/relationships/oleObject" Target="../embeddings/oleObject141.bin"/><Relationship Id="rId8" Type="http://schemas.openxmlformats.org/officeDocument/2006/relationships/image" Target="../media/image181.wmf"/><Relationship Id="rId9" Type="http://schemas.openxmlformats.org/officeDocument/2006/relationships/oleObject" Target="../embeddings/oleObject142.bin"/><Relationship Id="rId10" Type="http://schemas.openxmlformats.org/officeDocument/2006/relationships/image" Target="../media/image182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4" Type="http://schemas.openxmlformats.org/officeDocument/2006/relationships/image" Target="../media/image183.wmf"/><Relationship Id="rId5" Type="http://schemas.openxmlformats.org/officeDocument/2006/relationships/oleObject" Target="../embeddings/Microsoft_Word_97_-_2004_Document5.doc"/><Relationship Id="rId6" Type="http://schemas.openxmlformats.org/officeDocument/2006/relationships/image" Target="../media/image184.emf"/><Relationship Id="rId7" Type="http://schemas.openxmlformats.org/officeDocument/2006/relationships/oleObject" Target="../embeddings/oleObject144.bin"/><Relationship Id="rId8" Type="http://schemas.openxmlformats.org/officeDocument/2006/relationships/image" Target="../media/image10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9.bin"/><Relationship Id="rId12" Type="http://schemas.openxmlformats.org/officeDocument/2006/relationships/image" Target="../media/image189.wmf"/><Relationship Id="rId13" Type="http://schemas.openxmlformats.org/officeDocument/2006/relationships/oleObject" Target="../embeddings/oleObject150.bin"/><Relationship Id="rId14" Type="http://schemas.openxmlformats.org/officeDocument/2006/relationships/image" Target="../media/image190.wmf"/><Relationship Id="rId15" Type="http://schemas.openxmlformats.org/officeDocument/2006/relationships/image" Target="../media/image191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45.bin"/><Relationship Id="rId4" Type="http://schemas.openxmlformats.org/officeDocument/2006/relationships/image" Target="../media/image185.wmf"/><Relationship Id="rId5" Type="http://schemas.openxmlformats.org/officeDocument/2006/relationships/oleObject" Target="../embeddings/oleObject146.bin"/><Relationship Id="rId6" Type="http://schemas.openxmlformats.org/officeDocument/2006/relationships/image" Target="../media/image186.wmf"/><Relationship Id="rId7" Type="http://schemas.openxmlformats.org/officeDocument/2006/relationships/oleObject" Target="../embeddings/oleObject147.bin"/><Relationship Id="rId8" Type="http://schemas.openxmlformats.org/officeDocument/2006/relationships/image" Target="../media/image187.wmf"/><Relationship Id="rId9" Type="http://schemas.openxmlformats.org/officeDocument/2006/relationships/oleObject" Target="../embeddings/oleObject148.bin"/><Relationship Id="rId10" Type="http://schemas.openxmlformats.org/officeDocument/2006/relationships/image" Target="../media/image188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5.bin"/><Relationship Id="rId12" Type="http://schemas.openxmlformats.org/officeDocument/2006/relationships/image" Target="../media/image199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51.bin"/><Relationship Id="rId4" Type="http://schemas.openxmlformats.org/officeDocument/2006/relationships/image" Target="../media/image196.emf"/><Relationship Id="rId5" Type="http://schemas.openxmlformats.org/officeDocument/2006/relationships/oleObject" Target="../embeddings/oleObject152.bin"/><Relationship Id="rId6" Type="http://schemas.openxmlformats.org/officeDocument/2006/relationships/image" Target="../media/image189.wmf"/><Relationship Id="rId7" Type="http://schemas.openxmlformats.org/officeDocument/2006/relationships/oleObject" Target="../embeddings/oleObject153.bin"/><Relationship Id="rId8" Type="http://schemas.openxmlformats.org/officeDocument/2006/relationships/image" Target="../media/image197.emf"/><Relationship Id="rId9" Type="http://schemas.openxmlformats.org/officeDocument/2006/relationships/oleObject" Target="../embeddings/oleObject154.bin"/><Relationship Id="rId10" Type="http://schemas.openxmlformats.org/officeDocument/2006/relationships/image" Target="../media/image198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6.bin"/><Relationship Id="rId4" Type="http://schemas.openxmlformats.org/officeDocument/2006/relationships/image" Target="../media/image202.w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4" Type="http://schemas.openxmlformats.org/officeDocument/2006/relationships/image" Target="../media/image203.emf"/><Relationship Id="rId5" Type="http://schemas.openxmlformats.org/officeDocument/2006/relationships/image" Target="../media/image204.png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6.xls"/><Relationship Id="rId4" Type="http://schemas.openxmlformats.org/officeDocument/2006/relationships/image" Target="../media/image205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8.bin"/><Relationship Id="rId4" Type="http://schemas.openxmlformats.org/officeDocument/2006/relationships/image" Target="../media/image207.w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Relationship Id="rId3" Type="http://schemas.openxmlformats.org/officeDocument/2006/relationships/image" Target="../media/image21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4" Type="http://schemas.openxmlformats.org/officeDocument/2006/relationships/oleObject" Target="../embeddings/oleObject159.bin"/><Relationship Id="rId5" Type="http://schemas.openxmlformats.org/officeDocument/2006/relationships/image" Target="../media/image211.png"/><Relationship Id="rId6" Type="http://schemas.openxmlformats.org/officeDocument/2006/relationships/image" Target="../media/image213.jpeg"/><Relationship Id="rId1" Type="http://schemas.openxmlformats.org/officeDocument/2006/relationships/vmlDrawing" Target="../drawings/vmlDrawing38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gif"/><Relationship Id="rId4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gi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Relationship Id="rId3" Type="http://schemas.openxmlformats.org/officeDocument/2006/relationships/image" Target="../media/image21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5" Type="http://schemas.openxmlformats.org/officeDocument/2006/relationships/image" Target="../media/image222.png"/><Relationship Id="rId6" Type="http://schemas.openxmlformats.org/officeDocument/2006/relationships/image" Target="../media/image223.png"/><Relationship Id="rId7" Type="http://schemas.openxmlformats.org/officeDocument/2006/relationships/image" Target="../media/image224.png"/><Relationship Id="rId8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jpeg"/><Relationship Id="rId6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4" Type="http://schemas.openxmlformats.org/officeDocument/2006/relationships/image" Target="../media/image23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4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564904"/>
            <a:ext cx="7772400" cy="3096344"/>
          </a:xfrm>
        </p:spPr>
        <p:txBody>
          <a:bodyPr/>
          <a:lstStyle/>
          <a:p>
            <a:pPr eaLnBrk="1" hangingPunct="1"/>
            <a:r>
              <a:rPr lang="en-GB" sz="4000" dirty="0" smtClean="0"/>
              <a:t>Cryostat Design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000" i="1" dirty="0" smtClean="0"/>
              <a:t>Vittorio Parma</a:t>
            </a:r>
            <a:br>
              <a:rPr lang="en-GB" sz="2000" i="1" dirty="0" smtClean="0"/>
            </a:br>
            <a:r>
              <a:rPr lang="en-GB" sz="2000" i="1" dirty="0" smtClean="0"/>
              <a:t> CERN</a:t>
            </a:r>
            <a:br>
              <a:rPr lang="en-GB" sz="2000" i="1" dirty="0" smtClean="0"/>
            </a:br>
            <a:r>
              <a:rPr lang="en-GB" sz="2000" i="1" dirty="0" smtClean="0"/>
              <a:t>Technology Department,</a:t>
            </a:r>
            <a:br>
              <a:rPr lang="en-GB" sz="2000" i="1" dirty="0" smtClean="0"/>
            </a:br>
            <a:r>
              <a:rPr lang="en-GB" sz="2000" i="1" dirty="0" smtClean="0"/>
              <a:t>Magnets, Superconductors and Cryostats Group</a:t>
            </a:r>
            <a:r>
              <a:rPr lang="en-GB" sz="2000" i="1" dirty="0"/>
              <a:t/>
            </a:r>
            <a:br>
              <a:rPr lang="en-GB" sz="2000" i="1" dirty="0"/>
            </a:br>
            <a:r>
              <a:rPr lang="en-GB" sz="2000" i="1" dirty="0" smtClean="0"/>
              <a:t/>
            </a:r>
            <a:br>
              <a:rPr lang="en-GB" sz="2000" i="1" dirty="0" smtClean="0"/>
            </a:br>
            <a:r>
              <a:rPr lang="en-GB" sz="2000" dirty="0" smtClean="0"/>
              <a:t>CERN </a:t>
            </a:r>
            <a:r>
              <a:rPr lang="en-GB" sz="2000" dirty="0"/>
              <a:t>Accelerator School «Superconductivity for Accelerators</a:t>
            </a:r>
            <a:r>
              <a:rPr lang="en-GB" sz="2000" dirty="0" smtClean="0"/>
              <a:t>»</a:t>
            </a:r>
            <a:br>
              <a:rPr lang="en-GB" sz="2000" dirty="0" smtClean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 </a:t>
            </a:r>
            <a:r>
              <a:rPr lang="en-GB" sz="2000" dirty="0" err="1"/>
              <a:t>Ettore</a:t>
            </a:r>
            <a:r>
              <a:rPr lang="en-GB" sz="2000" dirty="0"/>
              <a:t> </a:t>
            </a:r>
            <a:r>
              <a:rPr lang="en-GB" sz="2000" dirty="0" err="1"/>
              <a:t>Majorana</a:t>
            </a:r>
            <a:r>
              <a:rPr lang="en-GB" sz="2000" dirty="0"/>
              <a:t> Foundation and Centre for Scientific Culture </a:t>
            </a:r>
            <a:r>
              <a:rPr lang="en-GB" sz="2000" dirty="0" err="1"/>
              <a:t>Erice</a:t>
            </a:r>
            <a:r>
              <a:rPr lang="en-GB" sz="2000" dirty="0"/>
              <a:t>, Italy, 24 April – 4 May 2013 </a:t>
            </a:r>
            <a:br>
              <a:rPr lang="en-GB" sz="2000" dirty="0"/>
            </a:br>
            <a:endParaRPr lang="en-GB" sz="2000" i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433"/>
            <a:ext cx="8713788" cy="576263"/>
          </a:xfrm>
        </p:spPr>
        <p:txBody>
          <a:bodyPr/>
          <a:lstStyle/>
          <a:p>
            <a:r>
              <a:rPr lang="en-GB" dirty="0"/>
              <a:t>Mechanical </a:t>
            </a:r>
            <a:r>
              <a:rPr lang="en-GB" dirty="0" smtClean="0"/>
              <a:t>Housing</a:t>
            </a:r>
            <a:br>
              <a:rPr lang="en-GB" dirty="0" smtClean="0"/>
            </a:br>
            <a:r>
              <a:rPr lang="en-GB" sz="2000" i="1" dirty="0" smtClean="0"/>
              <a:t>example of LHC</a:t>
            </a:r>
            <a:endParaRPr lang="en-GB" sz="20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10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70707"/>
            <a:ext cx="3748113" cy="286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62682154"/>
              </p:ext>
            </p:extLst>
          </p:nvPr>
        </p:nvGraphicFramePr>
        <p:xfrm>
          <a:off x="323528" y="4293096"/>
          <a:ext cx="3749228" cy="2290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76" name="Photo Editor Photo" r:id="rId4" imgW="12193702" imgH="9142857" progId="MSPhotoEd.3">
                  <p:embed/>
                </p:oleObj>
              </mc:Choice>
              <mc:Fallback>
                <p:oleObj name="Photo Editor Photo" r:id="rId4" imgW="12193702" imgH="9142857" progId="MSPhotoEd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2003"/>
                      <a:stretch>
                        <a:fillRect/>
                      </a:stretch>
                    </p:blipFill>
                    <p:spPr bwMode="auto">
                      <a:xfrm>
                        <a:off x="323528" y="4293096"/>
                        <a:ext cx="3749228" cy="2290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3568" y="3990530"/>
            <a:ext cx="2691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 heat in-leaks support posts</a:t>
            </a:r>
            <a:endParaRPr lang="en-GB" sz="1400" dirty="0"/>
          </a:p>
        </p:txBody>
      </p:sp>
      <p:pic>
        <p:nvPicPr>
          <p:cNvPr id="9" name="Picture 4" descr="P10100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7395" y="4221088"/>
            <a:ext cx="3149600" cy="2362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70778" y="3932258"/>
            <a:ext cx="262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Alignment jacks under a dipole</a:t>
            </a:r>
            <a:endParaRPr lang="en-GB" sz="1400" dirty="0"/>
          </a:p>
        </p:txBody>
      </p:sp>
      <p:grpSp>
        <p:nvGrpSpPr>
          <p:cNvPr id="33" name="Group 73"/>
          <p:cNvGrpSpPr>
            <a:grpSpLocks/>
          </p:cNvGrpSpPr>
          <p:nvPr/>
        </p:nvGrpSpPr>
        <p:grpSpPr bwMode="auto">
          <a:xfrm>
            <a:off x="429642" y="876961"/>
            <a:ext cx="3926334" cy="2982465"/>
            <a:chOff x="448" y="590"/>
            <a:chExt cx="4996" cy="3630"/>
          </a:xfrm>
        </p:grpSpPr>
        <p:pic>
          <p:nvPicPr>
            <p:cNvPr id="34" name="Picture 50" descr="LHC_Dip_Xsect107v20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592"/>
              <a:ext cx="4959" cy="3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5" name="Text Box 51"/>
            <p:cNvSpPr txBox="1">
              <a:spLocks noChangeArrowheads="1"/>
            </p:cNvSpPr>
            <p:nvPr/>
          </p:nvSpPr>
          <p:spPr bwMode="auto">
            <a:xfrm>
              <a:off x="4122" y="590"/>
              <a:ext cx="784" cy="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Alignment targets</a:t>
              </a:r>
            </a:p>
          </p:txBody>
        </p:sp>
        <p:sp>
          <p:nvSpPr>
            <p:cNvPr id="36" name="Text Box 52"/>
            <p:cNvSpPr txBox="1">
              <a:spLocks noChangeArrowheads="1"/>
            </p:cNvSpPr>
            <p:nvPr/>
          </p:nvSpPr>
          <p:spPr bwMode="auto">
            <a:xfrm>
              <a:off x="448" y="648"/>
              <a:ext cx="1219" cy="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LHC Main Cryostat </a:t>
              </a:r>
            </a:p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(Cross-Section)</a:t>
              </a:r>
            </a:p>
          </p:txBody>
        </p:sp>
        <p:sp>
          <p:nvSpPr>
            <p:cNvPr id="38" name="Text Box 54"/>
            <p:cNvSpPr txBox="1">
              <a:spLocks noChangeArrowheads="1"/>
            </p:cNvSpPr>
            <p:nvPr/>
          </p:nvSpPr>
          <p:spPr bwMode="auto">
            <a:xfrm>
              <a:off x="4537" y="1963"/>
              <a:ext cx="690" cy="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Vacuum Vessel</a:t>
              </a:r>
            </a:p>
          </p:txBody>
        </p:sp>
        <p:sp>
          <p:nvSpPr>
            <p:cNvPr id="40" name="Text Box 56"/>
            <p:cNvSpPr txBox="1">
              <a:spLocks noChangeArrowheads="1"/>
            </p:cNvSpPr>
            <p:nvPr/>
          </p:nvSpPr>
          <p:spPr bwMode="auto">
            <a:xfrm>
              <a:off x="3878" y="3424"/>
              <a:ext cx="1229" cy="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Magnet Support Posts (GFRE)</a:t>
              </a:r>
            </a:p>
          </p:txBody>
        </p:sp>
        <p:sp>
          <p:nvSpPr>
            <p:cNvPr id="41" name="Text Box 57"/>
            <p:cNvSpPr txBox="1">
              <a:spLocks noChangeArrowheads="1"/>
            </p:cNvSpPr>
            <p:nvPr/>
          </p:nvSpPr>
          <p:spPr bwMode="auto">
            <a:xfrm>
              <a:off x="4188" y="3693"/>
              <a:ext cx="1031" cy="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External supports (jacks)</a:t>
              </a:r>
            </a:p>
          </p:txBody>
        </p:sp>
        <p:sp>
          <p:nvSpPr>
            <p:cNvPr id="42" name="Line 58"/>
            <p:cNvSpPr>
              <a:spLocks noChangeShapeType="1"/>
            </p:cNvSpPr>
            <p:nvPr/>
          </p:nvSpPr>
          <p:spPr bwMode="auto">
            <a:xfrm flipH="1">
              <a:off x="3479" y="799"/>
              <a:ext cx="399" cy="1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45" name="Line 61"/>
            <p:cNvSpPr>
              <a:spLocks noChangeShapeType="1"/>
            </p:cNvSpPr>
            <p:nvPr/>
          </p:nvSpPr>
          <p:spPr bwMode="auto">
            <a:xfrm flipH="1">
              <a:off x="3869" y="2092"/>
              <a:ext cx="417" cy="1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47" name="Line 63"/>
            <p:cNvSpPr>
              <a:spLocks noChangeShapeType="1"/>
            </p:cNvSpPr>
            <p:nvPr/>
          </p:nvSpPr>
          <p:spPr bwMode="auto">
            <a:xfrm flipH="1" flipV="1">
              <a:off x="2955" y="3098"/>
              <a:ext cx="1238" cy="4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48" name="Line 64"/>
            <p:cNvSpPr>
              <a:spLocks noChangeShapeType="1"/>
            </p:cNvSpPr>
            <p:nvPr/>
          </p:nvSpPr>
          <p:spPr bwMode="auto">
            <a:xfrm flipH="1" flipV="1">
              <a:off x="1926" y="3738"/>
              <a:ext cx="1696" cy="15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49" name="Line 65"/>
            <p:cNvSpPr>
              <a:spLocks noChangeShapeType="1"/>
            </p:cNvSpPr>
            <p:nvPr/>
          </p:nvSpPr>
          <p:spPr bwMode="auto">
            <a:xfrm flipH="1" flipV="1">
              <a:off x="3380" y="3747"/>
              <a:ext cx="483" cy="14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54" name="Rectangle 70"/>
            <p:cNvSpPr>
              <a:spLocks noChangeArrowheads="1"/>
            </p:cNvSpPr>
            <p:nvPr/>
          </p:nvSpPr>
          <p:spPr bwMode="auto">
            <a:xfrm>
              <a:off x="4312" y="3972"/>
              <a:ext cx="1129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71534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-27384"/>
            <a:ext cx="8713788" cy="576263"/>
          </a:xfrm>
        </p:spPr>
        <p:txBody>
          <a:bodyPr/>
          <a:lstStyle/>
          <a:p>
            <a:r>
              <a:rPr lang="en-GB" sz="2400" dirty="0"/>
              <a:t>Pressure vessel codes regulations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100</a:t>
            </a:fld>
            <a:r>
              <a:rPr lang="en-GB" dirty="0" smtClean="0"/>
              <a:t>/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19978" r="19438" b="9962"/>
          <a:stretch/>
        </p:blipFill>
        <p:spPr bwMode="auto">
          <a:xfrm>
            <a:off x="181202" y="2564904"/>
            <a:ext cx="410276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158066"/>
              </p:ext>
            </p:extLst>
          </p:nvPr>
        </p:nvGraphicFramePr>
        <p:xfrm>
          <a:off x="4499992" y="3212976"/>
          <a:ext cx="4536504" cy="3268980"/>
        </p:xfrm>
        <a:graphic>
          <a:graphicData uri="http://schemas.openxmlformats.org/drawingml/2006/table">
            <a:tbl>
              <a:tblPr/>
              <a:tblGrid>
                <a:gridCol w="720079"/>
                <a:gridCol w="1345886"/>
                <a:gridCol w="2470539"/>
              </a:tblGrid>
              <a:tr h="38068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Category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Conf. assessment module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Comment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81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 dirty="0">
                          <a:effectLst/>
                          <a:latin typeface="Trebuchet MS"/>
                        </a:rPr>
                        <a:t>SEP</a:t>
                      </a:r>
                      <a:endParaRPr lang="en-GB" sz="1100" dirty="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 dirty="0">
                          <a:effectLst/>
                          <a:latin typeface="Trebuchet MS"/>
                        </a:rPr>
                        <a:t>None</a:t>
                      </a:r>
                      <a:endParaRPr lang="en-GB" sz="1100" dirty="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The equipment must be designed and manufactured in accordance with sound engineering practice. No CE marking and no involvement of notified body.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8068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I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A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CE marking with no notified body involvement, self-certifying.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873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II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A1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The notified body will perform unexpected visits and monitor final assessment.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873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III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B1+F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The notified body is required to approve the design, examine and test the vessel.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8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  <a:latin typeface="Trebuchet MS"/>
                        </a:rPr>
                        <a:t>IV</a:t>
                      </a:r>
                      <a:endParaRPr lang="en-GB" sz="110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 dirty="0">
                          <a:effectLst/>
                          <a:latin typeface="Trebuchet MS"/>
                        </a:rPr>
                        <a:t>G</a:t>
                      </a:r>
                      <a:endParaRPr lang="en-GB" sz="1100" dirty="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50" dirty="0">
                          <a:effectLst/>
                          <a:latin typeface="Trebuchet MS"/>
                        </a:rPr>
                        <a:t>Even further involvement of the notified body.</a:t>
                      </a:r>
                      <a:endParaRPr lang="en-GB" sz="1100" dirty="0">
                        <a:effectLst/>
                        <a:latin typeface="Times New Roman"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504" y="6207695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For vessels with non-</a:t>
            </a:r>
            <a:r>
              <a:rPr lang="en-GB" sz="1000" dirty="0" err="1" smtClean="0"/>
              <a:t>dangeroureous</a:t>
            </a:r>
            <a:r>
              <a:rPr lang="en-GB" sz="1000" dirty="0" smtClean="0"/>
              <a:t> gases (cryogenic liquids are treated as gas)</a:t>
            </a:r>
            <a:endParaRPr lang="en-GB" sz="1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2952328"/>
          </a:xfrm>
        </p:spPr>
        <p:txBody>
          <a:bodyPr/>
          <a:lstStyle/>
          <a:p>
            <a:r>
              <a:rPr lang="en-US" sz="1800" dirty="0" smtClean="0"/>
              <a:t>Pressure European Directive 97/23/EC (PED) is obligatory throughout the EU since 2002</a:t>
            </a:r>
          </a:p>
          <a:p>
            <a:pPr lvl="1" algn="just"/>
            <a:r>
              <a:rPr lang="en-US" sz="1600" dirty="0" smtClean="0"/>
              <a:t>Applies to internal pressure </a:t>
            </a:r>
            <a:r>
              <a:rPr lang="en-US" sz="1600" b="1" dirty="0" smtClean="0">
                <a:solidFill>
                  <a:srgbClr val="000000"/>
                </a:solidFill>
              </a:rPr>
              <a:t>≥ 0.5 bar</a:t>
            </a:r>
          </a:p>
          <a:p>
            <a:pPr lvl="1" algn="just"/>
            <a:r>
              <a:rPr lang="en-US" sz="1600" dirty="0" smtClean="0">
                <a:solidFill>
                  <a:srgbClr val="000000"/>
                </a:solidFill>
              </a:rPr>
              <a:t>Vessels must be designed, fabricated and tested according to the essential requirements of Annex 1 (Design, safety accessories, materials, manufacturing, testing, etc.)</a:t>
            </a:r>
          </a:p>
          <a:p>
            <a:pPr lvl="1" algn="just"/>
            <a:r>
              <a:rPr lang="en-US" sz="1600" dirty="0" smtClean="0">
                <a:solidFill>
                  <a:srgbClr val="000000"/>
                </a:solidFill>
              </a:rPr>
              <a:t>Establishes the conformity assessment procedure depending on the </a:t>
            </a:r>
            <a:r>
              <a:rPr lang="en-US" sz="1600" dirty="0" smtClean="0">
                <a:solidFill>
                  <a:srgbClr val="0066FF"/>
                </a:solidFill>
              </a:rPr>
              <a:t>vessel category</a:t>
            </a:r>
            <a:r>
              <a:rPr lang="en-US" sz="1600" dirty="0" smtClean="0">
                <a:solidFill>
                  <a:srgbClr val="000000"/>
                </a:solidFill>
              </a:rPr>
              <a:t>, which depends on the </a:t>
            </a:r>
            <a:r>
              <a:rPr lang="en-US" sz="1600" dirty="0" smtClean="0">
                <a:solidFill>
                  <a:srgbClr val="0066FF"/>
                </a:solidFill>
              </a:rPr>
              <a:t>stored energy</a:t>
            </a:r>
            <a:r>
              <a:rPr lang="en-US" sz="1600" dirty="0" smtClean="0">
                <a:solidFill>
                  <a:srgbClr val="000000"/>
                </a:solidFill>
              </a:rPr>
              <a:t>, expressed as </a:t>
            </a:r>
            <a:r>
              <a:rPr lang="en-US" sz="1600" dirty="0" smtClean="0">
                <a:solidFill>
                  <a:srgbClr val="0066FF"/>
                </a:solidFill>
              </a:rPr>
              <a:t>Pressure x Volume in </a:t>
            </a:r>
            <a:r>
              <a:rPr lang="en-US" sz="1600" dirty="0" err="1" smtClean="0">
                <a:solidFill>
                  <a:srgbClr val="0066FF"/>
                </a:solidFill>
              </a:rPr>
              <a:t>bar.L</a:t>
            </a:r>
            <a:endParaRPr lang="en-US" sz="1600" dirty="0" smtClean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Harmonised codes and standards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101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0825" y="764704"/>
            <a:ext cx="8713788" cy="5616575"/>
          </a:xfrm>
        </p:spPr>
        <p:txBody>
          <a:bodyPr>
            <a:normAutofit/>
          </a:bodyPr>
          <a:lstStyle/>
          <a:p>
            <a:r>
              <a:rPr lang="en-GB" sz="2000" dirty="0" smtClean="0"/>
              <a:t>Harmonised standards give presumption of </a:t>
            </a:r>
            <a:r>
              <a:rPr lang="en-GB" sz="2000" dirty="0" err="1" smtClean="0"/>
              <a:t>comformity</a:t>
            </a:r>
            <a:r>
              <a:rPr lang="en-GB" sz="2000" dirty="0" smtClean="0"/>
              <a:t> with the PED, within their scope. </a:t>
            </a:r>
            <a:r>
              <a:rPr lang="en-GB" sz="2000" dirty="0" err="1" smtClean="0"/>
              <a:t>Uselful</a:t>
            </a:r>
            <a:r>
              <a:rPr lang="en-GB" sz="2000" dirty="0" smtClean="0"/>
              <a:t> codes for cryostat design and fabrication:</a:t>
            </a:r>
          </a:p>
          <a:p>
            <a:pPr lvl="1"/>
            <a:r>
              <a:rPr lang="en-GB" sz="1600" dirty="0" smtClean="0"/>
              <a:t>EN </a:t>
            </a:r>
            <a:r>
              <a:rPr lang="en-GB" sz="1600" dirty="0"/>
              <a:t>13458-1:2002 Cryogenic vessels - Static vacuum insulated vessels - Part 1: Fundamental requirements</a:t>
            </a:r>
          </a:p>
          <a:p>
            <a:pPr lvl="1"/>
            <a:r>
              <a:rPr lang="en-GB" sz="1600" dirty="0" smtClean="0"/>
              <a:t>EN </a:t>
            </a:r>
            <a:r>
              <a:rPr lang="en-GB" sz="1600" dirty="0"/>
              <a:t>13458-2:2002 Cryogenic vessels - Static vacuum insulated vessels - Part 2: Design, fabrication, inspection and testing + EN 13458-2:2002/AC:2006</a:t>
            </a:r>
          </a:p>
          <a:p>
            <a:pPr lvl="1"/>
            <a:r>
              <a:rPr lang="en-GB" sz="1600" dirty="0" smtClean="0"/>
              <a:t>EN </a:t>
            </a:r>
            <a:r>
              <a:rPr lang="en-GB" sz="1600" dirty="0"/>
              <a:t>13458-3:2003 Cryogenic vessels - Static vacuum insulated vessels - Part 3: Operational requirements + EN </a:t>
            </a:r>
            <a:r>
              <a:rPr lang="en-GB" sz="1600" dirty="0" smtClean="0"/>
              <a:t>13458-3:2003/A1:2005</a:t>
            </a:r>
          </a:p>
          <a:p>
            <a:pPr lvl="1"/>
            <a:r>
              <a:rPr lang="en-GB" sz="1600" dirty="0" smtClean="0"/>
              <a:t>EN </a:t>
            </a:r>
            <a:r>
              <a:rPr lang="en-GB" sz="1600" dirty="0"/>
              <a:t>13445-1:2009 Unfired pressure vessels - Part 1: General</a:t>
            </a:r>
          </a:p>
          <a:p>
            <a:pPr lvl="1"/>
            <a:r>
              <a:rPr lang="en-GB" sz="1600" dirty="0" smtClean="0"/>
              <a:t>EN </a:t>
            </a:r>
            <a:r>
              <a:rPr lang="en-GB" sz="1600" dirty="0"/>
              <a:t>13445-2:2009 Unfired pressure vessels - Part 2: Materials</a:t>
            </a:r>
          </a:p>
          <a:p>
            <a:pPr lvl="1"/>
            <a:r>
              <a:rPr lang="en-GB" sz="1600" dirty="0" smtClean="0"/>
              <a:t>EN </a:t>
            </a:r>
            <a:r>
              <a:rPr lang="en-GB" sz="1600" dirty="0"/>
              <a:t>13445-3:2009 Unfired pressure vessels - Part 3: Design</a:t>
            </a:r>
          </a:p>
          <a:p>
            <a:pPr lvl="1"/>
            <a:r>
              <a:rPr lang="en-GB" sz="1600" dirty="0" smtClean="0"/>
              <a:t>EN </a:t>
            </a:r>
            <a:r>
              <a:rPr lang="en-GB" sz="1600" dirty="0"/>
              <a:t>13445-4:2009 Unfired pressure vessels - Part 4: Fabrication</a:t>
            </a:r>
          </a:p>
          <a:p>
            <a:pPr lvl="1"/>
            <a:r>
              <a:rPr lang="en-GB" sz="1600" dirty="0" smtClean="0"/>
              <a:t>EN </a:t>
            </a:r>
            <a:r>
              <a:rPr lang="en-GB" sz="1600" dirty="0"/>
              <a:t>13445-5:2009 Unfired pressure vessels - Part 5: Inspection and testing</a:t>
            </a:r>
          </a:p>
          <a:p>
            <a:pPr lvl="1"/>
            <a:r>
              <a:rPr lang="en-GB" sz="1600" dirty="0" smtClean="0"/>
              <a:t>EN </a:t>
            </a:r>
            <a:r>
              <a:rPr lang="en-GB" sz="1600" dirty="0"/>
              <a:t>13445-8:2009 Unfired pressure vessels - Part 8: Additional requirements for pressure vessels of aluminium and aluminium </a:t>
            </a:r>
            <a:r>
              <a:rPr lang="en-GB" sz="1600" dirty="0" smtClean="0"/>
              <a:t>alloys</a:t>
            </a:r>
          </a:p>
          <a:p>
            <a:pPr lvl="1"/>
            <a:endParaRPr lang="en-GB" sz="1600" dirty="0"/>
          </a:p>
          <a:p>
            <a:r>
              <a:rPr lang="en-GB" sz="2000" dirty="0" smtClean="0"/>
              <a:t>Other codes such as the French CODAP or the American ASME Boiler and Pressure Vessel Code can be used, but proof of conformity is at the charge of the manufacturer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5418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material standards for cryostats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102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633970"/>
              </p:ext>
            </p:extLst>
          </p:nvPr>
        </p:nvGraphicFramePr>
        <p:xfrm>
          <a:off x="899592" y="980728"/>
          <a:ext cx="7906328" cy="5504875"/>
        </p:xfrm>
        <a:graphic>
          <a:graphicData uri="http://schemas.openxmlformats.org/drawingml/2006/table">
            <a:tbl>
              <a:tblPr/>
              <a:tblGrid>
                <a:gridCol w="1865443"/>
                <a:gridCol w="6040885"/>
              </a:tblGrid>
              <a:tr h="148587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rebuchet MS"/>
                        </a:rPr>
                        <a:t>Plates and sheets</a:t>
                      </a:r>
                      <a:endParaRPr lang="en-GB" sz="16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10028-1:2007+A1:2009 Flat products made of steels for pressure purposes - Part 1: General requirements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10028-3:2009 Flat products made of steels for pressure purposes - Part 3: Weldable fine grain steels, normalized</a:t>
                      </a:r>
                      <a:endParaRPr lang="en-GB" sz="1600">
                        <a:effectLst/>
                        <a:latin typeface="Arial"/>
                      </a:endParaRPr>
                    </a:p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10028-7:2007 Flat products made of steels for pressure purposes - Part 7: Stainless steels</a:t>
                      </a:r>
                      <a:endParaRPr lang="en-GB" sz="16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2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Tubes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10216-5:2004 Seamless steel tubes for pressure purposes - Technical delivery conditions - Part 5: Stainless steel tubes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10217-7:2005 Welded steel tubes for pressure purposes - Technical delivery conditions - Part 7: Stainless steel tubes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2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Forged blanks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10222-1:1998 Steel forgings for pressure purposes - Part 1: General requirements for open die forgings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10222-5:1999 Steel forgings for pressure purposes - Part 5: Martensitic, austenitic and austenitic-ferritic stainless steels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67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Castings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10213:2007 Steel castings for pressure purposes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95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Pipe fittings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10253-4:2008 Butt-welding pipe fittings - Part 4: Wrought austenitic and austenitic-ferritic (duplex) stainless steels with specific inspection requirement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67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Bars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>
                          <a:effectLst/>
                          <a:latin typeface="Trebuchet MS"/>
                        </a:rPr>
                        <a:t>EN 10272:2007 Stainless steel bars for pressure purposes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20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Trebuchet MS"/>
                        </a:rPr>
                        <a:t>Aluminium</a:t>
                      </a:r>
                      <a:endParaRPr lang="en-GB" sz="16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indent="-457200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rebuchet MS"/>
                        </a:rPr>
                        <a:t>•</a:t>
                      </a:r>
                      <a:r>
                        <a:rPr lang="en-GB" sz="900" b="0" i="0" dirty="0">
                          <a:effectLst/>
                          <a:latin typeface="Times New Roman"/>
                        </a:rPr>
                        <a:t>              </a:t>
                      </a:r>
                      <a:r>
                        <a:rPr lang="en-GB" sz="1400" dirty="0">
                          <a:effectLst/>
                          <a:latin typeface="Trebuchet MS"/>
                        </a:rPr>
                        <a:t>EN 12392:2000 Aluminium and aluminium alloys – Wrought products – Special requirements for products intended for the production of pressure equipment (choose materials included in the list given in EN 13445-8 section 5.6)</a:t>
                      </a:r>
                      <a:endParaRPr lang="en-GB" sz="16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47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Design stresses for some materials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103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994371"/>
              </p:ext>
            </p:extLst>
          </p:nvPr>
        </p:nvGraphicFramePr>
        <p:xfrm>
          <a:off x="517235" y="2258348"/>
          <a:ext cx="7703129" cy="20366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406977"/>
                <a:gridCol w="1765384"/>
                <a:gridCol w="1765384"/>
                <a:gridCol w="1765384"/>
              </a:tblGrid>
              <a:tr h="6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Gill Sans MT" pitchFamily="34" charset="0"/>
                        </a:rPr>
                        <a:t>Material</a:t>
                      </a:r>
                      <a:endParaRPr lang="en-GB" sz="1800" dirty="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R</a:t>
                      </a:r>
                      <a:r>
                        <a:rPr lang="en-GB" sz="1800" baseline="-25000" smtClean="0">
                          <a:effectLst/>
                          <a:latin typeface="Gill Sans MT" pitchFamily="34" charset="0"/>
                        </a:rPr>
                        <a:t>p1.0 </a:t>
                      </a: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(MPa)</a:t>
                      </a:r>
                      <a:endParaRPr lang="en-GB" sz="1800" baseline="-250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smtClean="0">
                          <a:effectLst/>
                          <a:latin typeface="Gill Sans MT" pitchFamily="34" charset="0"/>
                        </a:rPr>
                        <a:t>f </a:t>
                      </a:r>
                      <a:r>
                        <a:rPr lang="en-GB" sz="1600">
                          <a:effectLst/>
                          <a:latin typeface="Gill Sans MT" pitchFamily="34" charset="0"/>
                        </a:rPr>
                        <a:t>(MPa)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f</a:t>
                      </a:r>
                      <a:r>
                        <a:rPr lang="en-GB" sz="1800" baseline="-25000" smtClean="0">
                          <a:effectLst/>
                          <a:latin typeface="Gill Sans MT" pitchFamily="34" charset="0"/>
                        </a:rPr>
                        <a:t>test</a:t>
                      </a: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 (MPa)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</a:tr>
              <a:tr h="3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1.4306 (304L)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240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160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228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</a:tr>
              <a:tr h="3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1.4435/1.4404 (316L)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260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173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247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</a:tr>
              <a:tr h="3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1.4406/1.4429 (316LN)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320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213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304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</a:tr>
              <a:tr h="3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AW 5083-O/H111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83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ontent Placeholder 4"/>
          <p:cNvSpPr txBox="1">
            <a:spLocks/>
          </p:cNvSpPr>
          <p:nvPr/>
        </p:nvSpPr>
        <p:spPr>
          <a:xfrm>
            <a:off x="228600" y="761999"/>
            <a:ext cx="8686800" cy="1445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Design stresses for plates less than 12 mm thick applicable to membrane stress (safety factor 1.5 included) according to EN 13445-3</a:t>
            </a:r>
          </a:p>
          <a:p>
            <a:r>
              <a:rPr lang="en-GB" sz="2000" dirty="0" smtClean="0"/>
              <a:t>For stainless steels: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248438" y="4501816"/>
            <a:ext cx="8686800" cy="50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mtClean="0"/>
              <a:t>For aluminium-magnesium alloys:</a:t>
            </a:r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327280"/>
              </p:ext>
            </p:extLst>
          </p:nvPr>
        </p:nvGraphicFramePr>
        <p:xfrm>
          <a:off x="516996" y="5117947"/>
          <a:ext cx="7703129" cy="98580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406977"/>
                <a:gridCol w="1765384"/>
                <a:gridCol w="1765384"/>
                <a:gridCol w="1765384"/>
              </a:tblGrid>
              <a:tr h="6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smtClean="0">
                          <a:effectLst/>
                          <a:latin typeface="Gill Sans MT" pitchFamily="34" charset="0"/>
                        </a:rPr>
                        <a:t>Material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R</a:t>
                      </a:r>
                      <a:r>
                        <a:rPr lang="en-GB" sz="1800" baseline="-25000" smtClean="0">
                          <a:effectLst/>
                          <a:latin typeface="Gill Sans MT" pitchFamily="34" charset="0"/>
                        </a:rPr>
                        <a:t>p1.0 </a:t>
                      </a:r>
                      <a:r>
                        <a:rPr lang="en-GB" sz="1800" baseline="0" smtClean="0">
                          <a:effectLst/>
                          <a:latin typeface="Gill Sans MT" pitchFamily="34" charset="0"/>
                        </a:rPr>
                        <a:t>/</a:t>
                      </a: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R</a:t>
                      </a:r>
                      <a:r>
                        <a:rPr lang="en-GB" sz="1800" baseline="-25000" smtClean="0">
                          <a:effectLst/>
                          <a:latin typeface="Gill Sans MT" pitchFamily="34" charset="0"/>
                        </a:rPr>
                        <a:t>m </a:t>
                      </a: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(MPa)</a:t>
                      </a:r>
                      <a:endParaRPr lang="en-GB" sz="1800" baseline="-250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smtClean="0">
                          <a:effectLst/>
                          <a:latin typeface="Gill Sans MT" pitchFamily="34" charset="0"/>
                        </a:rPr>
                        <a:t>f </a:t>
                      </a:r>
                      <a:r>
                        <a:rPr lang="en-GB" sz="1600">
                          <a:effectLst/>
                          <a:latin typeface="Gill Sans MT" pitchFamily="34" charset="0"/>
                        </a:rPr>
                        <a:t>(MPa)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f</a:t>
                      </a:r>
                      <a:r>
                        <a:rPr lang="en-GB" sz="1800" baseline="-25000" smtClean="0">
                          <a:effectLst/>
                          <a:latin typeface="Gill Sans MT" pitchFamily="34" charset="0"/>
                        </a:rPr>
                        <a:t>test</a:t>
                      </a: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 (MPa)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</a:tr>
              <a:tr h="3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AW 5083-O/H111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125/270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Gill Sans MT" pitchFamily="34" charset="0"/>
                        </a:rPr>
                        <a:t>83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  <a:latin typeface="Gill Sans MT" pitchFamily="34" charset="0"/>
                        </a:rPr>
                        <a:t>119</a:t>
                      </a:r>
                      <a:endParaRPr lang="en-GB" sz="1800">
                        <a:effectLst/>
                        <a:latin typeface="Gill Sans MT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Picture 2" descr="fo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25683"/>
            <a:ext cx="3887702" cy="779181"/>
          </a:xfrm>
          <a:prstGeom prst="rect">
            <a:avLst/>
          </a:prstGeom>
        </p:spPr>
      </p:pic>
      <p:pic>
        <p:nvPicPr>
          <p:cNvPr id="13" name="Picture 12" descr="for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365104"/>
            <a:ext cx="4211960" cy="7185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04048" y="2132856"/>
            <a:ext cx="1512168" cy="41044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8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Best practices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104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764704"/>
            <a:ext cx="8713788" cy="5616575"/>
          </a:xfrm>
        </p:spPr>
        <p:txBody>
          <a:bodyPr/>
          <a:lstStyle/>
          <a:p>
            <a:r>
              <a:rPr lang="en-GB" sz="1800" dirty="0" smtClean="0"/>
              <a:t>Using a </a:t>
            </a:r>
            <a:r>
              <a:rPr lang="en-GB" sz="1800" dirty="0" smtClean="0">
                <a:solidFill>
                  <a:srgbClr val="0066FF"/>
                </a:solidFill>
              </a:rPr>
              <a:t>coherent set of standards throughout the lifecycle of the cryostat </a:t>
            </a:r>
            <a:r>
              <a:rPr lang="en-GB" sz="1800" dirty="0" smtClean="0"/>
              <a:t>is the simplest and safest approach. As an example when using only EN harmonised standards:</a:t>
            </a:r>
          </a:p>
          <a:p>
            <a:pPr lvl="1"/>
            <a:r>
              <a:rPr lang="en-GB" sz="1600" dirty="0" smtClean="0"/>
              <a:t>Error margins of pressure relief devices are taken into account in the design rules </a:t>
            </a:r>
          </a:p>
          <a:p>
            <a:pPr lvl="1"/>
            <a:r>
              <a:rPr lang="en-GB" sz="1600" dirty="0" smtClean="0"/>
              <a:t>The design rules are only applicable if the material has enough ductility</a:t>
            </a:r>
          </a:p>
          <a:p>
            <a:pPr lvl="1"/>
            <a:r>
              <a:rPr lang="en-GB" sz="1600" dirty="0" smtClean="0"/>
              <a:t>Materials certified for pressure vessels have measured minimum fracture toughness</a:t>
            </a:r>
          </a:p>
          <a:p>
            <a:pPr lvl="1"/>
            <a:r>
              <a:rPr lang="en-GB" sz="1600" dirty="0" smtClean="0"/>
              <a:t>Safety factors included in buckling formulae take into account shape imperfections up to the allowable tolerances </a:t>
            </a:r>
            <a:r>
              <a:rPr lang="en-GB" sz="1600" dirty="0" err="1" smtClean="0"/>
              <a:t>layed</a:t>
            </a:r>
            <a:r>
              <a:rPr lang="en-GB" sz="1600" dirty="0" smtClean="0"/>
              <a:t> out in the  manufacturing section of the standards</a:t>
            </a:r>
          </a:p>
          <a:p>
            <a:pPr lvl="1"/>
            <a:r>
              <a:rPr lang="en-GB" sz="1600" dirty="0" smtClean="0"/>
              <a:t>The extent of welding inspection must be compatible with the joint coefficient used in thickness calculations</a:t>
            </a:r>
          </a:p>
          <a:p>
            <a:pPr lvl="1"/>
            <a:r>
              <a:rPr lang="en-GB" sz="1600" dirty="0" smtClean="0"/>
              <a:t>Coherence of test pressure and testing procedure with the design rules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4067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105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Thermo-mechanical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08504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expansion of some metals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106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4" name="Picture 5" descr="thermal expan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81" y="576535"/>
            <a:ext cx="522128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59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expansion of some plastics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107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4" name="Picture 3" descr="thermal expansion pla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69938"/>
            <a:ext cx="5976937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85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stress: 3 cases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108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4" name="Object 35"/>
          <p:cNvGraphicFramePr>
            <a:graphicFrameLocks noChangeAspect="1"/>
          </p:cNvGraphicFramePr>
          <p:nvPr/>
        </p:nvGraphicFramePr>
        <p:xfrm>
          <a:off x="755650" y="3352800"/>
          <a:ext cx="251936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47" name="Equation" r:id="rId3" imgW="2311400" imgH="812800" progId="Equation.3">
                  <p:embed/>
                </p:oleObj>
              </mc:Choice>
              <mc:Fallback>
                <p:oleObj name="Equation" r:id="rId3" imgW="23114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352800"/>
                        <a:ext cx="2519363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1"/>
          <p:cNvGraphicFramePr>
            <a:graphicFrameLocks noChangeAspect="1"/>
          </p:cNvGraphicFramePr>
          <p:nvPr/>
        </p:nvGraphicFramePr>
        <p:xfrm>
          <a:off x="3563938" y="1458913"/>
          <a:ext cx="97472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48" name="Equation" r:id="rId5" imgW="698500" imgH="609600" progId="Equation.3">
                  <p:embed/>
                </p:oleObj>
              </mc:Choice>
              <mc:Fallback>
                <p:oleObj name="Equation" r:id="rId5" imgW="6985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1458913"/>
                        <a:ext cx="97472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5308600" y="839788"/>
          <a:ext cx="37401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49" name="Equation" r:id="rId7" imgW="2413000" imgH="457200" progId="Equation.3">
                  <p:embed/>
                </p:oleObj>
              </mc:Choice>
              <mc:Fallback>
                <p:oleObj name="Equation" r:id="rId7" imgW="2413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600" y="839788"/>
                        <a:ext cx="37401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85"/>
          <p:cNvGrpSpPr>
            <a:grpSpLocks/>
          </p:cNvGrpSpPr>
          <p:nvPr/>
        </p:nvGrpSpPr>
        <p:grpSpPr bwMode="auto">
          <a:xfrm>
            <a:off x="3059113" y="836613"/>
            <a:ext cx="2043112" cy="868362"/>
            <a:chOff x="1882" y="511"/>
            <a:chExt cx="1332" cy="563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954" y="542"/>
              <a:ext cx="0" cy="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3142" y="574"/>
              <a:ext cx="0" cy="4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1882" y="542"/>
              <a:ext cx="72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H="1">
              <a:off x="3142" y="511"/>
              <a:ext cx="72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H="1">
              <a:off x="1882" y="637"/>
              <a:ext cx="72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>
              <a:off x="1882" y="732"/>
              <a:ext cx="72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H="1">
              <a:off x="1882" y="827"/>
              <a:ext cx="72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H="1">
              <a:off x="1882" y="915"/>
              <a:ext cx="72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1882" y="1010"/>
              <a:ext cx="72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 flipH="1">
              <a:off x="3142" y="606"/>
              <a:ext cx="72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H="1">
              <a:off x="3142" y="701"/>
              <a:ext cx="72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>
              <a:off x="3142" y="796"/>
              <a:ext cx="72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>
              <a:off x="3142" y="884"/>
              <a:ext cx="72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>
              <a:off x="3142" y="979"/>
              <a:ext cx="72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1954" y="727"/>
              <a:ext cx="1188" cy="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422" y="511"/>
              <a:ext cx="311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>
                  <a:cs typeface="Arial" charset="0"/>
                </a:rPr>
                <a:t>Δ</a:t>
              </a:r>
              <a:r>
                <a:rPr lang="en-US">
                  <a:cs typeface="Arial" charset="0"/>
                </a:rPr>
                <a:t>T</a:t>
              </a:r>
              <a:endParaRPr lang="el-GR">
                <a:cs typeface="Arial" charset="0"/>
              </a:endParaRPr>
            </a:p>
          </p:txBody>
        </p:sp>
      </p:grp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73025" y="981075"/>
            <a:ext cx="23050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sz="2000">
                <a:solidFill>
                  <a:srgbClr val="0066CC"/>
                </a:solidFill>
              </a:rPr>
              <a:t>A) Restrained component</a:t>
            </a:r>
            <a:endParaRPr lang="en-GB" sz="2000"/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34925" y="2349500"/>
            <a:ext cx="2668588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sz="2000">
                <a:solidFill>
                  <a:srgbClr val="0066CC"/>
                </a:solidFill>
              </a:rPr>
              <a:t>B) Assembly of different materials</a:t>
            </a:r>
            <a:endParaRPr lang="en-GB" sz="2000"/>
          </a:p>
        </p:txBody>
      </p:sp>
      <p:grpSp>
        <p:nvGrpSpPr>
          <p:cNvPr id="26" name="Group 87"/>
          <p:cNvGrpSpPr>
            <a:grpSpLocks/>
          </p:cNvGrpSpPr>
          <p:nvPr/>
        </p:nvGrpSpPr>
        <p:grpSpPr bwMode="auto">
          <a:xfrm>
            <a:off x="3059113" y="2349500"/>
            <a:ext cx="4627562" cy="1082675"/>
            <a:chOff x="1927" y="1480"/>
            <a:chExt cx="2915" cy="682"/>
          </a:xfrm>
        </p:grpSpPr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995" y="1669"/>
              <a:ext cx="1091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995" y="1792"/>
              <a:ext cx="1091" cy="101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3288" y="1525"/>
              <a:ext cx="15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Material 1: </a:t>
              </a:r>
              <a:r>
                <a:rPr lang="el-GR">
                  <a:cs typeface="Arial" charset="0"/>
                </a:rPr>
                <a:t>α</a:t>
              </a:r>
              <a:r>
                <a:rPr lang="en-US">
                  <a:cs typeface="Arial" charset="0"/>
                </a:rPr>
                <a:t>1, E1, A1 </a:t>
              </a:r>
              <a:endParaRPr lang="el-GR">
                <a:cs typeface="Arial" charset="0"/>
              </a:endParaRP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3299" y="1931"/>
              <a:ext cx="15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Material 2: </a:t>
              </a:r>
              <a:r>
                <a:rPr lang="el-GR">
                  <a:cs typeface="Arial" charset="0"/>
                </a:rPr>
                <a:t>α</a:t>
              </a:r>
              <a:r>
                <a:rPr lang="en-US">
                  <a:cs typeface="Arial" charset="0"/>
                </a:rPr>
                <a:t>2, E2, A2 </a:t>
              </a:r>
              <a:endParaRPr lang="el-GR">
                <a:cs typeface="Arial" charset="0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331" y="1716"/>
              <a:ext cx="5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/>
                <a:t>restrain</a:t>
              </a:r>
              <a:r>
                <a:rPr lang="en-US" sz="1600">
                  <a:cs typeface="Arial" charset="0"/>
                </a:rPr>
                <a:t> </a:t>
              </a:r>
              <a:endParaRPr lang="el-GR" sz="1600">
                <a:cs typeface="Arial" charset="0"/>
              </a:endParaRPr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 flipH="1">
              <a:off x="2915" y="1626"/>
              <a:ext cx="341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 flipH="1" flipV="1">
              <a:off x="2949" y="1829"/>
              <a:ext cx="368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H="1" flipV="1">
              <a:off x="3120" y="1779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>
              <a:off x="2381" y="1480"/>
              <a:ext cx="3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>
                  <a:cs typeface="Arial" charset="0"/>
                </a:rPr>
                <a:t>Δ</a:t>
              </a:r>
              <a:r>
                <a:rPr lang="en-US">
                  <a:cs typeface="Arial" charset="0"/>
                </a:rPr>
                <a:t>T</a:t>
              </a:r>
              <a:endParaRPr lang="el-GR">
                <a:cs typeface="Arial" charset="0"/>
              </a:endParaRPr>
            </a:p>
          </p:txBody>
        </p:sp>
        <p:sp>
          <p:nvSpPr>
            <p:cNvPr id="36" name="Rectangle 41"/>
            <p:cNvSpPr>
              <a:spLocks noChangeArrowheads="1"/>
            </p:cNvSpPr>
            <p:nvPr/>
          </p:nvSpPr>
          <p:spPr bwMode="auto">
            <a:xfrm>
              <a:off x="1927" y="1652"/>
              <a:ext cx="68" cy="25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42"/>
            <p:cNvSpPr>
              <a:spLocks noChangeArrowheads="1"/>
            </p:cNvSpPr>
            <p:nvPr/>
          </p:nvSpPr>
          <p:spPr bwMode="auto">
            <a:xfrm>
              <a:off x="3051" y="1655"/>
              <a:ext cx="69" cy="25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38" name="Object 67"/>
          <p:cNvGraphicFramePr>
            <a:graphicFrameLocks noChangeAspect="1"/>
          </p:cNvGraphicFramePr>
          <p:nvPr/>
        </p:nvGraphicFramePr>
        <p:xfrm>
          <a:off x="3924300" y="3352800"/>
          <a:ext cx="279558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50" name="Equation" r:id="rId9" imgW="2362200" imgH="812800" progId="Equation.3">
                  <p:embed/>
                </p:oleObj>
              </mc:Choice>
              <mc:Fallback>
                <p:oleObj name="Equation" r:id="rId9" imgW="23622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3352800"/>
                        <a:ext cx="2795588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70"/>
          <p:cNvSpPr>
            <a:spLocks noChangeArrowheads="1"/>
          </p:cNvSpPr>
          <p:nvPr/>
        </p:nvSpPr>
        <p:spPr bwMode="auto">
          <a:xfrm>
            <a:off x="22225" y="4437063"/>
            <a:ext cx="41767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sz="2000">
                <a:solidFill>
                  <a:srgbClr val="0066CC"/>
                </a:solidFill>
              </a:rPr>
              <a:t>C) Different cooling </a:t>
            </a:r>
            <a:r>
              <a:rPr lang="el-GR" sz="2000">
                <a:solidFill>
                  <a:srgbClr val="0066CC"/>
                </a:solidFill>
                <a:cs typeface="Arial" charset="0"/>
              </a:rPr>
              <a:t>Δ</a:t>
            </a:r>
            <a:r>
              <a:rPr lang="en-US" sz="2000">
                <a:solidFill>
                  <a:srgbClr val="0066CC"/>
                </a:solidFill>
                <a:cs typeface="Arial" charset="0"/>
              </a:rPr>
              <a:t>T</a:t>
            </a:r>
            <a:r>
              <a:rPr lang="en-US" sz="2000" baseline="-25000">
                <a:solidFill>
                  <a:srgbClr val="0066CC"/>
                </a:solidFill>
                <a:cs typeface="Arial" charset="0"/>
              </a:rPr>
              <a:t>1</a:t>
            </a:r>
            <a:r>
              <a:rPr lang="en-US" sz="2000">
                <a:solidFill>
                  <a:srgbClr val="0066CC"/>
                </a:solidFill>
                <a:cs typeface="Arial" charset="0"/>
              </a:rPr>
              <a:t>(t) ≠ </a:t>
            </a:r>
            <a:r>
              <a:rPr lang="el-GR" sz="2000">
                <a:solidFill>
                  <a:srgbClr val="0066CC"/>
                </a:solidFill>
                <a:cs typeface="Arial" charset="0"/>
              </a:rPr>
              <a:t>Δ</a:t>
            </a:r>
            <a:r>
              <a:rPr lang="en-US" sz="2000">
                <a:solidFill>
                  <a:srgbClr val="0066CC"/>
                </a:solidFill>
                <a:cs typeface="Arial" charset="0"/>
              </a:rPr>
              <a:t>T</a:t>
            </a:r>
            <a:r>
              <a:rPr lang="en-US" sz="2000" baseline="-25000">
                <a:solidFill>
                  <a:srgbClr val="0066CC"/>
                </a:solidFill>
                <a:cs typeface="Arial" charset="0"/>
              </a:rPr>
              <a:t>2</a:t>
            </a:r>
            <a:r>
              <a:rPr lang="en-US" sz="2000">
                <a:solidFill>
                  <a:srgbClr val="0066CC"/>
                </a:solidFill>
                <a:cs typeface="Arial" charset="0"/>
              </a:rPr>
              <a:t>(t) </a:t>
            </a:r>
            <a:r>
              <a:rPr lang="en-US" i="1">
                <a:solidFill>
                  <a:srgbClr val="0066CC"/>
                </a:solidFill>
                <a:cs typeface="Arial" charset="0"/>
              </a:rPr>
              <a:t>(</a:t>
            </a:r>
            <a:r>
              <a:rPr lang="en-GB" i="1">
                <a:solidFill>
                  <a:srgbClr val="0066CC"/>
                </a:solidFill>
              </a:rPr>
              <a:t>different material diffusivity or different cooling)</a:t>
            </a:r>
          </a:p>
        </p:txBody>
      </p:sp>
      <p:grpSp>
        <p:nvGrpSpPr>
          <p:cNvPr id="40" name="Group 86"/>
          <p:cNvGrpSpPr>
            <a:grpSpLocks/>
          </p:cNvGrpSpPr>
          <p:nvPr/>
        </p:nvGrpSpPr>
        <p:grpSpPr bwMode="auto">
          <a:xfrm>
            <a:off x="3203575" y="4941888"/>
            <a:ext cx="4583113" cy="1089025"/>
            <a:chOff x="2018" y="3113"/>
            <a:chExt cx="2887" cy="686"/>
          </a:xfrm>
        </p:grpSpPr>
        <p:sp>
          <p:nvSpPr>
            <p:cNvPr id="41" name="Rectangle 72"/>
            <p:cNvSpPr>
              <a:spLocks noChangeArrowheads="1"/>
            </p:cNvSpPr>
            <p:nvPr/>
          </p:nvSpPr>
          <p:spPr bwMode="auto">
            <a:xfrm>
              <a:off x="2085" y="3326"/>
              <a:ext cx="1068" cy="9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73"/>
            <p:cNvSpPr>
              <a:spLocks noChangeArrowheads="1"/>
            </p:cNvSpPr>
            <p:nvPr/>
          </p:nvSpPr>
          <p:spPr bwMode="auto">
            <a:xfrm>
              <a:off x="2085" y="3440"/>
              <a:ext cx="1068" cy="93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Text Box 74"/>
            <p:cNvSpPr txBox="1">
              <a:spLocks noChangeArrowheads="1"/>
            </p:cNvSpPr>
            <p:nvPr/>
          </p:nvSpPr>
          <p:spPr bwMode="auto">
            <a:xfrm>
              <a:off x="3351" y="3193"/>
              <a:ext cx="15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Material 1: </a:t>
              </a:r>
              <a:r>
                <a:rPr lang="el-GR">
                  <a:cs typeface="Arial" charset="0"/>
                </a:rPr>
                <a:t>α</a:t>
              </a:r>
              <a:r>
                <a:rPr lang="en-US">
                  <a:cs typeface="Arial" charset="0"/>
                </a:rPr>
                <a:t>1, E1, A1 </a:t>
              </a:r>
              <a:endParaRPr lang="el-GR">
                <a:cs typeface="Arial" charset="0"/>
              </a:endParaRPr>
            </a:p>
          </p:txBody>
        </p:sp>
        <p:sp>
          <p:nvSpPr>
            <p:cNvPr id="44" name="Text Box 75"/>
            <p:cNvSpPr txBox="1">
              <a:spLocks noChangeArrowheads="1"/>
            </p:cNvSpPr>
            <p:nvPr/>
          </p:nvSpPr>
          <p:spPr bwMode="auto">
            <a:xfrm>
              <a:off x="3362" y="3568"/>
              <a:ext cx="15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Material 2: </a:t>
              </a:r>
              <a:r>
                <a:rPr lang="el-GR">
                  <a:cs typeface="Arial" charset="0"/>
                </a:rPr>
                <a:t>α</a:t>
              </a:r>
              <a:r>
                <a:rPr lang="en-US">
                  <a:cs typeface="Arial" charset="0"/>
                </a:rPr>
                <a:t>2, E2, A2 </a:t>
              </a:r>
              <a:endParaRPr lang="el-GR">
                <a:cs typeface="Arial" charset="0"/>
              </a:endParaRPr>
            </a:p>
          </p:txBody>
        </p:sp>
        <p:sp>
          <p:nvSpPr>
            <p:cNvPr id="45" name="Text Box 76"/>
            <p:cNvSpPr txBox="1">
              <a:spLocks noChangeArrowheads="1"/>
            </p:cNvSpPr>
            <p:nvPr/>
          </p:nvSpPr>
          <p:spPr bwMode="auto">
            <a:xfrm>
              <a:off x="3394" y="3369"/>
              <a:ext cx="5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/>
                <a:t>restrain</a:t>
              </a:r>
              <a:r>
                <a:rPr lang="en-US" sz="1600">
                  <a:cs typeface="Arial" charset="0"/>
                </a:rPr>
                <a:t> </a:t>
              </a:r>
              <a:endParaRPr lang="el-GR" sz="1600">
                <a:cs typeface="Arial" charset="0"/>
              </a:endParaRPr>
            </a:p>
          </p:txBody>
        </p:sp>
        <p:sp>
          <p:nvSpPr>
            <p:cNvPr id="46" name="Line 77"/>
            <p:cNvSpPr>
              <a:spLocks noChangeShapeType="1"/>
            </p:cNvSpPr>
            <p:nvPr/>
          </p:nvSpPr>
          <p:spPr bwMode="auto">
            <a:xfrm flipH="1">
              <a:off x="2986" y="3286"/>
              <a:ext cx="333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78"/>
            <p:cNvSpPr>
              <a:spLocks noChangeShapeType="1"/>
            </p:cNvSpPr>
            <p:nvPr/>
          </p:nvSpPr>
          <p:spPr bwMode="auto">
            <a:xfrm flipH="1" flipV="1">
              <a:off x="3020" y="3474"/>
              <a:ext cx="359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79"/>
            <p:cNvSpPr>
              <a:spLocks noChangeShapeType="1"/>
            </p:cNvSpPr>
            <p:nvPr/>
          </p:nvSpPr>
          <p:spPr bwMode="auto">
            <a:xfrm flipH="1" flipV="1">
              <a:off x="3187" y="3427"/>
              <a:ext cx="1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Text Box 80"/>
            <p:cNvSpPr txBox="1">
              <a:spLocks noChangeArrowheads="1"/>
            </p:cNvSpPr>
            <p:nvPr/>
          </p:nvSpPr>
          <p:spPr bwMode="auto">
            <a:xfrm>
              <a:off x="2494" y="3539"/>
              <a:ext cx="4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>
                  <a:cs typeface="Arial" charset="0"/>
                </a:rPr>
                <a:t>Δ</a:t>
              </a:r>
              <a:r>
                <a:rPr lang="en-US">
                  <a:cs typeface="Arial" charset="0"/>
                </a:rPr>
                <a:t>T</a:t>
              </a:r>
              <a:r>
                <a:rPr lang="en-US" baseline="-25000">
                  <a:cs typeface="Arial" charset="0"/>
                </a:rPr>
                <a:t>2</a:t>
              </a:r>
              <a:r>
                <a:rPr lang="en-US">
                  <a:cs typeface="Arial" charset="0"/>
                </a:rPr>
                <a:t>(t)</a:t>
              </a:r>
              <a:endParaRPr lang="el-GR" baseline="-25000">
                <a:cs typeface="Arial" charset="0"/>
              </a:endParaRPr>
            </a:p>
          </p:txBody>
        </p:sp>
        <p:sp>
          <p:nvSpPr>
            <p:cNvPr id="50" name="Rectangle 81"/>
            <p:cNvSpPr>
              <a:spLocks noChangeArrowheads="1"/>
            </p:cNvSpPr>
            <p:nvPr/>
          </p:nvSpPr>
          <p:spPr bwMode="auto">
            <a:xfrm>
              <a:off x="2018" y="3310"/>
              <a:ext cx="67" cy="23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82"/>
            <p:cNvSpPr>
              <a:spLocks noChangeArrowheads="1"/>
            </p:cNvSpPr>
            <p:nvPr/>
          </p:nvSpPr>
          <p:spPr bwMode="auto">
            <a:xfrm>
              <a:off x="3119" y="3313"/>
              <a:ext cx="68" cy="23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83"/>
            <p:cNvSpPr txBox="1">
              <a:spLocks noChangeArrowheads="1"/>
            </p:cNvSpPr>
            <p:nvPr/>
          </p:nvSpPr>
          <p:spPr bwMode="auto">
            <a:xfrm>
              <a:off x="2472" y="3113"/>
              <a:ext cx="4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>
                  <a:cs typeface="Arial" charset="0"/>
                </a:rPr>
                <a:t>Δ</a:t>
              </a:r>
              <a:r>
                <a:rPr lang="en-US">
                  <a:cs typeface="Arial" charset="0"/>
                </a:rPr>
                <a:t>T</a:t>
              </a:r>
              <a:r>
                <a:rPr lang="en-US" baseline="-25000">
                  <a:cs typeface="Arial" charset="0"/>
                </a:rPr>
                <a:t>1</a:t>
              </a:r>
              <a:r>
                <a:rPr lang="en-US">
                  <a:cs typeface="Arial" charset="0"/>
                </a:rPr>
                <a:t>(t)</a:t>
              </a:r>
              <a:endParaRPr lang="el-GR" baseline="-25000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81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109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Supporting systems</a:t>
            </a:r>
          </a:p>
        </p:txBody>
      </p:sp>
    </p:spTree>
    <p:extLst>
      <p:ext uri="{BB962C8B-B14F-4D97-AF65-F5344CB8AC3E}">
        <p14:creationId xmlns:p14="http://schemas.microsoft.com/office/powerpoint/2010/main" val="390239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Geometrical Stability: survey measurements</a:t>
            </a:r>
          </a:p>
        </p:txBody>
      </p:sp>
      <p:sp>
        <p:nvSpPr>
          <p:cNvPr id="184326" name="Text Box 6"/>
          <p:cNvSpPr txBox="1">
            <a:spLocks noChangeArrowheads="1"/>
          </p:cNvSpPr>
          <p:nvPr/>
        </p:nvSpPr>
        <p:spPr bwMode="auto">
          <a:xfrm>
            <a:off x="556717" y="2553693"/>
            <a:ext cx="25320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 Mean: +0.1mm; St.dev.: 0.17mm </a:t>
            </a:r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610692" y="4453930"/>
            <a:ext cx="26257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 Mean: +0.08mm; St.dev.: 0.11mm 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795963" y="593725"/>
            <a:ext cx="2868612" cy="2203450"/>
            <a:chOff x="4014" y="799"/>
            <a:chExt cx="1535" cy="1207"/>
          </a:xfrm>
        </p:grpSpPr>
        <p:pic>
          <p:nvPicPr>
            <p:cNvPr id="184329" name="Picture 9" descr="PC0300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14" y="799"/>
              <a:ext cx="1535" cy="1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30" name="Text Box 10"/>
            <p:cNvSpPr txBox="1">
              <a:spLocks noChangeArrowheads="1"/>
            </p:cNvSpPr>
            <p:nvPr/>
          </p:nvSpPr>
          <p:spPr bwMode="auto">
            <a:xfrm>
              <a:off x="4175" y="1769"/>
              <a:ext cx="812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1000" b="1">
                  <a:solidFill>
                    <a:schemeClr val="tx1"/>
                  </a:solidFill>
                  <a:sym typeface="Wingdings" pitchFamily="2" charset="2"/>
                </a:rPr>
                <a:t>Survey measurements</a:t>
              </a:r>
            </a:p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1000" b="1">
                  <a:solidFill>
                    <a:schemeClr val="tx1"/>
                  </a:solidFill>
                  <a:sym typeface="Wingdings" pitchFamily="2" charset="2"/>
                </a:rPr>
                <a:t>with laser tracker</a:t>
              </a:r>
              <a:endParaRPr lang="en-US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20217" y="1055093"/>
            <a:ext cx="3087687" cy="1571625"/>
            <a:chOff x="1292" y="2604"/>
            <a:chExt cx="1945" cy="1086"/>
          </a:xfrm>
        </p:grpSpPr>
        <p:pic>
          <p:nvPicPr>
            <p:cNvPr id="1843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2" y="2604"/>
              <a:ext cx="1945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34" name="Text Box 14"/>
            <p:cNvSpPr txBox="1">
              <a:spLocks noChangeArrowheads="1"/>
            </p:cNvSpPr>
            <p:nvPr/>
          </p:nvSpPr>
          <p:spPr bwMode="auto">
            <a:xfrm>
              <a:off x="1655" y="2659"/>
              <a:ext cx="1270" cy="1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sz="800">
                  <a:solidFill>
                    <a:schemeClr val="tx1"/>
                  </a:solidFill>
                  <a:latin typeface="Arial" charset="0"/>
                </a:rPr>
                <a:t>Transversal movements</a:t>
              </a:r>
            </a:p>
          </p:txBody>
        </p:sp>
        <p:sp>
          <p:nvSpPr>
            <p:cNvPr id="184336" name="Text Box 16"/>
            <p:cNvSpPr txBox="1">
              <a:spLocks noChangeArrowheads="1"/>
            </p:cNvSpPr>
            <p:nvPr/>
          </p:nvSpPr>
          <p:spPr bwMode="auto">
            <a:xfrm>
              <a:off x="1701" y="3539"/>
              <a:ext cx="1270" cy="1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sz="600">
                  <a:solidFill>
                    <a:schemeClr val="tx1"/>
                  </a:solidFill>
                  <a:latin typeface="Arial" charset="0"/>
                </a:rPr>
                <a:t>Cryo-dipole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01167" y="2845793"/>
            <a:ext cx="3016250" cy="1677987"/>
            <a:chOff x="3379" y="2614"/>
            <a:chExt cx="1900" cy="1057"/>
          </a:xfrm>
        </p:grpSpPr>
        <p:pic>
          <p:nvPicPr>
            <p:cNvPr id="18432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79" y="2614"/>
              <a:ext cx="1900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35" name="Text Box 15"/>
            <p:cNvSpPr txBox="1">
              <a:spLocks noChangeArrowheads="1"/>
            </p:cNvSpPr>
            <p:nvPr/>
          </p:nvSpPr>
          <p:spPr bwMode="auto">
            <a:xfrm>
              <a:off x="3696" y="2659"/>
              <a:ext cx="1270" cy="1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sz="800">
                  <a:solidFill>
                    <a:schemeClr val="tx1"/>
                  </a:solidFill>
                  <a:latin typeface="Arial" charset="0"/>
                </a:rPr>
                <a:t>Vertical movements</a:t>
              </a:r>
            </a:p>
          </p:txBody>
        </p:sp>
        <p:sp>
          <p:nvSpPr>
            <p:cNvPr id="184337" name="Text Box 17"/>
            <p:cNvSpPr txBox="1">
              <a:spLocks noChangeArrowheads="1"/>
            </p:cNvSpPr>
            <p:nvPr/>
          </p:nvSpPr>
          <p:spPr bwMode="auto">
            <a:xfrm>
              <a:off x="3742" y="3524"/>
              <a:ext cx="1270" cy="11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sz="600">
                  <a:solidFill>
                    <a:schemeClr val="tx1"/>
                  </a:solidFill>
                  <a:latin typeface="Arial" charset="0"/>
                </a:rPr>
                <a:t>Cryo-dipole</a:t>
              </a:r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6818313" y="2984500"/>
            <a:ext cx="2125662" cy="3168650"/>
            <a:chOff x="4295" y="1880"/>
            <a:chExt cx="1339" cy="1996"/>
          </a:xfrm>
        </p:grpSpPr>
        <p:pic>
          <p:nvPicPr>
            <p:cNvPr id="184348" name="Picture 28" descr="0704009_02-A5-at-72-dp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95" y="1880"/>
              <a:ext cx="1339" cy="1996"/>
            </a:xfrm>
            <a:prstGeom prst="rect">
              <a:avLst/>
            </a:prstGeom>
            <a:noFill/>
          </p:spPr>
        </p:pic>
        <p:sp>
          <p:nvSpPr>
            <p:cNvPr id="184350" name="Text Box 30"/>
            <p:cNvSpPr txBox="1">
              <a:spLocks noChangeArrowheads="1"/>
            </p:cNvSpPr>
            <p:nvPr/>
          </p:nvSpPr>
          <p:spPr bwMode="auto">
            <a:xfrm>
              <a:off x="4431" y="3740"/>
              <a:ext cx="1165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1000">
                  <a:solidFill>
                    <a:srgbClr val="FFFF00"/>
                  </a:solidFill>
                  <a:sym typeface="Wingdings" pitchFamily="2" charset="2"/>
                </a:rPr>
                <a:t>100 m descent to the tunnel</a:t>
              </a:r>
              <a:endParaRPr lang="en-US" sz="100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4211638" y="2924175"/>
            <a:ext cx="2573337" cy="1841500"/>
            <a:chOff x="2662" y="1871"/>
            <a:chExt cx="1621" cy="1160"/>
          </a:xfrm>
        </p:grpSpPr>
        <p:pic>
          <p:nvPicPr>
            <p:cNvPr id="184355" name="Picture 35" descr="0102008_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62" y="1871"/>
              <a:ext cx="1621" cy="1160"/>
            </a:xfrm>
            <a:prstGeom prst="rect">
              <a:avLst/>
            </a:prstGeom>
            <a:noFill/>
          </p:spPr>
        </p:pic>
        <p:sp>
          <p:nvSpPr>
            <p:cNvPr id="184346" name="Text Box 26"/>
            <p:cNvSpPr txBox="1">
              <a:spLocks noChangeArrowheads="1"/>
            </p:cNvSpPr>
            <p:nvPr/>
          </p:nvSpPr>
          <p:spPr bwMode="auto">
            <a:xfrm>
              <a:off x="3107" y="2886"/>
              <a:ext cx="663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1000">
                  <a:solidFill>
                    <a:srgbClr val="FFFF00"/>
                  </a:solidFill>
                  <a:sym typeface="Wingdings" pitchFamily="2" charset="2"/>
                </a:rPr>
                <a:t>ROCLA vehicle</a:t>
              </a:r>
              <a:endParaRPr lang="en-US" sz="100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4820319" y="4710113"/>
            <a:ext cx="1839913" cy="2147887"/>
            <a:chOff x="2472" y="2967"/>
            <a:chExt cx="1159" cy="1353"/>
          </a:xfrm>
        </p:grpSpPr>
        <p:pic>
          <p:nvPicPr>
            <p:cNvPr id="184357" name="Picture 37" descr="THPCH180f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72" y="2967"/>
              <a:ext cx="1159" cy="1353"/>
            </a:xfrm>
            <a:prstGeom prst="rect">
              <a:avLst/>
            </a:prstGeom>
            <a:noFill/>
          </p:spPr>
        </p:pic>
        <p:sp>
          <p:nvSpPr>
            <p:cNvPr id="184358" name="Text Box 38"/>
            <p:cNvSpPr txBox="1">
              <a:spLocks noChangeArrowheads="1"/>
            </p:cNvSpPr>
            <p:nvPr/>
          </p:nvSpPr>
          <p:spPr bwMode="auto">
            <a:xfrm>
              <a:off x="2591" y="3022"/>
              <a:ext cx="930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1000">
                  <a:solidFill>
                    <a:srgbClr val="FFFF00"/>
                  </a:solidFill>
                </a:rPr>
                <a:t>Tunnel transportation</a:t>
              </a:r>
            </a:p>
          </p:txBody>
        </p:sp>
      </p:grp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59481" y="670608"/>
            <a:ext cx="5808663" cy="436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ts val="600"/>
              </a:spcBef>
              <a:buFontTx/>
              <a:buNone/>
            </a:pPr>
            <a:r>
              <a:rPr lang="en-US" sz="1400" dirty="0">
                <a:solidFill>
                  <a:schemeClr val="tx1"/>
                </a:solidFill>
              </a:rPr>
              <a:t>Cold mass stability w.r.t. </a:t>
            </a:r>
            <a:r>
              <a:rPr lang="en-US" sz="1400" dirty="0" err="1">
                <a:solidFill>
                  <a:schemeClr val="tx1"/>
                </a:solidFill>
              </a:rPr>
              <a:t>fiducials</a:t>
            </a:r>
            <a:r>
              <a:rPr lang="en-US" sz="1400" dirty="0">
                <a:solidFill>
                  <a:schemeClr val="tx1"/>
                </a:solidFill>
              </a:rPr>
              <a:t> measurements on 20 </a:t>
            </a:r>
            <a:r>
              <a:rPr lang="en-US" sz="1400" dirty="0" err="1" smtClean="0">
                <a:solidFill>
                  <a:schemeClr val="tx1"/>
                </a:solidFill>
              </a:rPr>
              <a:t>cryo</a:t>
            </a:r>
            <a:r>
              <a:rPr lang="en-US" sz="1400" dirty="0" smtClean="0">
                <a:solidFill>
                  <a:schemeClr val="tx1"/>
                </a:solidFill>
              </a:rPr>
              <a:t>-dipoles</a:t>
            </a:r>
          </a:p>
          <a:p>
            <a:pPr>
              <a:lnSpc>
                <a:spcPct val="60000"/>
              </a:lnSpc>
              <a:spcBef>
                <a:spcPts val="600"/>
              </a:spcBef>
              <a:buFontTx/>
              <a:buNone/>
            </a:pPr>
            <a:r>
              <a:rPr lang="en-US" sz="1400" dirty="0" smtClean="0"/>
              <a:t>After transport to the tunnel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0" y="4868069"/>
            <a:ext cx="4499992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77800" indent="-177800"/>
            <a:r>
              <a:rPr lang="en-US" sz="1600" kern="0" dirty="0" smtClean="0"/>
              <a:t>Quad CM positional stability and reproducibility at cold</a:t>
            </a:r>
            <a:endParaRPr lang="en-US" sz="1600" kern="0" dirty="0"/>
          </a:p>
        </p:txBody>
      </p:sp>
      <p:pic>
        <p:nvPicPr>
          <p:cNvPr id="34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238" y="5402684"/>
            <a:ext cx="4233738" cy="1066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962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Supporting system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14" y="692696"/>
            <a:ext cx="8713788" cy="59046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dirty="0">
                <a:solidFill>
                  <a:srgbClr val="0066CC"/>
                </a:solidFill>
              </a:rPr>
              <a:t>Mechanical housing of cryogenic devices (supporting systems):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Supporting of (sometimes heavy) devices 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Accurate &amp; reproducible positioning (almost always)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Precise alignment capabilities (SC devices in accelerators</a:t>
            </a:r>
            <a:r>
              <a:rPr lang="en-GB" sz="1600" dirty="0" smtClean="0"/>
              <a:t>)</a:t>
            </a:r>
            <a:endParaRPr lang="en-US" sz="2000" b="1" dirty="0" smtClean="0">
              <a:solidFill>
                <a:srgbClr val="0066CC"/>
              </a:solidFill>
            </a:endParaRPr>
          </a:p>
          <a:p>
            <a:pPr>
              <a:lnSpc>
                <a:spcPct val="80000"/>
              </a:lnSpc>
            </a:pPr>
            <a:endParaRPr lang="en-US" sz="2000" dirty="0" smtClean="0">
              <a:solidFill>
                <a:srgbClr val="0066CC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66CC"/>
                </a:solidFill>
              </a:rPr>
              <a:t>Many </a:t>
            </a:r>
            <a:r>
              <a:rPr lang="en-US" sz="2000" dirty="0">
                <a:solidFill>
                  <a:srgbClr val="0066CC"/>
                </a:solidFill>
              </a:rPr>
              <a:t>solutions available: 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Tie rods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Suspended posts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Compression posts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…other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Each </a:t>
            </a:r>
            <a:r>
              <a:rPr lang="en-US" sz="2000" dirty="0" smtClean="0"/>
              <a:t>having </a:t>
            </a:r>
            <a:r>
              <a:rPr lang="en-US" sz="2000" dirty="0">
                <a:solidFill>
                  <a:srgbClr val="0066CC"/>
                </a:solidFill>
              </a:rPr>
              <a:t>specific advantages/drawbacks</a:t>
            </a:r>
            <a:r>
              <a:rPr lang="en-US" sz="2000" dirty="0"/>
              <a:t> depending on: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US" sz="1600" dirty="0" smtClean="0"/>
              <a:t>SC device’s </a:t>
            </a:r>
            <a:r>
              <a:rPr lang="en-US" sz="1600" dirty="0"/>
              <a:t>weight and cryostat assembly methods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US" sz="1600" dirty="0"/>
              <a:t>Vacuum vessel external supporting (supported? Suspended?)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US" sz="1600" dirty="0"/>
              <a:t>Adjustment of cold mass inside vacuum vessel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US" sz="1600" dirty="0"/>
              <a:t>…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000" dirty="0"/>
              <a:t>For the</a:t>
            </a:r>
            <a:r>
              <a:rPr lang="en-US" sz="2000" b="1" dirty="0"/>
              <a:t> </a:t>
            </a:r>
            <a:r>
              <a:rPr lang="en-US" sz="2000" dirty="0">
                <a:solidFill>
                  <a:srgbClr val="0066CC"/>
                </a:solidFill>
              </a:rPr>
              <a:t>LHC</a:t>
            </a:r>
            <a:r>
              <a:rPr lang="en-US" sz="2000" dirty="0"/>
              <a:t>, the </a:t>
            </a:r>
            <a:r>
              <a:rPr lang="en-US" sz="2000" dirty="0">
                <a:solidFill>
                  <a:srgbClr val="0066CC"/>
                </a:solidFill>
              </a:rPr>
              <a:t>compression posts</a:t>
            </a:r>
            <a:r>
              <a:rPr lang="en-US" sz="2000" dirty="0"/>
              <a:t> were preferred because of :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GB" sz="1600" dirty="0"/>
              <a:t>Heavy cold masses (~30 tons!) </a:t>
            </a:r>
            <a:r>
              <a:rPr lang="en-GB" sz="1600" dirty="0">
                <a:sym typeface="Wingdings" pitchFamily="2" charset="2"/>
              </a:rPr>
              <a:t> s</a:t>
            </a:r>
            <a:r>
              <a:rPr lang="en-GB" sz="1600" dirty="0"/>
              <a:t>upported on jacks on tunnel floor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GB" sz="1600" dirty="0"/>
              <a:t>Cryostat assembly based on sliding (or rolling through) of cold mass standing on supports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GB" sz="1600" dirty="0"/>
              <a:t>No need for </a:t>
            </a:r>
            <a:r>
              <a:rPr lang="en-GB" sz="1600" dirty="0" smtClean="0"/>
              <a:t>adjustment, magnets individually </a:t>
            </a:r>
            <a:r>
              <a:rPr lang="en-GB" sz="1600" dirty="0" err="1" smtClean="0"/>
              <a:t>fiducialised</a:t>
            </a:r>
            <a:r>
              <a:rPr lang="en-GB" sz="1600" dirty="0" smtClean="0"/>
              <a:t> and machine aligned </a:t>
            </a:r>
            <a:r>
              <a:rPr lang="en-GB" sz="1600" dirty="0" err="1" smtClean="0"/>
              <a:t>w.r.t</a:t>
            </a:r>
            <a:r>
              <a:rPr lang="en-GB" sz="1600" dirty="0" smtClean="0"/>
              <a:t>. external cryostat-mounted </a:t>
            </a:r>
            <a:r>
              <a:rPr lang="en-GB" sz="1600" dirty="0" err="1" smtClean="0"/>
              <a:t>fiducials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6988" y="6619875"/>
            <a:ext cx="9117012" cy="2286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110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99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LHC dipole cryostat assembly</a:t>
            </a:r>
            <a:endParaRPr lang="en-US"/>
          </a:p>
        </p:txBody>
      </p:sp>
      <p:pic>
        <p:nvPicPr>
          <p:cNvPr id="89092" name="Picture 4" descr="IMG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4325937" cy="28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9091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140200" y="1052513"/>
          <a:ext cx="4602163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53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1052513"/>
                        <a:ext cx="4602163" cy="345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88975" y="6040438"/>
            <a:ext cx="431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i="1"/>
              <a:t>Pulling through sliding on vacuum vessel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364163" y="4508500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i="1"/>
              <a:t>Assembly bench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111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24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Supporting system </a:t>
            </a:r>
            <a:endParaRPr lang="en-GB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720"/>
            <a:ext cx="8642350" cy="56165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sz="2000" dirty="0"/>
              <a:t>The </a:t>
            </a:r>
            <a:r>
              <a:rPr lang="en-GB" sz="2000" dirty="0">
                <a:solidFill>
                  <a:srgbClr val="0066CC"/>
                </a:solidFill>
              </a:rPr>
              <a:t>design</a:t>
            </a:r>
            <a:r>
              <a:rPr lang="en-GB" sz="2000" dirty="0"/>
              <a:t> is a </a:t>
            </a:r>
            <a:r>
              <a:rPr lang="en-GB" sz="2000" dirty="0">
                <a:solidFill>
                  <a:srgbClr val="0066CC"/>
                </a:solidFill>
              </a:rPr>
              <a:t>trade-off between 2 conflicting requirements</a:t>
            </a:r>
            <a:r>
              <a:rPr lang="en-GB" sz="2000" dirty="0"/>
              <a:t>: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66CC"/>
                </a:solidFill>
              </a:rPr>
              <a:t>High flexural stiffness</a:t>
            </a:r>
            <a:r>
              <a:rPr lang="en-GB" sz="2000" dirty="0"/>
              <a:t> (for mechanical stability) </a:t>
            </a:r>
            <a:r>
              <a:rPr lang="en-GB" sz="2000" dirty="0">
                <a:sym typeface="Wingdings" pitchFamily="2" charset="2"/>
              </a:rPr>
              <a:t> thick and bulky structure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66CC"/>
                </a:solidFill>
              </a:rPr>
              <a:t>Low heat in-leaks</a:t>
            </a:r>
            <a:r>
              <a:rPr lang="en-GB" sz="2000" dirty="0"/>
              <a:t> </a:t>
            </a:r>
            <a:r>
              <a:rPr lang="en-GB" sz="2000" dirty="0">
                <a:sym typeface="Wingdings" pitchFamily="2" charset="2"/>
              </a:rPr>
              <a:t> thin and slender structure and low conductivity material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000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000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000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000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000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000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000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000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000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>
                <a:solidFill>
                  <a:srgbClr val="0066CC"/>
                </a:solidFill>
                <a:sym typeface="Wingdings" pitchFamily="2" charset="2"/>
              </a:rPr>
              <a:t>Flexural stiffness/conductivity</a:t>
            </a:r>
            <a:r>
              <a:rPr lang="en-GB" sz="2000" dirty="0">
                <a:sym typeface="Wingdings" pitchFamily="2" charset="2"/>
              </a:rPr>
              <a:t> is an interesting </a:t>
            </a:r>
            <a:r>
              <a:rPr lang="en-GB" sz="2000" dirty="0">
                <a:solidFill>
                  <a:srgbClr val="0066CC"/>
                </a:solidFill>
                <a:sym typeface="Wingdings" pitchFamily="2" charset="2"/>
              </a:rPr>
              <a:t>figure of merit </a:t>
            </a:r>
            <a:r>
              <a:rPr lang="en-GB" sz="2000" dirty="0">
                <a:sym typeface="Wingdings" pitchFamily="2" charset="2"/>
              </a:rPr>
              <a:t>in the </a:t>
            </a:r>
            <a:r>
              <a:rPr lang="en-GB" sz="2000" dirty="0">
                <a:solidFill>
                  <a:srgbClr val="0066CC"/>
                </a:solidFill>
                <a:sym typeface="Wingdings" pitchFamily="2" charset="2"/>
              </a:rPr>
              <a:t>choice of the material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000" dirty="0"/>
          </a:p>
        </p:txBody>
      </p:sp>
      <p:grpSp>
        <p:nvGrpSpPr>
          <p:cNvPr id="76839" name="Group 39"/>
          <p:cNvGrpSpPr>
            <a:grpSpLocks/>
          </p:cNvGrpSpPr>
          <p:nvPr/>
        </p:nvGrpSpPr>
        <p:grpSpPr bwMode="auto">
          <a:xfrm>
            <a:off x="2430463" y="2493963"/>
            <a:ext cx="3463925" cy="2706687"/>
            <a:chOff x="1531" y="1571"/>
            <a:chExt cx="2182" cy="1705"/>
          </a:xfrm>
        </p:grpSpPr>
        <p:grpSp>
          <p:nvGrpSpPr>
            <p:cNvPr id="76830" name="Group 30"/>
            <p:cNvGrpSpPr>
              <a:grpSpLocks/>
            </p:cNvGrpSpPr>
            <p:nvPr/>
          </p:nvGrpSpPr>
          <p:grpSpPr bwMode="auto">
            <a:xfrm>
              <a:off x="1531" y="1571"/>
              <a:ext cx="2182" cy="1680"/>
              <a:chOff x="1207" y="1616"/>
              <a:chExt cx="2182" cy="1680"/>
            </a:xfrm>
          </p:grpSpPr>
          <p:grpSp>
            <p:nvGrpSpPr>
              <p:cNvPr id="76807" name="Group 7"/>
              <p:cNvGrpSpPr>
                <a:grpSpLocks/>
              </p:cNvGrpSpPr>
              <p:nvPr/>
            </p:nvGrpSpPr>
            <p:grpSpPr bwMode="auto">
              <a:xfrm>
                <a:off x="1565" y="1616"/>
                <a:ext cx="1824" cy="1680"/>
                <a:chOff x="1488" y="3408"/>
                <a:chExt cx="1488" cy="1440"/>
              </a:xfrm>
            </p:grpSpPr>
            <p:sp>
              <p:nvSpPr>
                <p:cNvPr id="76808" name="Oval 8"/>
                <p:cNvSpPr>
                  <a:spLocks noChangeArrowheads="1"/>
                </p:cNvSpPr>
                <p:nvPr/>
              </p:nvSpPr>
              <p:spPr bwMode="auto">
                <a:xfrm>
                  <a:off x="1632" y="3648"/>
                  <a:ext cx="816" cy="720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6809" name="Oval 9"/>
                <p:cNvSpPr>
                  <a:spLocks noChangeArrowheads="1"/>
                </p:cNvSpPr>
                <p:nvPr/>
              </p:nvSpPr>
              <p:spPr bwMode="auto">
                <a:xfrm>
                  <a:off x="1488" y="3408"/>
                  <a:ext cx="1488" cy="144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76810" name="Group 10"/>
                <p:cNvGrpSpPr>
                  <a:grpSpLocks/>
                </p:cNvGrpSpPr>
                <p:nvPr/>
              </p:nvGrpSpPr>
              <p:grpSpPr bwMode="auto">
                <a:xfrm rot="-1457747">
                  <a:off x="1776" y="3936"/>
                  <a:ext cx="192" cy="192"/>
                  <a:chOff x="2352" y="1632"/>
                  <a:chExt cx="192" cy="192"/>
                </a:xfrm>
              </p:grpSpPr>
              <p:sp>
                <p:nvSpPr>
                  <p:cNvPr id="7681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1632"/>
                    <a:ext cx="0" cy="192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7681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728"/>
                    <a:ext cx="192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76813" name="Line 13"/>
                <p:cNvSpPr>
                  <a:spLocks noChangeShapeType="1"/>
                </p:cNvSpPr>
                <p:nvPr/>
              </p:nvSpPr>
              <p:spPr bwMode="auto">
                <a:xfrm rot="4645405">
                  <a:off x="2612" y="3940"/>
                  <a:ext cx="1" cy="5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76814" name="Group 14"/>
                <p:cNvGrpSpPr>
                  <a:grpSpLocks/>
                </p:cNvGrpSpPr>
                <p:nvPr/>
              </p:nvGrpSpPr>
              <p:grpSpPr bwMode="auto">
                <a:xfrm>
                  <a:off x="1920" y="4272"/>
                  <a:ext cx="528" cy="528"/>
                  <a:chOff x="2832" y="5088"/>
                  <a:chExt cx="528" cy="528"/>
                </a:xfrm>
              </p:grpSpPr>
              <p:sp>
                <p:nvSpPr>
                  <p:cNvPr id="76815" name="Freeform 15"/>
                  <p:cNvSpPr>
                    <a:spLocks/>
                  </p:cNvSpPr>
                  <p:nvPr/>
                </p:nvSpPr>
                <p:spPr bwMode="auto">
                  <a:xfrm>
                    <a:off x="2832" y="5184"/>
                    <a:ext cx="96" cy="432"/>
                  </a:xfrm>
                  <a:custGeom>
                    <a:avLst/>
                    <a:gdLst>
                      <a:gd name="T0" fmla="*/ 192 w 192"/>
                      <a:gd name="T1" fmla="*/ 528 h 528"/>
                      <a:gd name="T2" fmla="*/ 144 w 192"/>
                      <a:gd name="T3" fmla="*/ 240 h 528"/>
                      <a:gd name="T4" fmla="*/ 0 w 192"/>
                      <a:gd name="T5" fmla="*/ 0 h 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2" h="528">
                        <a:moveTo>
                          <a:pt x="192" y="528"/>
                        </a:moveTo>
                        <a:cubicBezTo>
                          <a:pt x="184" y="428"/>
                          <a:pt x="176" y="328"/>
                          <a:pt x="144" y="240"/>
                        </a:cubicBezTo>
                        <a:cubicBezTo>
                          <a:pt x="112" y="152"/>
                          <a:pt x="24" y="40"/>
                          <a:pt x="0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/>
                  <a:p>
                    <a:endParaRPr lang="en-GB"/>
                  </a:p>
                </p:txBody>
              </p:sp>
              <p:sp>
                <p:nvSpPr>
                  <p:cNvPr id="76816" name="Freeform 16"/>
                  <p:cNvSpPr>
                    <a:spLocks/>
                  </p:cNvSpPr>
                  <p:nvPr/>
                </p:nvSpPr>
                <p:spPr bwMode="auto">
                  <a:xfrm>
                    <a:off x="3264" y="5088"/>
                    <a:ext cx="96" cy="528"/>
                  </a:xfrm>
                  <a:custGeom>
                    <a:avLst/>
                    <a:gdLst>
                      <a:gd name="T0" fmla="*/ 192 w 192"/>
                      <a:gd name="T1" fmla="*/ 528 h 528"/>
                      <a:gd name="T2" fmla="*/ 144 w 192"/>
                      <a:gd name="T3" fmla="*/ 240 h 528"/>
                      <a:gd name="T4" fmla="*/ 0 w 192"/>
                      <a:gd name="T5" fmla="*/ 0 h 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2" h="528">
                        <a:moveTo>
                          <a:pt x="192" y="528"/>
                        </a:moveTo>
                        <a:cubicBezTo>
                          <a:pt x="184" y="428"/>
                          <a:pt x="176" y="328"/>
                          <a:pt x="144" y="240"/>
                        </a:cubicBezTo>
                        <a:cubicBezTo>
                          <a:pt x="112" y="152"/>
                          <a:pt x="24" y="40"/>
                          <a:pt x="0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/>
                  <a:p>
                    <a:endParaRPr lang="en-GB"/>
                  </a:p>
                </p:txBody>
              </p:sp>
              <p:sp>
                <p:nvSpPr>
                  <p:cNvPr id="76817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5616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/>
                  <a:p>
                    <a:endParaRPr lang="en-GB"/>
                  </a:p>
                </p:txBody>
              </p:sp>
              <p:sp>
                <p:nvSpPr>
                  <p:cNvPr id="76818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32" y="5088"/>
                    <a:ext cx="432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76819" name="Line 19"/>
                <p:cNvSpPr>
                  <a:spLocks noChangeShapeType="1"/>
                </p:cNvSpPr>
                <p:nvPr/>
              </p:nvSpPr>
              <p:spPr bwMode="auto">
                <a:xfrm>
                  <a:off x="2352" y="4272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6820" name="Line 20"/>
                <p:cNvSpPr>
                  <a:spLocks noChangeShapeType="1"/>
                </p:cNvSpPr>
                <p:nvPr/>
              </p:nvSpPr>
              <p:spPr bwMode="auto">
                <a:xfrm>
                  <a:off x="2352" y="422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6821" name="Line 21"/>
                <p:cNvSpPr>
                  <a:spLocks noChangeShapeType="1"/>
                </p:cNvSpPr>
                <p:nvPr/>
              </p:nvSpPr>
              <p:spPr bwMode="auto">
                <a:xfrm>
                  <a:off x="2496" y="422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76822" name="Group 22"/>
                <p:cNvGrpSpPr>
                  <a:grpSpLocks/>
                </p:cNvGrpSpPr>
                <p:nvPr/>
              </p:nvGrpSpPr>
              <p:grpSpPr bwMode="auto">
                <a:xfrm rot="-1457747">
                  <a:off x="2016" y="3840"/>
                  <a:ext cx="192" cy="192"/>
                  <a:chOff x="2352" y="1632"/>
                  <a:chExt cx="192" cy="192"/>
                </a:xfrm>
              </p:grpSpPr>
              <p:sp>
                <p:nvSpPr>
                  <p:cNvPr id="76823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1632"/>
                    <a:ext cx="0" cy="192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7682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728"/>
                    <a:ext cx="192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76825" name="Freeform 25"/>
                <p:cNvSpPr>
                  <a:spLocks/>
                </p:cNvSpPr>
                <p:nvPr/>
              </p:nvSpPr>
              <p:spPr bwMode="auto">
                <a:xfrm>
                  <a:off x="2640" y="4128"/>
                  <a:ext cx="56" cy="240"/>
                </a:xfrm>
                <a:custGeom>
                  <a:avLst/>
                  <a:gdLst>
                    <a:gd name="T0" fmla="*/ 48 w 56"/>
                    <a:gd name="T1" fmla="*/ 240 h 240"/>
                    <a:gd name="T2" fmla="*/ 48 w 56"/>
                    <a:gd name="T3" fmla="*/ 96 h 240"/>
                    <a:gd name="T4" fmla="*/ 0 w 56"/>
                    <a:gd name="T5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240">
                      <a:moveTo>
                        <a:pt x="48" y="240"/>
                      </a:moveTo>
                      <a:cubicBezTo>
                        <a:pt x="52" y="188"/>
                        <a:pt x="56" y="136"/>
                        <a:pt x="48" y="96"/>
                      </a:cubicBezTo>
                      <a:cubicBezTo>
                        <a:pt x="40" y="56"/>
                        <a:pt x="8" y="16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en-GB"/>
                </a:p>
              </p:txBody>
            </p:sp>
            <p:sp>
              <p:nvSpPr>
                <p:cNvPr id="7682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365" y="4276"/>
                  <a:ext cx="153" cy="1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 algn="ctr" eaLnBrk="0" hangingPunct="0">
                    <a:lnSpc>
                      <a:spcPct val="90000"/>
                    </a:lnSpc>
                  </a:pPr>
                  <a:r>
                    <a:rPr lang="en-GB" sz="16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x</a:t>
                  </a:r>
                  <a:endParaRPr lang="en-GB" sz="3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  <p:sp>
              <p:nvSpPr>
                <p:cNvPr id="7682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748" y="4133"/>
                  <a:ext cx="150" cy="1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 algn="ctr" eaLnBrk="0" hangingPunct="0">
                    <a:lnSpc>
                      <a:spcPct val="90000"/>
                    </a:lnSpc>
                  </a:pPr>
                  <a:r>
                    <a:rPr lang="en-GB" sz="16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Symbol" pitchFamily="18" charset="2"/>
                    </a:rPr>
                    <a:t>q</a:t>
                  </a:r>
                  <a:endParaRPr lang="en-GB" sz="3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endParaRPr>
                </a:p>
              </p:txBody>
            </p:sp>
          </p:grpSp>
          <p:sp>
            <p:nvSpPr>
              <p:cNvPr id="76828" name="Text Box 28"/>
              <p:cNvSpPr txBox="1">
                <a:spLocks noChangeArrowheads="1"/>
              </p:cNvSpPr>
              <p:nvPr/>
            </p:nvSpPr>
            <p:spPr bwMode="auto">
              <a:xfrm>
                <a:off x="1207" y="2060"/>
                <a:ext cx="233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GB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F</a:t>
                </a:r>
                <a:endParaRPr lang="en-GB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76829" name="Line 29"/>
              <p:cNvSpPr>
                <a:spLocks noChangeShapeType="1"/>
              </p:cNvSpPr>
              <p:nvPr/>
            </p:nvSpPr>
            <p:spPr bwMode="auto">
              <a:xfrm rot="-10800000">
                <a:off x="1383" y="2296"/>
                <a:ext cx="7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aphicFrame>
          <p:nvGraphicFramePr>
            <p:cNvPr id="76834" name="Object 34"/>
            <p:cNvGraphicFramePr>
              <a:graphicFrameLocks noChangeAspect="1"/>
            </p:cNvGraphicFramePr>
            <p:nvPr/>
          </p:nvGraphicFramePr>
          <p:xfrm>
            <a:off x="2723" y="2704"/>
            <a:ext cx="114" cy="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977" name="Designer Drawing" r:id="rId3" imgW="110160" imgH="549000" progId="Designer.Drawing.7">
                    <p:embed/>
                  </p:oleObj>
                </mc:Choice>
                <mc:Fallback>
                  <p:oleObj name="Designer Drawing" r:id="rId3" imgW="110160" imgH="5490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3" y="2704"/>
                          <a:ext cx="114" cy="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836" name="Text Box 36"/>
            <p:cNvSpPr txBox="1">
              <a:spLocks noChangeArrowheads="1"/>
            </p:cNvSpPr>
            <p:nvPr/>
          </p:nvSpPr>
          <p:spPr bwMode="auto">
            <a:xfrm>
              <a:off x="2451" y="2886"/>
              <a:ext cx="2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/>
                <a:t>Q</a:t>
              </a:r>
            </a:p>
          </p:txBody>
        </p:sp>
      </p:grpSp>
      <p:sp>
        <p:nvSpPr>
          <p:cNvPr id="76837" name="Text Box 37"/>
          <p:cNvSpPr txBox="1">
            <a:spLocks noChangeArrowheads="1"/>
          </p:cNvSpPr>
          <p:nvPr/>
        </p:nvSpPr>
        <p:spPr bwMode="auto">
          <a:xfrm>
            <a:off x="5919788" y="3665538"/>
            <a:ext cx="304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i="1"/>
              <a:t>(The acceptable x and </a:t>
            </a:r>
            <a:r>
              <a:rPr lang="el-GR" i="1">
                <a:cs typeface="Arial" charset="0"/>
              </a:rPr>
              <a:t>θ</a:t>
            </a:r>
            <a:r>
              <a:rPr lang="en-US" i="1">
                <a:cs typeface="Arial" charset="0"/>
              </a:rPr>
              <a:t> </a:t>
            </a:r>
          </a:p>
          <a:p>
            <a:r>
              <a:rPr lang="en-US" i="1">
                <a:cs typeface="Arial" charset="0"/>
              </a:rPr>
              <a:t>are alignment requirements)</a:t>
            </a:r>
            <a:endParaRPr lang="el-GR" i="1">
              <a:cs typeface="Arial" charset="0"/>
            </a:endParaRPr>
          </a:p>
        </p:txBody>
      </p:sp>
      <p:sp>
        <p:nvSpPr>
          <p:cNvPr id="76838" name="Text Box 38"/>
          <p:cNvSpPr txBox="1">
            <a:spLocks noChangeArrowheads="1"/>
          </p:cNvSpPr>
          <p:nvPr/>
        </p:nvSpPr>
        <p:spPr bwMode="auto">
          <a:xfrm>
            <a:off x="323850" y="3573463"/>
            <a:ext cx="2673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i="1"/>
              <a:t>(F is mainly the result of </a:t>
            </a:r>
          </a:p>
          <a:p>
            <a:r>
              <a:rPr lang="en-GB" i="1"/>
              <a:t>interconnect forces </a:t>
            </a:r>
          </a:p>
          <a:p>
            <a:r>
              <a:rPr lang="en-GB" i="1"/>
              <a:t>and gravity component</a:t>
            </a:r>
            <a:r>
              <a:rPr lang="en-US" i="1">
                <a:cs typeface="Arial" charset="0"/>
              </a:rPr>
              <a:t>)</a:t>
            </a:r>
            <a:endParaRPr lang="el-GR" i="1">
              <a:cs typeface="Arial" charset="0"/>
            </a:endParaRPr>
          </a:p>
        </p:txBody>
      </p:sp>
      <p:sp>
        <p:nvSpPr>
          <p:cNvPr id="76840" name="Text Box 40"/>
          <p:cNvSpPr txBox="1">
            <a:spLocks noChangeArrowheads="1"/>
          </p:cNvSpPr>
          <p:nvPr/>
        </p:nvSpPr>
        <p:spPr bwMode="auto">
          <a:xfrm>
            <a:off x="5292725" y="4797425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i="1"/>
              <a:t>(Q is to be within budget)</a:t>
            </a:r>
            <a:endParaRPr lang="el-GR" i="1">
              <a:cs typeface="Arial" charset="0"/>
            </a:endParaRPr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112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96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Choice of the </a:t>
            </a:r>
            <a:r>
              <a:rPr lang="en-GB" dirty="0" smtClean="0"/>
              <a:t>material</a:t>
            </a:r>
            <a:endParaRPr lang="en-GB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4048125"/>
            <a:ext cx="7921625" cy="2519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1600"/>
              <a:t>St.steel </a:t>
            </a:r>
            <a:r>
              <a:rPr lang="en-GB" sz="1600">
                <a:sym typeface="Wingdings" pitchFamily="2" charset="2"/>
              </a:rPr>
              <a:t> interesting below 20K</a:t>
            </a:r>
          </a:p>
          <a:p>
            <a:pPr>
              <a:lnSpc>
                <a:spcPct val="90000"/>
              </a:lnSpc>
            </a:pPr>
            <a:r>
              <a:rPr lang="en-GB" sz="1600">
                <a:sym typeface="Wingdings" pitchFamily="2" charset="2"/>
              </a:rPr>
              <a:t>G10 and Ultem 2300  preferable at 20K &lt; T &lt; 300K</a:t>
            </a:r>
          </a:p>
          <a:p>
            <a:pPr>
              <a:lnSpc>
                <a:spcPct val="90000"/>
              </a:lnSpc>
            </a:pPr>
            <a:r>
              <a:rPr lang="en-GB" sz="1600">
                <a:sym typeface="Wingdings" pitchFamily="2" charset="2"/>
              </a:rPr>
              <a:t>Other interesting material: Carbon-fiber Epoxy  also interesting below 20 K (not shown in diagram)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1600"/>
          </a:p>
          <a:p>
            <a:pPr>
              <a:lnSpc>
                <a:spcPct val="90000"/>
              </a:lnSpc>
              <a:buFontTx/>
              <a:buNone/>
            </a:pPr>
            <a:r>
              <a:rPr lang="en-GB" sz="1600"/>
              <a:t>For </a:t>
            </a:r>
            <a:r>
              <a:rPr lang="en-GB" sz="1600">
                <a:solidFill>
                  <a:srgbClr val="0066CC"/>
                </a:solidFill>
              </a:rPr>
              <a:t>LHC</a:t>
            </a:r>
            <a:r>
              <a:rPr lang="en-GB" sz="1600"/>
              <a:t>, a </a:t>
            </a:r>
            <a:r>
              <a:rPr lang="en-GB" sz="1600">
                <a:solidFill>
                  <a:srgbClr val="0066CC"/>
                </a:solidFill>
              </a:rPr>
              <a:t>Glass-fiber Epoxy Composite (GFRE)</a:t>
            </a:r>
            <a:r>
              <a:rPr lang="en-GB" sz="1600"/>
              <a:t> was chosen: </a:t>
            </a:r>
          </a:p>
          <a:p>
            <a:pPr>
              <a:lnSpc>
                <a:spcPct val="90000"/>
              </a:lnSpc>
            </a:pPr>
            <a:r>
              <a:rPr lang="en-GB" sz="1600"/>
              <a:t>Good conductivity/flexural stiffness</a:t>
            </a:r>
          </a:p>
          <a:p>
            <a:pPr>
              <a:lnSpc>
                <a:spcPct val="90000"/>
              </a:lnSpc>
            </a:pPr>
            <a:r>
              <a:rPr lang="en-GB" sz="1600"/>
              <a:t>Widely available on the market </a:t>
            </a:r>
            <a:r>
              <a:rPr lang="en-GB" sz="1600">
                <a:sym typeface="Wingdings" pitchFamily="2" charset="2"/>
              </a:rPr>
              <a:t> cost effective for large production (5000 units!)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1600">
                <a:sym typeface="Wingdings" pitchFamily="2" charset="2"/>
              </a:rPr>
              <a:t>…but a specific </a:t>
            </a:r>
            <a:r>
              <a:rPr lang="en-GB" sz="1600">
                <a:solidFill>
                  <a:srgbClr val="0066CC"/>
                </a:solidFill>
                <a:sym typeface="Wingdings" pitchFamily="2" charset="2"/>
              </a:rPr>
              <a:t>thermal conductivity validation campaign</a:t>
            </a:r>
            <a:r>
              <a:rPr lang="en-GB" sz="1600">
                <a:sym typeface="Wingdings" pitchFamily="2" charset="2"/>
              </a:rPr>
              <a:t> was needed. </a:t>
            </a:r>
            <a:r>
              <a:rPr lang="en-GB" sz="1600"/>
              <a:t> </a:t>
            </a:r>
          </a:p>
        </p:txBody>
      </p:sp>
      <p:graphicFrame>
        <p:nvGraphicFramePr>
          <p:cNvPr id="8090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689100" y="908050"/>
          <a:ext cx="6337300" cy="310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001" name="Worksheet" r:id="rId3" imgW="8839200" imgH="5762549" progId="Excel.Sheet.8">
                  <p:embed/>
                </p:oleObj>
              </mc:Choice>
              <mc:Fallback>
                <p:oleObj name="Worksheet" r:id="rId3" imgW="8839200" imgH="576254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908050"/>
                        <a:ext cx="6337300" cy="310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113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06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624"/>
            <a:ext cx="8713788" cy="576263"/>
          </a:xfrm>
        </p:spPr>
        <p:txBody>
          <a:bodyPr/>
          <a:lstStyle/>
          <a:p>
            <a:r>
              <a:rPr lang="en-GB" dirty="0" smtClean="0"/>
              <a:t>LHC supporting </a:t>
            </a:r>
            <a:r>
              <a:rPr lang="en-GB" dirty="0"/>
              <a:t>system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764753"/>
            <a:ext cx="8713788" cy="56165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800" dirty="0">
                <a:solidFill>
                  <a:srgbClr val="0066CC"/>
                </a:solidFill>
              </a:rPr>
              <a:t>No. of supports</a:t>
            </a:r>
            <a:r>
              <a:rPr lang="en-GB" sz="2800" dirty="0"/>
              <a:t>, </a:t>
            </a:r>
            <a:r>
              <a:rPr lang="en-GB" sz="2800" dirty="0">
                <a:solidFill>
                  <a:srgbClr val="0066CC"/>
                </a:solidFill>
              </a:rPr>
              <a:t>spacing</a:t>
            </a:r>
            <a:r>
              <a:rPr lang="en-GB" sz="2800" dirty="0"/>
              <a:t> and </a:t>
            </a:r>
            <a:r>
              <a:rPr lang="en-GB" sz="2800" dirty="0">
                <a:solidFill>
                  <a:srgbClr val="0066CC"/>
                </a:solidFill>
              </a:rPr>
              <a:t>positions</a:t>
            </a:r>
            <a:r>
              <a:rPr lang="en-GB" sz="2800" dirty="0"/>
              <a:t>: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2400" dirty="0"/>
              <a:t> </a:t>
            </a:r>
            <a:endParaRPr lang="en-GB" sz="800" dirty="0"/>
          </a:p>
          <a:p>
            <a:pPr lvl="1"/>
            <a:r>
              <a:rPr lang="en-GB" dirty="0">
                <a:solidFill>
                  <a:srgbClr val="0066CC"/>
                </a:solidFill>
              </a:rPr>
              <a:t>2 support</a:t>
            </a:r>
            <a:r>
              <a:rPr lang="en-GB" dirty="0"/>
              <a:t> </a:t>
            </a:r>
            <a:r>
              <a:rPr lang="en-GB" dirty="0">
                <a:solidFill>
                  <a:srgbClr val="0066CC"/>
                </a:solidFill>
              </a:rPr>
              <a:t>posts</a:t>
            </a:r>
            <a:r>
              <a:rPr lang="en-GB" dirty="0"/>
              <a:t> whenever possible:</a:t>
            </a:r>
          </a:p>
          <a:p>
            <a:pPr lvl="2"/>
            <a:r>
              <a:rPr lang="en-GB" dirty="0" err="1">
                <a:solidFill>
                  <a:srgbClr val="0066CC"/>
                </a:solidFill>
              </a:rPr>
              <a:t>Isostatic</a:t>
            </a:r>
            <a:r>
              <a:rPr lang="en-GB" dirty="0"/>
              <a:t>: well known forces on </a:t>
            </a:r>
            <a:r>
              <a:rPr lang="en-GB" dirty="0">
                <a:solidFill>
                  <a:srgbClr val="0066CC"/>
                </a:solidFill>
              </a:rPr>
              <a:t>cold mass/supports/vacuum vessel</a:t>
            </a:r>
            <a:r>
              <a:rPr lang="en-GB" dirty="0"/>
              <a:t>, not conditioned by handling</a:t>
            </a:r>
          </a:p>
          <a:p>
            <a:pPr lvl="2"/>
            <a:r>
              <a:rPr lang="en-GB" dirty="0"/>
              <a:t>Optimise </a:t>
            </a:r>
            <a:r>
              <a:rPr lang="en-GB" dirty="0">
                <a:solidFill>
                  <a:srgbClr val="0066CC"/>
                </a:solidFill>
              </a:rPr>
              <a:t>spacing</a:t>
            </a:r>
            <a:r>
              <a:rPr lang="en-GB" dirty="0"/>
              <a:t> to minimize vertical sag</a:t>
            </a:r>
          </a:p>
          <a:p>
            <a:pPr lvl="1">
              <a:buFontTx/>
              <a:buNone/>
            </a:pPr>
            <a:endParaRPr lang="en-GB" dirty="0"/>
          </a:p>
          <a:p>
            <a:pPr lvl="1"/>
            <a:r>
              <a:rPr lang="en-GB" dirty="0"/>
              <a:t>Add </a:t>
            </a:r>
            <a:r>
              <a:rPr lang="en-GB" dirty="0">
                <a:solidFill>
                  <a:srgbClr val="0066CC"/>
                </a:solidFill>
              </a:rPr>
              <a:t>3</a:t>
            </a:r>
            <a:r>
              <a:rPr lang="en-GB" baseline="30000" dirty="0">
                <a:solidFill>
                  <a:srgbClr val="0066CC"/>
                </a:solidFill>
              </a:rPr>
              <a:t>rd</a:t>
            </a:r>
            <a:r>
              <a:rPr lang="en-GB" dirty="0">
                <a:solidFill>
                  <a:srgbClr val="0066CC"/>
                </a:solidFill>
              </a:rPr>
              <a:t> support</a:t>
            </a:r>
            <a:r>
              <a:rPr lang="en-GB" dirty="0"/>
              <a:t> </a:t>
            </a:r>
            <a:r>
              <a:rPr lang="en-GB" dirty="0">
                <a:solidFill>
                  <a:srgbClr val="0066CC"/>
                </a:solidFill>
              </a:rPr>
              <a:t>post </a:t>
            </a:r>
            <a:r>
              <a:rPr lang="en-GB" dirty="0"/>
              <a:t>if necessary for long cold masses:</a:t>
            </a:r>
          </a:p>
          <a:p>
            <a:pPr lvl="2"/>
            <a:r>
              <a:rPr lang="en-GB" dirty="0"/>
              <a:t>Limit vertical sag to acceptable values (cold mass straightness)</a:t>
            </a:r>
          </a:p>
          <a:p>
            <a:pPr lvl="2"/>
            <a:r>
              <a:rPr lang="en-GB" dirty="0">
                <a:solidFill>
                  <a:srgbClr val="0066CC"/>
                </a:solidFill>
              </a:rPr>
              <a:t>Hyper-static</a:t>
            </a:r>
            <a:r>
              <a:rPr lang="en-GB" dirty="0"/>
              <a:t>: precautions when handling, use of specific girders</a:t>
            </a:r>
          </a:p>
          <a:p>
            <a:pPr lvl="1">
              <a:buFontTx/>
              <a:buNone/>
            </a:pPr>
            <a:endParaRPr lang="en-GB" dirty="0">
              <a:solidFill>
                <a:srgbClr val="0066CC"/>
              </a:solidFill>
            </a:endParaRPr>
          </a:p>
          <a:p>
            <a:pPr lvl="1"/>
            <a:r>
              <a:rPr lang="en-GB" dirty="0">
                <a:solidFill>
                  <a:srgbClr val="0066CC"/>
                </a:solidFill>
              </a:rPr>
              <a:t>Position </a:t>
            </a:r>
            <a:r>
              <a:rPr lang="en-GB" dirty="0"/>
              <a:t>of support posts on vacuum vessel:</a:t>
            </a:r>
          </a:p>
          <a:p>
            <a:pPr lvl="2"/>
            <a:r>
              <a:rPr lang="en-GB" dirty="0"/>
              <a:t>Always above the external jacks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>
                <a:solidFill>
                  <a:srgbClr val="0066CC"/>
                </a:solidFill>
                <a:sym typeface="Wingdings" pitchFamily="2" charset="2"/>
              </a:rPr>
              <a:t>direct load transfer</a:t>
            </a:r>
            <a:r>
              <a:rPr lang="en-GB" dirty="0">
                <a:sym typeface="Wingdings" pitchFamily="2" charset="2"/>
              </a:rPr>
              <a:t> from cold mass to ground, hence the vacuum vessel is unstressed (only vacuum loads). 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6988" y="6619875"/>
            <a:ext cx="9117012" cy="2286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GB" sz="1200" dirty="0" smtClean="0">
                <a:latin typeface="Calibri" pitchFamily="34" charset="0"/>
              </a:rPr>
              <a:t>CAS, Superconductivity for accelerators, </a:t>
            </a:r>
            <a:r>
              <a:rPr lang="en-GB" sz="1200" dirty="0" err="1" smtClean="0">
                <a:latin typeface="Calibri" pitchFamily="34" charset="0"/>
              </a:rPr>
              <a:t>Erice</a:t>
            </a:r>
            <a:r>
              <a:rPr lang="en-GB" sz="1200" dirty="0" smtClean="0">
                <a:latin typeface="Calibri" pitchFamily="34" charset="0"/>
              </a:rPr>
              <a:t> 2013				     		</a:t>
            </a:r>
            <a:fld id="{5AA625D3-29AB-4131-BD0F-C7F1A9757741}" type="slidenum">
              <a:rPr lang="en-GB" sz="1200" smtClean="0">
                <a:latin typeface="Calibri" pitchFamily="34" charset="0"/>
              </a:rPr>
              <a:pPr algn="r">
                <a:defRPr/>
              </a:pPr>
              <a:t>114</a:t>
            </a:fld>
            <a:r>
              <a:rPr lang="en-GB" sz="1200" dirty="0" smtClean="0">
                <a:latin typeface="Calibri" pitchFamily="34" charset="0"/>
              </a:rPr>
              <a:t>/</a:t>
            </a:r>
            <a:endParaRPr lang="en-GB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LHC vacuum vessel, a 3 supports solution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729538" cy="559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6988" y="6619875"/>
            <a:ext cx="9117012" cy="2286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GB" sz="1200" dirty="0" smtClean="0">
                <a:latin typeface="Calibri" pitchFamily="34" charset="0"/>
              </a:rPr>
              <a:t>CAS, Superconductivity for accelerators, </a:t>
            </a:r>
            <a:r>
              <a:rPr lang="en-GB" sz="1200" dirty="0" err="1" smtClean="0">
                <a:latin typeface="Calibri" pitchFamily="34" charset="0"/>
              </a:rPr>
              <a:t>Erice</a:t>
            </a:r>
            <a:r>
              <a:rPr lang="en-GB" sz="1200" dirty="0" smtClean="0">
                <a:latin typeface="Calibri" pitchFamily="34" charset="0"/>
              </a:rPr>
              <a:t> 2013				     		</a:t>
            </a:r>
            <a:fld id="{5AA625D3-29AB-4131-BD0F-C7F1A9757741}" type="slidenum">
              <a:rPr lang="en-GB" sz="1200" smtClean="0">
                <a:latin typeface="Calibri" pitchFamily="34" charset="0"/>
              </a:rPr>
              <a:pPr algn="r">
                <a:defRPr/>
              </a:pPr>
              <a:t>115</a:t>
            </a:fld>
            <a:r>
              <a:rPr lang="en-GB" sz="1200" dirty="0" smtClean="0">
                <a:latin typeface="Calibri" pitchFamily="34" charset="0"/>
              </a:rPr>
              <a:t>/</a:t>
            </a:r>
            <a:endParaRPr lang="en-GB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3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Longitudinal thermal </a:t>
            </a:r>
            <a:r>
              <a:rPr lang="en-GB" dirty="0"/>
              <a:t>contractions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836712"/>
            <a:ext cx="8569325" cy="2735263"/>
          </a:xfrm>
        </p:spPr>
        <p:txBody>
          <a:bodyPr/>
          <a:lstStyle/>
          <a:p>
            <a:r>
              <a:rPr lang="en-GB" sz="2000" dirty="0">
                <a:solidFill>
                  <a:srgbClr val="0066CC"/>
                </a:solidFill>
              </a:rPr>
              <a:t>Cold mass</a:t>
            </a:r>
            <a:r>
              <a:rPr lang="en-GB" sz="2000" dirty="0"/>
              <a:t>, </a:t>
            </a:r>
            <a:r>
              <a:rPr lang="en-GB" sz="2000" dirty="0">
                <a:solidFill>
                  <a:srgbClr val="0066CC"/>
                </a:solidFill>
              </a:rPr>
              <a:t>thermal shield</a:t>
            </a:r>
            <a:r>
              <a:rPr lang="en-GB" sz="2000" dirty="0"/>
              <a:t>, </a:t>
            </a:r>
            <a:r>
              <a:rPr lang="en-GB" sz="2000" dirty="0">
                <a:solidFill>
                  <a:srgbClr val="0066CC"/>
                </a:solidFill>
              </a:rPr>
              <a:t>support posts</a:t>
            </a:r>
            <a:r>
              <a:rPr lang="en-GB" sz="2000" dirty="0"/>
              <a:t> and </a:t>
            </a:r>
            <a:r>
              <a:rPr lang="en-GB" sz="2000" dirty="0">
                <a:solidFill>
                  <a:srgbClr val="0066CC"/>
                </a:solidFill>
              </a:rPr>
              <a:t>vacuum vessel</a:t>
            </a:r>
            <a:r>
              <a:rPr lang="en-GB" sz="2000" dirty="0"/>
              <a:t> must be </a:t>
            </a:r>
            <a:r>
              <a:rPr lang="en-GB" sz="2000" dirty="0">
                <a:solidFill>
                  <a:srgbClr val="0066CC"/>
                </a:solidFill>
              </a:rPr>
              <a:t>free with each other</a:t>
            </a:r>
            <a:r>
              <a:rPr lang="en-GB" sz="2000" dirty="0"/>
              <a:t> to cope with longitudinal thermal contractions </a:t>
            </a:r>
          </a:p>
          <a:p>
            <a:r>
              <a:rPr lang="en-GB" sz="2000" dirty="0">
                <a:solidFill>
                  <a:srgbClr val="0066CC"/>
                </a:solidFill>
              </a:rPr>
              <a:t>One fixed point</a:t>
            </a:r>
            <a:r>
              <a:rPr lang="en-GB" sz="2000" dirty="0"/>
              <a:t> per each component</a:t>
            </a:r>
          </a:p>
          <a:p>
            <a:r>
              <a:rPr lang="en-GB" sz="2000" dirty="0"/>
              <a:t>Leave</a:t>
            </a:r>
            <a:r>
              <a:rPr lang="en-GB" sz="2000" dirty="0">
                <a:solidFill>
                  <a:srgbClr val="0066CC"/>
                </a:solidFill>
              </a:rPr>
              <a:t> plays</a:t>
            </a:r>
            <a:r>
              <a:rPr lang="en-GB" sz="2000" dirty="0"/>
              <a:t> to cope with all extreme T cases (ex. Cold mass cold, thermal shield warm)</a:t>
            </a:r>
          </a:p>
          <a:p>
            <a:r>
              <a:rPr lang="en-GB" sz="2000" dirty="0">
                <a:solidFill>
                  <a:srgbClr val="0066CC"/>
                </a:solidFill>
              </a:rPr>
              <a:t>Guided sliding</a:t>
            </a:r>
            <a:r>
              <a:rPr lang="en-GB" sz="2000" dirty="0"/>
              <a:t> of cold mass onto vacuum vessel</a:t>
            </a:r>
          </a:p>
          <a:p>
            <a:r>
              <a:rPr lang="en-GB" sz="2000" dirty="0">
                <a:solidFill>
                  <a:srgbClr val="0066CC"/>
                </a:solidFill>
              </a:rPr>
              <a:t>Flexible</a:t>
            </a:r>
            <a:r>
              <a:rPr lang="en-GB" sz="2000" dirty="0"/>
              <a:t> </a:t>
            </a:r>
            <a:r>
              <a:rPr lang="en-GB" sz="2000" dirty="0" err="1"/>
              <a:t>thermalisations</a:t>
            </a:r>
            <a:r>
              <a:rPr lang="en-GB" sz="2000" dirty="0"/>
              <a:t> anchors </a:t>
            </a:r>
          </a:p>
          <a:p>
            <a:endParaRPr lang="en-GB" sz="2000" dirty="0"/>
          </a:p>
        </p:txBody>
      </p:sp>
      <p:graphicFrame>
        <p:nvGraphicFramePr>
          <p:cNvPr id="7270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8313" y="3860800"/>
          <a:ext cx="8137525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7" name="Designer Drawing" r:id="rId3" imgW="6764040" imgH="826560" progId="Designer.Drawing.8">
                  <p:embed/>
                </p:oleObj>
              </mc:Choice>
              <mc:Fallback>
                <p:oleObj name="Designer Drawing" r:id="rId3" imgW="6764040" imgH="826560" progId="Designer.Drawing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860800"/>
                        <a:ext cx="8137525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4284663" y="3644900"/>
            <a:ext cx="42938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i="1" dirty="0"/>
              <a:t>(example of an LHC special </a:t>
            </a:r>
            <a:r>
              <a:rPr lang="en-GB" i="1" dirty="0" err="1" smtClean="0"/>
              <a:t>quadupole</a:t>
            </a:r>
            <a:r>
              <a:rPr lang="en-GB" i="1" dirty="0" smtClean="0"/>
              <a:t>)</a:t>
            </a:r>
            <a:endParaRPr lang="en-GB" i="1" dirty="0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2268538" y="3860800"/>
            <a:ext cx="0" cy="230505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827088" y="4868863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i="1"/>
              <a:t>Fixed post</a:t>
            </a: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 flipV="1">
            <a:off x="1908175" y="4724400"/>
            <a:ext cx="2159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5292725" y="5084763"/>
            <a:ext cx="147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i="1"/>
              <a:t>Sliding posts</a:t>
            </a:r>
          </a:p>
        </p:txBody>
      </p:sp>
      <p:sp>
        <p:nvSpPr>
          <p:cNvPr id="72715" name="Line 11"/>
          <p:cNvSpPr>
            <a:spLocks noChangeShapeType="1"/>
          </p:cNvSpPr>
          <p:nvPr/>
        </p:nvSpPr>
        <p:spPr bwMode="auto">
          <a:xfrm flipV="1">
            <a:off x="6156325" y="4797425"/>
            <a:ext cx="7921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auto">
          <a:xfrm flipH="1" flipV="1">
            <a:off x="5148263" y="4868863"/>
            <a:ext cx="6477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7" name="Line 13"/>
          <p:cNvSpPr>
            <a:spLocks noChangeShapeType="1"/>
          </p:cNvSpPr>
          <p:nvPr/>
        </p:nvSpPr>
        <p:spPr bwMode="auto">
          <a:xfrm>
            <a:off x="8243888" y="3860800"/>
            <a:ext cx="0" cy="230505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>
            <a:off x="2339975" y="5734050"/>
            <a:ext cx="583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>
            <a:off x="2339975" y="6021388"/>
            <a:ext cx="583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3132138" y="5416550"/>
            <a:ext cx="3887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i="1">
                <a:cs typeface="Arial" charset="0"/>
              </a:rPr>
              <a:t>Δ</a:t>
            </a:r>
            <a:r>
              <a:rPr lang="en-US" i="1">
                <a:cs typeface="Arial" charset="0"/>
              </a:rPr>
              <a:t>l </a:t>
            </a:r>
            <a:r>
              <a:rPr lang="en-US" i="1" baseline="-25000">
                <a:cs typeface="Arial" charset="0"/>
              </a:rPr>
              <a:t>cold mass</a:t>
            </a:r>
            <a:r>
              <a:rPr lang="en-US" i="1">
                <a:cs typeface="Arial" charset="0"/>
              </a:rPr>
              <a:t>= 30 mm (10m x 3mm/m)  </a:t>
            </a:r>
            <a:endParaRPr lang="el-GR" i="1" baseline="-25000">
              <a:cs typeface="Arial" charset="0"/>
            </a:endParaRPr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3105150" y="5689600"/>
            <a:ext cx="434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i="1">
                <a:cs typeface="Arial" charset="0"/>
              </a:rPr>
              <a:t>Δ</a:t>
            </a:r>
            <a:r>
              <a:rPr lang="en-US" i="1">
                <a:cs typeface="Arial" charset="0"/>
              </a:rPr>
              <a:t>l </a:t>
            </a:r>
            <a:r>
              <a:rPr lang="en-US" i="1" baseline="-25000">
                <a:cs typeface="Arial" charset="0"/>
              </a:rPr>
              <a:t>thermal shield</a:t>
            </a:r>
            <a:r>
              <a:rPr lang="en-US" i="1">
                <a:cs typeface="Arial" charset="0"/>
              </a:rPr>
              <a:t>= 40 mm (10m x 4 mm/m)</a:t>
            </a:r>
            <a:endParaRPr lang="el-GR" i="1" baseline="-25000">
              <a:cs typeface="Arial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116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0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solutions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117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5" name="Picture 3" descr="HERACryomagn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1"/>
          <a:stretch>
            <a:fillRect/>
          </a:stretch>
        </p:blipFill>
        <p:spPr bwMode="auto">
          <a:xfrm>
            <a:off x="4495800" y="1565051"/>
            <a:ext cx="43434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ERACryomagn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74831" r="14513"/>
          <a:stretch>
            <a:fillRect/>
          </a:stretch>
        </p:blipFill>
        <p:spPr bwMode="auto">
          <a:xfrm>
            <a:off x="838200" y="4079651"/>
            <a:ext cx="3463925" cy="17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59632" y="2204864"/>
            <a:ext cx="2448271" cy="5760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66FF"/>
                </a:solidFill>
              </a:rPr>
              <a:t>HERA Dipole</a:t>
            </a:r>
            <a:endParaRPr lang="en-GB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solutions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118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5" name="Picture 6" descr="RHIC_di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4862513" cy="43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7" y="2276872"/>
            <a:ext cx="2016224" cy="5760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66FF"/>
                </a:solidFill>
              </a:rPr>
              <a:t>RHIC Dipole</a:t>
            </a:r>
            <a:endParaRPr lang="en-GB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53116" y="5561"/>
            <a:ext cx="8100392" cy="687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kern="0" dirty="0">
                <a:solidFill>
                  <a:srgbClr val="0066CC"/>
                </a:solidFill>
              </a:rPr>
              <a:t>Other solutions</a:t>
            </a:r>
            <a:endParaRPr lang="en-GB" sz="3400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6504"/>
            <a:ext cx="68484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Isosceles Triangle 44"/>
          <p:cNvSpPr/>
          <p:nvPr/>
        </p:nvSpPr>
        <p:spPr>
          <a:xfrm>
            <a:off x="1835696" y="5288632"/>
            <a:ext cx="381000" cy="2286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Isosceles Triangle 45"/>
          <p:cNvSpPr/>
          <p:nvPr/>
        </p:nvSpPr>
        <p:spPr>
          <a:xfrm>
            <a:off x="5436096" y="5360640"/>
            <a:ext cx="381000" cy="2286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352" y="573570"/>
            <a:ext cx="3899968" cy="356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428680" y="5740324"/>
            <a:ext cx="152400" cy="1828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28"/>
          <p:cNvGrpSpPr/>
          <p:nvPr/>
        </p:nvGrpSpPr>
        <p:grpSpPr>
          <a:xfrm rot="10800000">
            <a:off x="4428680" y="6087515"/>
            <a:ext cx="157170" cy="216695"/>
            <a:chOff x="3505200" y="4724400"/>
            <a:chExt cx="157170" cy="216695"/>
          </a:xfrm>
        </p:grpSpPr>
        <p:sp>
          <p:nvSpPr>
            <p:cNvPr id="15" name="Rectangle 14"/>
            <p:cNvSpPr/>
            <p:nvPr/>
          </p:nvSpPr>
          <p:spPr>
            <a:xfrm>
              <a:off x="3505200" y="4724400"/>
              <a:ext cx="152400" cy="1524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505200" y="4864895"/>
              <a:ext cx="76200" cy="76200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586170" y="4864895"/>
              <a:ext cx="76200" cy="76200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99802" y="5689004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Fixed support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9803" y="6070004"/>
            <a:ext cx="153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Sliding support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265"/>
          <p:cNvGrpSpPr/>
          <p:nvPr/>
        </p:nvGrpSpPr>
        <p:grpSpPr>
          <a:xfrm>
            <a:off x="455254" y="6546260"/>
            <a:ext cx="731520" cy="243114"/>
            <a:chOff x="76200" y="5424708"/>
            <a:chExt cx="731520" cy="243114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6200" y="5424708"/>
              <a:ext cx="73152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52186" y="5553522"/>
              <a:ext cx="228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633186" y="5546268"/>
              <a:ext cx="228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526824" y="6474822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Inertia beam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66"/>
          <p:cNvGrpSpPr/>
          <p:nvPr/>
        </p:nvGrpSpPr>
        <p:grpSpPr>
          <a:xfrm>
            <a:off x="464785" y="6215144"/>
            <a:ext cx="731520" cy="235860"/>
            <a:chOff x="76200" y="4945740"/>
            <a:chExt cx="731520" cy="23586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76200" y="4945740"/>
              <a:ext cx="731520" cy="0"/>
            </a:xfrm>
            <a:prstGeom prst="line">
              <a:avLst/>
            </a:prstGeom>
            <a:ln w="222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633186" y="5067300"/>
              <a:ext cx="228600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1455386" y="6046194"/>
            <a:ext cx="2678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Invar longitudinal positioner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4352480" y="6444936"/>
            <a:ext cx="381000" cy="2286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9802" y="6462672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External supports (jacks)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267"/>
          <p:cNvGrpSpPr/>
          <p:nvPr/>
        </p:nvGrpSpPr>
        <p:grpSpPr>
          <a:xfrm>
            <a:off x="617187" y="5740098"/>
            <a:ext cx="82392" cy="406106"/>
            <a:chOff x="228600" y="4470694"/>
            <a:chExt cx="82392" cy="406106"/>
          </a:xfrm>
        </p:grpSpPr>
        <p:sp>
          <p:nvSpPr>
            <p:cNvPr id="32" name="Rectangle 31"/>
            <p:cNvSpPr/>
            <p:nvPr/>
          </p:nvSpPr>
          <p:spPr>
            <a:xfrm>
              <a:off x="228600" y="4470694"/>
              <a:ext cx="76200" cy="3048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3" name="Group 204"/>
            <p:cNvGrpSpPr/>
            <p:nvPr/>
          </p:nvGrpSpPr>
          <p:grpSpPr>
            <a:xfrm>
              <a:off x="235228" y="4760767"/>
              <a:ext cx="75764" cy="116033"/>
              <a:chOff x="1911628" y="3642873"/>
              <a:chExt cx="75764" cy="116033"/>
            </a:xfrm>
          </p:grpSpPr>
          <p:cxnSp>
            <p:nvCxnSpPr>
              <p:cNvPr id="34" name="Straight Connector 33"/>
              <p:cNvCxnSpPr>
                <a:cxnSpLocks noChangeAspect="1"/>
              </p:cNvCxnSpPr>
              <p:nvPr/>
            </p:nvCxnSpPr>
            <p:spPr>
              <a:xfrm rot="-1860000">
                <a:off x="1914009" y="3642873"/>
                <a:ext cx="73152" cy="688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cxnSpLocks noChangeAspect="1"/>
              </p:cNvCxnSpPr>
              <p:nvPr/>
            </p:nvCxnSpPr>
            <p:spPr>
              <a:xfrm rot="-1860000">
                <a:off x="1911628" y="3672531"/>
                <a:ext cx="73152" cy="688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cxnSpLocks noChangeAspect="1"/>
              </p:cNvCxnSpPr>
              <p:nvPr/>
            </p:nvCxnSpPr>
            <p:spPr>
              <a:xfrm rot="-3000000">
                <a:off x="1916390" y="3659331"/>
                <a:ext cx="73152" cy="688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cxnSpLocks noChangeAspect="1"/>
              </p:cNvCxnSpPr>
              <p:nvPr/>
            </p:nvCxnSpPr>
            <p:spPr>
              <a:xfrm rot="-3060000">
                <a:off x="1912296" y="3687902"/>
                <a:ext cx="73152" cy="688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cxnSpLocks noChangeAspect="1"/>
              </p:cNvCxnSpPr>
              <p:nvPr/>
            </p:nvCxnSpPr>
            <p:spPr>
              <a:xfrm rot="-2640000">
                <a:off x="1911826" y="3715309"/>
                <a:ext cx="36576" cy="344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extBox 38"/>
          <p:cNvSpPr txBox="1"/>
          <p:nvPr/>
        </p:nvSpPr>
        <p:spPr>
          <a:xfrm>
            <a:off x="1455386" y="5689004"/>
            <a:ext cx="2484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RF coupler (with bellows)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179512" y="1196752"/>
            <a:ext cx="455396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 smtClean="0">
                <a:solidFill>
                  <a:srgbClr val="0066FF"/>
                </a:solidFill>
              </a:rPr>
              <a:t>Tesla/TTF/ILC </a:t>
            </a:r>
            <a:r>
              <a:rPr lang="en-US" kern="0" dirty="0" err="1" smtClean="0">
                <a:solidFill>
                  <a:srgbClr val="0066FF"/>
                </a:solidFill>
              </a:rPr>
              <a:t>cryomodule</a:t>
            </a:r>
            <a:endParaRPr lang="en-US" kern="0" dirty="0" smtClean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3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efficiency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12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569406"/>
            <a:ext cx="8416925" cy="113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sz="2000" dirty="0" smtClean="0">
                <a:solidFill>
                  <a:srgbClr val="0066FF"/>
                </a:solidFill>
              </a:rPr>
              <a:t>Cooling of SC device: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GB" dirty="0" smtClean="0"/>
              <a:t>Ensure operating T: </a:t>
            </a:r>
            <a:r>
              <a:rPr lang="en-GB" dirty="0" err="1" smtClean="0"/>
              <a:t>cryo</a:t>
            </a:r>
            <a:r>
              <a:rPr lang="en-GB" dirty="0" smtClean="0"/>
              <a:t> scheme, fluid distribution and heat transfer. Strongly coupled to </a:t>
            </a:r>
            <a:r>
              <a:rPr lang="en-GB" dirty="0" err="1" smtClean="0"/>
              <a:t>cryoplant</a:t>
            </a:r>
            <a:r>
              <a:rPr lang="en-GB" dirty="0" smtClean="0"/>
              <a:t> and </a:t>
            </a:r>
            <a:r>
              <a:rPr lang="en-GB" dirty="0" err="1" smtClean="0"/>
              <a:t>cryo</a:t>
            </a:r>
            <a:r>
              <a:rPr lang="en-GB" dirty="0" smtClean="0"/>
              <a:t> distribution system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2520" y="1700857"/>
            <a:ext cx="4279900" cy="5616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000" dirty="0" smtClean="0">
                <a:solidFill>
                  <a:srgbClr val="0066FF"/>
                </a:solidFill>
              </a:rPr>
              <a:t>Heat loads management:</a:t>
            </a:r>
          </a:p>
          <a:p>
            <a:pPr marL="0" indent="0">
              <a:buFontTx/>
              <a:buNone/>
            </a:pPr>
            <a:endParaRPr lang="en-GB" sz="400" dirty="0" smtClean="0"/>
          </a:p>
          <a:p>
            <a:r>
              <a:rPr lang="en-GB" sz="2000" dirty="0" smtClean="0"/>
              <a:t>External heat in-leaks</a:t>
            </a:r>
          </a:p>
          <a:p>
            <a:pPr lvl="1"/>
            <a:r>
              <a:rPr lang="en-GB" sz="1800" dirty="0" smtClean="0"/>
              <a:t>Radiation	</a:t>
            </a:r>
          </a:p>
          <a:p>
            <a:pPr lvl="1"/>
            <a:r>
              <a:rPr lang="en-GB" sz="1800" dirty="0" smtClean="0"/>
              <a:t>Residual gas conduction</a:t>
            </a:r>
          </a:p>
          <a:p>
            <a:pPr lvl="1"/>
            <a:r>
              <a:rPr lang="en-GB" sz="1800" dirty="0" smtClean="0"/>
              <a:t>Solid conduction</a:t>
            </a:r>
            <a:endParaRPr lang="en-GB" sz="800" dirty="0" smtClean="0"/>
          </a:p>
          <a:p>
            <a:r>
              <a:rPr lang="en-GB" sz="2000" dirty="0" smtClean="0"/>
              <a:t>Internal heat sources:</a:t>
            </a:r>
          </a:p>
          <a:p>
            <a:pPr lvl="1"/>
            <a:r>
              <a:rPr lang="en-GB" sz="1800" dirty="0" smtClean="0"/>
              <a:t>Joule heating (SC magnet splices)</a:t>
            </a:r>
          </a:p>
          <a:p>
            <a:pPr lvl="1"/>
            <a:r>
              <a:rPr lang="en-GB" sz="1800" dirty="0" smtClean="0"/>
              <a:t>BCS residual resistance (RF cavities)</a:t>
            </a:r>
          </a:p>
          <a:p>
            <a:r>
              <a:rPr lang="en-GB" sz="2000" dirty="0" smtClean="0"/>
              <a:t>Beam-induced heat:</a:t>
            </a:r>
          </a:p>
          <a:p>
            <a:pPr lvl="1"/>
            <a:r>
              <a:rPr lang="en-GB" sz="1800" dirty="0" smtClean="0"/>
              <a:t>Synchrotron radiation	</a:t>
            </a:r>
          </a:p>
          <a:p>
            <a:pPr lvl="1"/>
            <a:r>
              <a:rPr lang="en-GB" sz="1800" dirty="0" smtClean="0"/>
              <a:t>Beam image currents</a:t>
            </a:r>
          </a:p>
          <a:p>
            <a:pPr lvl="1"/>
            <a:r>
              <a:rPr lang="en-GB" sz="1800" dirty="0" smtClean="0"/>
              <a:t>Photoelectrons (e-cloud)</a:t>
            </a:r>
          </a:p>
          <a:p>
            <a:pPr lvl="1"/>
            <a:endParaRPr lang="en-GB" dirty="0" smtClean="0"/>
          </a:p>
          <a:p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02356" y="1770899"/>
            <a:ext cx="4281488" cy="5616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FontTx/>
              <a:buNone/>
            </a:pPr>
            <a:r>
              <a:rPr lang="en-GB" dirty="0" smtClean="0">
                <a:solidFill>
                  <a:srgbClr val="0066FF"/>
                </a:solidFill>
              </a:rPr>
              <a:t>Mitigation measures:</a:t>
            </a:r>
          </a:p>
          <a:p>
            <a:pPr marL="0" lvl="1" indent="0">
              <a:buFontTx/>
              <a:buNone/>
            </a:pPr>
            <a:endParaRPr lang="en-GB" sz="1800" dirty="0" smtClean="0"/>
          </a:p>
          <a:p>
            <a:pPr lvl="1"/>
            <a:r>
              <a:rPr lang="en-GB" sz="1800" dirty="0" smtClean="0"/>
              <a:t>70 K shielding, MLI	</a:t>
            </a:r>
          </a:p>
          <a:p>
            <a:pPr lvl="1"/>
            <a:r>
              <a:rPr lang="en-GB" sz="1800" dirty="0" smtClean="0"/>
              <a:t>Vacuum &lt; 10</a:t>
            </a:r>
            <a:r>
              <a:rPr lang="en-GB" sz="1800" baseline="30000" dirty="0" smtClean="0"/>
              <a:t>-4</a:t>
            </a:r>
            <a:r>
              <a:rPr lang="en-GB" sz="1800" dirty="0" smtClean="0"/>
              <a:t> Pa</a:t>
            </a:r>
          </a:p>
          <a:p>
            <a:pPr lvl="1"/>
            <a:r>
              <a:rPr lang="en-GB" sz="1800" dirty="0" smtClean="0"/>
              <a:t>Low conductivity materials (non metallic), heat intercepts</a:t>
            </a:r>
          </a:p>
          <a:p>
            <a:pPr lvl="1"/>
            <a:endParaRPr lang="en-US" sz="600" dirty="0" smtClean="0"/>
          </a:p>
          <a:p>
            <a:pPr lvl="1"/>
            <a:r>
              <a:rPr lang="en-US" sz="1800" dirty="0" smtClean="0"/>
              <a:t>Special brazing (</a:t>
            </a:r>
            <a:r>
              <a:rPr lang="en-GB" sz="1800" dirty="0" smtClean="0"/>
              <a:t>resistance        &lt; a few </a:t>
            </a:r>
            <a:r>
              <a:rPr lang="en-GB" sz="1800" dirty="0" err="1" smtClean="0"/>
              <a:t>n</a:t>
            </a:r>
            <a:r>
              <a:rPr lang="en-GB" sz="1800" dirty="0" err="1" smtClean="0">
                <a:latin typeface="Symbol" pitchFamily="18" charset="2"/>
              </a:rPr>
              <a:t>W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Q enhancement,  pulsed operation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1800" dirty="0" smtClean="0"/>
              <a:t>5-20 K beam screens</a:t>
            </a:r>
          </a:p>
          <a:p>
            <a:pPr lvl="1"/>
            <a:r>
              <a:rPr lang="en-US" sz="1800" dirty="0" smtClean="0"/>
              <a:t>Cu plated beam screens</a:t>
            </a:r>
          </a:p>
          <a:p>
            <a:pPr lvl="1"/>
            <a:r>
              <a:rPr lang="en-US" sz="1800" dirty="0" smtClean="0"/>
              <a:t>5-20 beam screens</a:t>
            </a:r>
            <a:endParaRPr lang="en-US" sz="1800" dirty="0"/>
          </a:p>
        </p:txBody>
      </p:sp>
      <p:sp>
        <p:nvSpPr>
          <p:cNvPr id="7" name="Right Brace 6"/>
          <p:cNvSpPr/>
          <p:nvPr/>
        </p:nvSpPr>
        <p:spPr>
          <a:xfrm>
            <a:off x="4067944" y="2564904"/>
            <a:ext cx="304800" cy="1008112"/>
          </a:xfrm>
          <a:prstGeom prst="rightBrace">
            <a:avLst/>
          </a:prstGeom>
          <a:ln>
            <a:solidFill>
              <a:srgbClr val="0932B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4067944" y="3789040"/>
            <a:ext cx="288032" cy="2664296"/>
          </a:xfrm>
          <a:prstGeom prst="rightBrace">
            <a:avLst/>
          </a:prstGeom>
          <a:ln>
            <a:solidFill>
              <a:srgbClr val="0932B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4178930" y="2957974"/>
            <a:ext cx="72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018542" y="4974198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83968" y="2708920"/>
            <a:ext cx="7920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55976" y="3028140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83968" y="3356992"/>
            <a:ext cx="79928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20344" y="4070376"/>
            <a:ext cx="10081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220344" y="5694504"/>
            <a:ext cx="103172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211960" y="4718448"/>
            <a:ext cx="102369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211960" y="6021288"/>
            <a:ext cx="103172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20124" y="6350140"/>
            <a:ext cx="103172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01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smtClean="0"/>
              <a:t>solutions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120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774086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6840" y="1412776"/>
            <a:ext cx="2512991" cy="936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66FF"/>
                </a:solidFill>
              </a:rPr>
              <a:t>SNS high beta </a:t>
            </a:r>
            <a:r>
              <a:rPr lang="en-US" dirty="0" err="1" smtClean="0">
                <a:solidFill>
                  <a:srgbClr val="0066FF"/>
                </a:solidFill>
              </a:rPr>
              <a:t>cryomodule</a:t>
            </a:r>
            <a:endParaRPr lang="en-GB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0022" y="5580985"/>
            <a:ext cx="293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“Space-frame” and tie rods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292080" y="4653136"/>
            <a:ext cx="792088" cy="927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01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solutions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121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00" y="3177138"/>
            <a:ext cx="4896545" cy="161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562865" y="4721677"/>
            <a:ext cx="1103205" cy="77755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0"/>
          </p:cNvCxnSpPr>
          <p:nvPr/>
        </p:nvCxnSpPr>
        <p:spPr>
          <a:xfrm flipH="1" flipV="1">
            <a:off x="6178239" y="3862043"/>
            <a:ext cx="1429128" cy="200651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888478" y="4614991"/>
            <a:ext cx="558343" cy="100735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66270" y="5868561"/>
            <a:ext cx="2282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Inter-cavity support ensures alignment</a:t>
            </a:r>
          </a:p>
          <a:p>
            <a:endParaRPr lang="en-GB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3025" y="5499228"/>
            <a:ext cx="22888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Double tube of the power coupler as main support</a:t>
            </a:r>
          </a:p>
          <a:p>
            <a:endParaRPr lang="en-GB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5724" y="5622340"/>
            <a:ext cx="2282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Vacuum vessel</a:t>
            </a:r>
          </a:p>
          <a:p>
            <a:endParaRPr lang="en-GB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5" name="Picture 3" descr="\\cern.ch\dfs\Users\v\vparma\Documents\Private\future activities\SPL\CNRS\Coupe CM SPL_CSP compress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306586" cy="198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51520" y="3140968"/>
            <a:ext cx="2152951" cy="9361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66FF"/>
                </a:solidFill>
              </a:rPr>
              <a:t>SPL </a:t>
            </a: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0066FF"/>
                </a:solidFill>
              </a:rPr>
              <a:t>cryomodule</a:t>
            </a:r>
            <a:endParaRPr lang="en-GB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6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2"/>
          </p:nvPr>
        </p:nvSpPr>
        <p:spPr>
          <a:xfrm>
            <a:off x="395536" y="6629400"/>
            <a:ext cx="9117012" cy="2286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dirty="0"/>
              <a:t>CAS, Superconductivity for accelerators, </a:t>
            </a:r>
            <a:r>
              <a:rPr lang="en-GB" dirty="0" err="1"/>
              <a:t>Erice</a:t>
            </a:r>
            <a:r>
              <a:rPr lang="en-GB" dirty="0"/>
              <a:t> 2013						</a:t>
            </a:r>
            <a:fld id="{5AA625D3-29AB-4131-BD0F-C7F1A9757741}" type="slidenum">
              <a:rPr lang="en-GB"/>
              <a:pPr>
                <a:defRPr/>
              </a:pPr>
              <a:t>122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Pressure relief protection systems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1139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Pressure relief protection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48680"/>
            <a:ext cx="8713788" cy="6048672"/>
          </a:xfrm>
        </p:spPr>
        <p:txBody>
          <a:bodyPr/>
          <a:lstStyle/>
          <a:p>
            <a:r>
              <a:rPr lang="en-US" sz="1800" dirty="0" smtClean="0"/>
              <a:t>Cryostats include </a:t>
            </a:r>
            <a:r>
              <a:rPr lang="en-US" sz="1800" dirty="0" smtClean="0">
                <a:solidFill>
                  <a:srgbClr val="0066CC"/>
                </a:solidFill>
              </a:rPr>
              <a:t>large cold surfaces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val="0066CC"/>
                </a:solidFill>
              </a:rPr>
              <a:t>inventory of cryogenic fluids</a:t>
            </a:r>
            <a:r>
              <a:rPr lang="en-US" sz="1800" dirty="0" smtClean="0"/>
              <a:t>, sometimes </a:t>
            </a:r>
            <a:r>
              <a:rPr lang="en-US" sz="1800" dirty="0" smtClean="0">
                <a:solidFill>
                  <a:srgbClr val="0066CC"/>
                </a:solidFill>
              </a:rPr>
              <a:t>large stored energy </a:t>
            </a:r>
            <a:r>
              <a:rPr lang="en-US" sz="1800" dirty="0" smtClean="0"/>
              <a:t>(e.g. energized magnets) </a:t>
            </a:r>
          </a:p>
          <a:p>
            <a:pPr lvl="1"/>
            <a:r>
              <a:rPr lang="en-US" sz="1600" dirty="0" smtClean="0">
                <a:sym typeface="Wingdings" pitchFamily="2" charset="2"/>
              </a:rPr>
              <a:t>a </a:t>
            </a:r>
            <a:r>
              <a:rPr lang="en-US" sz="1600" dirty="0" smtClean="0">
                <a:solidFill>
                  <a:srgbClr val="0066CC"/>
                </a:solidFill>
                <a:sym typeface="Wingdings" pitchFamily="2" charset="2"/>
              </a:rPr>
              <a:t>potentially unstable energy storage </a:t>
            </a:r>
            <a:r>
              <a:rPr lang="en-US" sz="1600" dirty="0" smtClean="0">
                <a:sym typeface="Wingdings" pitchFamily="2" charset="2"/>
              </a:rPr>
              <a:t>which will </a:t>
            </a:r>
            <a:r>
              <a:rPr lang="en-US" sz="1600" dirty="0" smtClean="0">
                <a:solidFill>
                  <a:srgbClr val="0066CC"/>
                </a:solidFill>
                <a:sym typeface="Wingdings" pitchFamily="2" charset="2"/>
              </a:rPr>
              <a:t>tend to find a more stable state of equilibrium</a:t>
            </a:r>
          </a:p>
          <a:p>
            <a:pPr lvl="1"/>
            <a:r>
              <a:rPr lang="en-US" sz="1600" dirty="0" smtClean="0">
                <a:sym typeface="Wingdings" pitchFamily="2" charset="2"/>
              </a:rPr>
              <a:t>Through a </a:t>
            </a:r>
            <a:r>
              <a:rPr lang="en-US" sz="1600" dirty="0" smtClean="0">
                <a:solidFill>
                  <a:srgbClr val="0066CC"/>
                </a:solidFill>
                <a:sym typeface="Wingdings" pitchFamily="2" charset="2"/>
              </a:rPr>
              <a:t>thermodynamic transformation </a:t>
            </a:r>
            <a:r>
              <a:rPr lang="en-US" sz="1600" dirty="0" smtClean="0">
                <a:sym typeface="Wingdings" pitchFamily="2" charset="2"/>
              </a:rPr>
              <a:t>which can be </a:t>
            </a:r>
            <a:r>
              <a:rPr lang="en-US" sz="1600" dirty="0" smtClean="0">
                <a:solidFill>
                  <a:srgbClr val="0066CC"/>
                </a:solidFill>
                <a:sym typeface="Wingdings" pitchFamily="2" charset="2"/>
              </a:rPr>
              <a:t>sudden</a:t>
            </a:r>
            <a:r>
              <a:rPr lang="en-US" sz="1600" dirty="0" smtClean="0">
                <a:sym typeface="Wingdings" pitchFamily="2" charset="2"/>
              </a:rPr>
              <a:t> and </a:t>
            </a:r>
            <a:r>
              <a:rPr lang="en-US" sz="1600" dirty="0" smtClean="0">
                <a:solidFill>
                  <a:srgbClr val="0066CC"/>
                </a:solidFill>
                <a:sym typeface="Wingdings" pitchFamily="2" charset="2"/>
              </a:rPr>
              <a:t>uncontrolled</a:t>
            </a:r>
            <a:r>
              <a:rPr lang="en-US" sz="1600" dirty="0" smtClean="0">
                <a:sym typeface="Wingdings" pitchFamily="2" charset="2"/>
              </a:rPr>
              <a:t> with a dangerous </a:t>
            </a:r>
            <a:r>
              <a:rPr lang="en-US" sz="1600" dirty="0" smtClean="0">
                <a:solidFill>
                  <a:srgbClr val="0066CC"/>
                </a:solidFill>
                <a:sym typeface="Wingdings" pitchFamily="2" charset="2"/>
              </a:rPr>
              <a:t>increase of pressure</a:t>
            </a:r>
          </a:p>
          <a:p>
            <a:r>
              <a:rPr lang="en-US" sz="1800" dirty="0" smtClean="0">
                <a:sym typeface="Wingdings" pitchFamily="2" charset="2"/>
              </a:rPr>
              <a:t>Protect personnel (burns, ODH) and equipment (direct and collateral damage) </a:t>
            </a:r>
          </a:p>
          <a:p>
            <a:r>
              <a:rPr lang="en-US" sz="1800" dirty="0" smtClean="0">
                <a:sym typeface="Wingdings" pitchFamily="2" charset="2"/>
              </a:rPr>
              <a:t>Risk hazards:</a:t>
            </a:r>
          </a:p>
          <a:p>
            <a:pPr lvl="1"/>
            <a:r>
              <a:rPr lang="en-US" sz="1600" dirty="0" smtClean="0">
                <a:sym typeface="Wingdings" pitchFamily="2" charset="2"/>
              </a:rPr>
              <a:t>Sources of pressure:</a:t>
            </a:r>
          </a:p>
          <a:p>
            <a:pPr lvl="2"/>
            <a:r>
              <a:rPr lang="en-US" sz="1400" dirty="0" smtClean="0">
                <a:sym typeface="Wingdings" pitchFamily="2" charset="2"/>
              </a:rPr>
              <a:t>Compressors connected to </a:t>
            </a:r>
            <a:r>
              <a:rPr lang="en-US" sz="1400" dirty="0" err="1" smtClean="0">
                <a:sym typeface="Wingdings" pitchFamily="2" charset="2"/>
              </a:rPr>
              <a:t>cryo</a:t>
            </a:r>
            <a:r>
              <a:rPr lang="en-US" sz="1400" dirty="0" smtClean="0">
                <a:sym typeface="Wingdings" pitchFamily="2" charset="2"/>
              </a:rPr>
              <a:t> lines</a:t>
            </a:r>
          </a:p>
          <a:p>
            <a:pPr lvl="2"/>
            <a:r>
              <a:rPr lang="en-US" sz="1400" dirty="0" smtClean="0">
                <a:sym typeface="Wingdings" pitchFamily="2" charset="2"/>
              </a:rPr>
              <a:t>Connection to higher pressure source (e.g. HP bottles)</a:t>
            </a:r>
          </a:p>
          <a:p>
            <a:pPr lvl="2"/>
            <a:r>
              <a:rPr lang="en-US" sz="1400" dirty="0" smtClean="0">
                <a:sym typeface="Wingdings" pitchFamily="2" charset="2"/>
              </a:rPr>
              <a:t>Heating of “trapped” volumes (typically in a circuit between valves) during warm-ups</a:t>
            </a:r>
          </a:p>
          <a:p>
            <a:pPr lvl="2"/>
            <a:r>
              <a:rPr lang="en-US" sz="1400" dirty="0">
                <a:sym typeface="Wingdings" pitchFamily="2" charset="2"/>
              </a:rPr>
              <a:t>Helium leak to insulation vacuum, with consequent increased </a:t>
            </a:r>
            <a:r>
              <a:rPr lang="en-US" sz="1400" dirty="0" smtClean="0">
                <a:sym typeface="Wingdings" pitchFamily="2" charset="2"/>
              </a:rPr>
              <a:t>conduction/</a:t>
            </a:r>
            <a:r>
              <a:rPr lang="en-US" sz="1400" dirty="0">
                <a:sym typeface="Wingdings" pitchFamily="2" charset="2"/>
              </a:rPr>
              <a:t>convection heat loads to cryogenic liquid vessels</a:t>
            </a:r>
          </a:p>
          <a:p>
            <a:pPr lvl="2"/>
            <a:r>
              <a:rPr lang="en-US" sz="1400" dirty="0" err="1" smtClean="0">
                <a:sym typeface="Wingdings" pitchFamily="2" charset="2"/>
              </a:rPr>
              <a:t>Cryo</a:t>
            </a:r>
            <a:r>
              <a:rPr lang="en-US" sz="1400" dirty="0" smtClean="0">
                <a:sym typeface="Wingdings" pitchFamily="2" charset="2"/>
              </a:rPr>
              <a:t>-condensed air leaks on cold surfaces and consequent pressure increase and increased conduct/convection </a:t>
            </a:r>
            <a:r>
              <a:rPr lang="en-US" sz="1400" dirty="0">
                <a:sym typeface="Wingdings" pitchFamily="2" charset="2"/>
              </a:rPr>
              <a:t>heat </a:t>
            </a:r>
            <a:r>
              <a:rPr lang="en-US" sz="1400" dirty="0" smtClean="0">
                <a:sym typeface="Wingdings" pitchFamily="2" charset="2"/>
              </a:rPr>
              <a:t>loads during warm-ups</a:t>
            </a:r>
          </a:p>
          <a:p>
            <a:pPr lvl="2"/>
            <a:r>
              <a:rPr lang="en-US" sz="1400" dirty="0" smtClean="0">
                <a:sym typeface="Wingdings" pitchFamily="2" charset="2"/>
              </a:rPr>
              <a:t>Heating/vaporization of cryogens from sudden release of stored energy in SC device (e.g. quench or arcing in a SC magnet circuit)</a:t>
            </a:r>
          </a:p>
          <a:p>
            <a:pPr lvl="2"/>
            <a:r>
              <a:rPr lang="en-US" sz="1400" dirty="0" smtClean="0">
                <a:solidFill>
                  <a:srgbClr val="0932B7"/>
                </a:solidFill>
                <a:sym typeface="Wingdings" pitchFamily="2" charset="2"/>
              </a:rPr>
              <a:t>Uncontrolled air/nitrogen venting of insulation vacuum with sudden condensation on cold surfaces</a:t>
            </a:r>
          </a:p>
          <a:p>
            <a:pPr lvl="2"/>
            <a:r>
              <a:rPr lang="en-US" sz="1400" dirty="0" smtClean="0">
                <a:solidFill>
                  <a:srgbClr val="0932B7"/>
                </a:solidFill>
                <a:sym typeface="Wingdings" pitchFamily="2" charset="2"/>
              </a:rPr>
              <a:t>Uncontrolled release of cryogenic fluid to higher T surfaces (thermal shield and vacuum vessel), </a:t>
            </a:r>
            <a:r>
              <a:rPr lang="en-US" sz="1400" dirty="0">
                <a:solidFill>
                  <a:srgbClr val="0932B7"/>
                </a:solidFill>
                <a:sym typeface="Wingdings" pitchFamily="2" charset="2"/>
              </a:rPr>
              <a:t>and consequent pressure increase and increased </a:t>
            </a:r>
            <a:r>
              <a:rPr lang="en-US" sz="1400" dirty="0" smtClean="0">
                <a:solidFill>
                  <a:srgbClr val="0932B7"/>
                </a:solidFill>
                <a:sym typeface="Wingdings" pitchFamily="2" charset="2"/>
              </a:rPr>
              <a:t>of conduction/convection </a:t>
            </a:r>
            <a:r>
              <a:rPr lang="en-US" sz="1400" dirty="0">
                <a:solidFill>
                  <a:srgbClr val="0932B7"/>
                </a:solidFill>
                <a:sym typeface="Wingdings" pitchFamily="2" charset="2"/>
              </a:rPr>
              <a:t>heat </a:t>
            </a:r>
            <a:r>
              <a:rPr lang="en-US" sz="1400" dirty="0" smtClean="0">
                <a:solidFill>
                  <a:srgbClr val="0932B7"/>
                </a:solidFill>
                <a:sym typeface="Wingdings" pitchFamily="2" charset="2"/>
              </a:rPr>
              <a:t>loads to cold surfaces</a:t>
            </a:r>
            <a:endParaRPr lang="en-US" sz="1400" dirty="0">
              <a:solidFill>
                <a:srgbClr val="0932B7"/>
              </a:solidFill>
              <a:sym typeface="Wingdings" pitchFamily="2" charset="2"/>
            </a:endParaRPr>
          </a:p>
          <a:p>
            <a:pPr marL="914400" lvl="2" indent="0">
              <a:buNone/>
            </a:pPr>
            <a:endParaRPr lang="en-US" sz="1400" dirty="0" smtClean="0">
              <a:sym typeface="Wingdings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123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" name="Left Brace 4"/>
          <p:cNvSpPr/>
          <p:nvPr/>
        </p:nvSpPr>
        <p:spPr>
          <a:xfrm>
            <a:off x="971600" y="5445224"/>
            <a:ext cx="155448" cy="9144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04988" y="5589413"/>
            <a:ext cx="1920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Often the most critical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1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QBQ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86663"/>
            <a:ext cx="2792354" cy="2094265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00100" y="1"/>
            <a:ext cx="750095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typical example…</a:t>
            </a:r>
            <a:r>
              <a:rPr lang="en-US" sz="2400" kern="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LHC 19</a:t>
            </a:r>
            <a:r>
              <a:rPr lang="en-US" sz="2400" kern="0" baseline="30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th</a:t>
            </a:r>
            <a:r>
              <a:rPr lang="en-US" sz="2400" kern="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sept.2008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PR17_08a_fu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391" y="3561628"/>
            <a:ext cx="4500564" cy="3000376"/>
          </a:xfrm>
          <a:prstGeom prst="rect">
            <a:avLst/>
          </a:prstGeom>
        </p:spPr>
      </p:pic>
      <p:pic>
        <p:nvPicPr>
          <p:cNvPr id="6" name="Picture 5" descr="PR17_08b_fu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643314"/>
            <a:ext cx="3357585" cy="28370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2503929"/>
            <a:ext cx="2448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en-US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…5 MW arc in an interconnect</a:t>
            </a:r>
            <a:endParaRPr lang="en-US" sz="1200" kern="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61" y="6164539"/>
            <a:ext cx="4643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fr-FR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…~50 t of </a:t>
            </a:r>
            <a:r>
              <a:rPr lang="fr-FR" sz="1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longitudinal;pressure</a:t>
            </a:r>
            <a:r>
              <a:rPr lang="fr-FR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force, ~50 </a:t>
            </a:r>
            <a:r>
              <a:rPr lang="fr-FR" sz="1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magnets</a:t>
            </a:r>
            <a:r>
              <a:rPr lang="fr-FR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displaced</a:t>
            </a:r>
            <a:r>
              <a:rPr lang="fr-FR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…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6314" y="6154922"/>
            <a:ext cx="3714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en-US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…uprooting of jacks</a:t>
            </a:r>
            <a:endParaRPr lang="en-US" sz="1200" kern="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7042" name="Picture 2" descr="G:\Workspaces\c\cryostats\LHC Cryostats\sector 3-4 incident\photos sect 3-4\IMG_0288 retouch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709084"/>
            <a:ext cx="2718525" cy="203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3875" y="2318134"/>
            <a:ext cx="2968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fr-FR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~2 t  of </a:t>
            </a:r>
            <a:r>
              <a:rPr lang="fr-FR" sz="1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helium</a:t>
            </a:r>
            <a:r>
              <a:rPr lang="fr-FR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first 2 minutes, </a:t>
            </a:r>
            <a:r>
              <a:rPr lang="fr-FR" sz="1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estimated</a:t>
            </a:r>
            <a:r>
              <a:rPr lang="fr-FR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 </a:t>
            </a:r>
            <a:r>
              <a:rPr lang="fr-FR" sz="1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peak</a:t>
            </a:r>
            <a:r>
              <a:rPr lang="fr-FR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mass flow of 20 kg/s</a:t>
            </a:r>
            <a:endParaRPr lang="fr-FR" sz="1200" kern="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7044" name="Picture 4" descr="G:\Workspaces\c\cryostats\LHC Cryostats\sector 3-4 incident\photos sect 3-4\IMG_0291 retouch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09084"/>
            <a:ext cx="2641536" cy="203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80800" y="2440701"/>
            <a:ext cx="2448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en-US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Insulation </a:t>
            </a:r>
            <a:r>
              <a:rPr lang="en-US" sz="1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en-US" sz="1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acuum relief device</a:t>
            </a:r>
            <a:endParaRPr lang="en-US" sz="1200" kern="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25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General approach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713788" cy="5616575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smtClean="0">
                <a:solidFill>
                  <a:srgbClr val="0066FF"/>
                </a:solidFill>
              </a:rPr>
              <a:t>Risk analysis &amp; mitigation:</a:t>
            </a:r>
          </a:p>
          <a:p>
            <a:r>
              <a:rPr lang="en-GB" sz="1600" dirty="0" smtClean="0"/>
              <a:t>Make a thorough </a:t>
            </a:r>
            <a:r>
              <a:rPr lang="en-GB" sz="1600" dirty="0" smtClean="0">
                <a:solidFill>
                  <a:srgbClr val="0066FF"/>
                </a:solidFill>
              </a:rPr>
              <a:t>risk analysis </a:t>
            </a:r>
            <a:r>
              <a:rPr lang="en-GB" sz="1600" dirty="0" smtClean="0"/>
              <a:t>and evaluate </a:t>
            </a:r>
            <a:r>
              <a:rPr lang="en-GB" sz="1600" dirty="0" smtClean="0">
                <a:solidFill>
                  <a:srgbClr val="0066FF"/>
                </a:solidFill>
              </a:rPr>
              <a:t>risk hazards</a:t>
            </a:r>
          </a:p>
          <a:p>
            <a:r>
              <a:rPr lang="en-GB" sz="1600" dirty="0" smtClean="0"/>
              <a:t>Identify </a:t>
            </a:r>
            <a:r>
              <a:rPr lang="en-GB" sz="1600" dirty="0" smtClean="0">
                <a:solidFill>
                  <a:srgbClr val="0066FF"/>
                </a:solidFill>
              </a:rPr>
              <a:t>mitigation measures</a:t>
            </a:r>
            <a:r>
              <a:rPr lang="en-GB" sz="1600" dirty="0" smtClean="0"/>
              <a:t> (e.g. protections of exposed bellows and flanged connections)</a:t>
            </a:r>
          </a:p>
          <a:p>
            <a:r>
              <a:rPr lang="en-GB" sz="1600" dirty="0" smtClean="0"/>
              <a:t>Identify </a:t>
            </a:r>
            <a:r>
              <a:rPr lang="en-GB" sz="1600" dirty="0" smtClean="0">
                <a:solidFill>
                  <a:srgbClr val="0066FF"/>
                </a:solidFill>
              </a:rPr>
              <a:t>severity</a:t>
            </a:r>
            <a:r>
              <a:rPr lang="en-GB" sz="1600" dirty="0" smtClean="0"/>
              <a:t> of consequences and appreciate </a:t>
            </a:r>
            <a:r>
              <a:rPr lang="en-GB" sz="1600" dirty="0" smtClean="0">
                <a:solidFill>
                  <a:srgbClr val="0066FF"/>
                </a:solidFill>
              </a:rPr>
              <a:t>probability</a:t>
            </a:r>
            <a:r>
              <a:rPr lang="en-GB" sz="1600" dirty="0" smtClean="0"/>
              <a:t> of the event </a:t>
            </a:r>
          </a:p>
          <a:p>
            <a:r>
              <a:rPr lang="en-GB" sz="1600" dirty="0" smtClean="0"/>
              <a:t>Define the </a:t>
            </a:r>
            <a:r>
              <a:rPr lang="en-GB" sz="1600" dirty="0" smtClean="0">
                <a:solidFill>
                  <a:srgbClr val="0066FF"/>
                </a:solidFill>
              </a:rPr>
              <a:t>maximum credible incident(s)</a:t>
            </a:r>
            <a:r>
              <a:rPr lang="en-GB" sz="1600" dirty="0" smtClean="0"/>
              <a:t> and design the safety relief system accordingly</a:t>
            </a:r>
          </a:p>
          <a:p>
            <a:r>
              <a:rPr lang="en-GB" sz="1600" dirty="0" smtClean="0"/>
              <a:t>The safety relief system must be designed to </a:t>
            </a:r>
            <a:r>
              <a:rPr lang="en-GB" sz="1600" dirty="0" smtClean="0">
                <a:solidFill>
                  <a:srgbClr val="0066FF"/>
                </a:solidFill>
              </a:rPr>
              <a:t>keep pressure rise within </a:t>
            </a:r>
            <a:r>
              <a:rPr lang="en-GB" sz="1600" dirty="0" smtClean="0"/>
              <a:t>the limits  of the </a:t>
            </a:r>
            <a:r>
              <a:rPr lang="en-GB" sz="1600" dirty="0" smtClean="0">
                <a:solidFill>
                  <a:srgbClr val="0066FF"/>
                </a:solidFill>
              </a:rPr>
              <a:t>Maximum Allowable Working Pressure </a:t>
            </a:r>
            <a:r>
              <a:rPr lang="en-GB" sz="1600" dirty="0" smtClean="0"/>
              <a:t>(MAWP)</a:t>
            </a:r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1800" b="1" dirty="0" smtClean="0">
                <a:solidFill>
                  <a:srgbClr val="0066FF"/>
                </a:solidFill>
              </a:rPr>
              <a:t>Design steps: </a:t>
            </a:r>
          </a:p>
          <a:p>
            <a:r>
              <a:rPr lang="en-GB" sz="1600" dirty="0" smtClean="0"/>
              <a:t>Estimate the </a:t>
            </a:r>
            <a:r>
              <a:rPr lang="en-GB" sz="1600" dirty="0" smtClean="0">
                <a:solidFill>
                  <a:srgbClr val="0066FF"/>
                </a:solidFill>
              </a:rPr>
              <a:t>heat exchange </a:t>
            </a:r>
            <a:r>
              <a:rPr lang="en-GB" sz="1600" dirty="0" smtClean="0"/>
              <a:t>and its </a:t>
            </a:r>
            <a:r>
              <a:rPr lang="en-GB" sz="1600" dirty="0" smtClean="0">
                <a:solidFill>
                  <a:srgbClr val="0066FF"/>
                </a:solidFill>
              </a:rPr>
              <a:t>conversion to mass flow rates </a:t>
            </a:r>
            <a:r>
              <a:rPr lang="en-GB" sz="1600" dirty="0" smtClean="0"/>
              <a:t>to be discharged</a:t>
            </a:r>
          </a:p>
          <a:p>
            <a:r>
              <a:rPr lang="en-GB" sz="1600" dirty="0" smtClean="0">
                <a:solidFill>
                  <a:srgbClr val="0066FF"/>
                </a:solidFill>
              </a:rPr>
              <a:t>Check the sizing of piping </a:t>
            </a:r>
            <a:r>
              <a:rPr lang="en-GB" sz="1600" dirty="0" smtClean="0"/>
              <a:t>(generally designed for normal operation) </a:t>
            </a:r>
            <a:r>
              <a:rPr lang="en-GB" sz="1600" dirty="0"/>
              <a:t>to </a:t>
            </a:r>
            <a:r>
              <a:rPr lang="en-GB" sz="1600" dirty="0" smtClean="0"/>
              <a:t>the relief device and increase if necessary</a:t>
            </a:r>
          </a:p>
          <a:p>
            <a:r>
              <a:rPr lang="en-GB" sz="1600" dirty="0" smtClean="0">
                <a:solidFill>
                  <a:srgbClr val="0066FF"/>
                </a:solidFill>
              </a:rPr>
              <a:t>Choose the type of safety device </a:t>
            </a:r>
            <a:r>
              <a:rPr lang="en-GB" sz="1600" dirty="0" smtClean="0"/>
              <a:t>(burst disks, valves, plates) and </a:t>
            </a:r>
            <a:r>
              <a:rPr lang="en-GB" sz="1600" dirty="0" smtClean="0">
                <a:solidFill>
                  <a:srgbClr val="0066FF"/>
                </a:solidFill>
              </a:rPr>
              <a:t>size the safety device (DN and set pressure). </a:t>
            </a:r>
            <a:r>
              <a:rPr lang="en-GB" sz="1600" dirty="0" smtClean="0"/>
              <a:t>Make use of safety device manufacturers formulas and charts</a:t>
            </a:r>
          </a:p>
          <a:p>
            <a:r>
              <a:rPr lang="en-GB" sz="1600" dirty="0" smtClean="0"/>
              <a:t>Size recovery piping downstream of safety device and </a:t>
            </a:r>
            <a:r>
              <a:rPr lang="en-GB" sz="1600" dirty="0" smtClean="0">
                <a:solidFill>
                  <a:srgbClr val="0066FF"/>
                </a:solidFill>
              </a:rPr>
              <a:t>check venting needs in the buildings</a:t>
            </a:r>
            <a:r>
              <a:rPr lang="en-GB" sz="1600" dirty="0" smtClean="0"/>
              <a:t> where the release occurs (ODH issue) </a:t>
            </a:r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125</a:t>
            </a:fld>
            <a:r>
              <a:rPr lang="en-GB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75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Pressure Safety Relief  Devices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126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499992" y="692697"/>
            <a:ext cx="4644008" cy="252028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Cryogenic fluid </a:t>
            </a:r>
            <a:r>
              <a:rPr lang="en-GB" dirty="0" smtClean="0"/>
              <a:t>vessel</a:t>
            </a:r>
            <a:endParaRPr lang="en-GB" sz="2200" dirty="0"/>
          </a:p>
          <a:p>
            <a:pPr lvl="1"/>
            <a:r>
              <a:rPr lang="en-US" sz="1800" dirty="0" smtClean="0"/>
              <a:t>Typical </a:t>
            </a:r>
            <a:r>
              <a:rPr lang="en-GB" sz="1800" dirty="0" err="1"/>
              <a:t>ΔPmax</a:t>
            </a:r>
            <a:r>
              <a:rPr lang="en-GB" sz="1800" dirty="0"/>
              <a:t> &lt; </a:t>
            </a:r>
            <a:r>
              <a:rPr lang="en-GB" sz="1800" dirty="0" smtClean="0"/>
              <a:t>PS</a:t>
            </a:r>
          </a:p>
          <a:p>
            <a:pPr lvl="1"/>
            <a:r>
              <a:rPr lang="en-GB" sz="1800" dirty="0" smtClean="0"/>
              <a:t>PS </a:t>
            </a:r>
            <a:r>
              <a:rPr lang="en-US" sz="1800" dirty="0" smtClean="0"/>
              <a:t>depends on the device (~few bar for SC cavities, up to ~ 20 bar for magnets)</a:t>
            </a:r>
          </a:p>
          <a:p>
            <a:pPr lvl="1"/>
            <a:r>
              <a:rPr lang="en-GB" sz="1800" dirty="0"/>
              <a:t>Define DN of valve and set pressure, P</a:t>
            </a:r>
            <a:r>
              <a:rPr lang="en-GB" sz="1800" baseline="-25000" dirty="0"/>
              <a:t>T</a:t>
            </a:r>
            <a:endParaRPr lang="en-GB" sz="18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827584" y="3861048"/>
            <a:ext cx="3096344" cy="2088232"/>
            <a:chOff x="6732240" y="2780928"/>
            <a:chExt cx="2335738" cy="1400346"/>
          </a:xfrm>
        </p:grpSpPr>
        <p:sp>
          <p:nvSpPr>
            <p:cNvPr id="58" name="Rectangle 57"/>
            <p:cNvSpPr/>
            <p:nvPr/>
          </p:nvSpPr>
          <p:spPr>
            <a:xfrm>
              <a:off x="6732240" y="3130736"/>
              <a:ext cx="2099735" cy="105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6887776" y="3694554"/>
              <a:ext cx="1788663" cy="21386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6879788" y="3673325"/>
              <a:ext cx="1792918" cy="43258"/>
            </a:xfrm>
            <a:custGeom>
              <a:avLst/>
              <a:gdLst>
                <a:gd name="connsiteX0" fmla="*/ 0 w 3320248"/>
                <a:gd name="connsiteY0" fmla="*/ 35613 h 80108"/>
                <a:gd name="connsiteX1" fmla="*/ 346229 w 3320248"/>
                <a:gd name="connsiteY1" fmla="*/ 17857 h 80108"/>
                <a:gd name="connsiteX2" fmla="*/ 807868 w 3320248"/>
                <a:gd name="connsiteY2" fmla="*/ 62246 h 80108"/>
                <a:gd name="connsiteX3" fmla="*/ 1225118 w 3320248"/>
                <a:gd name="connsiteY3" fmla="*/ 17857 h 80108"/>
                <a:gd name="connsiteX4" fmla="*/ 1731145 w 3320248"/>
                <a:gd name="connsiteY4" fmla="*/ 62246 h 80108"/>
                <a:gd name="connsiteX5" fmla="*/ 2166151 w 3320248"/>
                <a:gd name="connsiteY5" fmla="*/ 102 h 80108"/>
                <a:gd name="connsiteX6" fmla="*/ 2734322 w 3320248"/>
                <a:gd name="connsiteY6" fmla="*/ 80001 h 80108"/>
                <a:gd name="connsiteX7" fmla="*/ 3151572 w 3320248"/>
                <a:gd name="connsiteY7" fmla="*/ 17857 h 80108"/>
                <a:gd name="connsiteX8" fmla="*/ 3320248 w 3320248"/>
                <a:gd name="connsiteY8" fmla="*/ 44490 h 8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0248" h="80108">
                  <a:moveTo>
                    <a:pt x="0" y="35613"/>
                  </a:moveTo>
                  <a:cubicBezTo>
                    <a:pt x="105792" y="24515"/>
                    <a:pt x="211584" y="13418"/>
                    <a:pt x="346229" y="17857"/>
                  </a:cubicBezTo>
                  <a:cubicBezTo>
                    <a:pt x="480874" y="22296"/>
                    <a:pt x="661387" y="62246"/>
                    <a:pt x="807868" y="62246"/>
                  </a:cubicBezTo>
                  <a:cubicBezTo>
                    <a:pt x="954349" y="62246"/>
                    <a:pt x="1071239" y="17857"/>
                    <a:pt x="1225118" y="17857"/>
                  </a:cubicBezTo>
                  <a:cubicBezTo>
                    <a:pt x="1378997" y="17857"/>
                    <a:pt x="1574306" y="65205"/>
                    <a:pt x="1731145" y="62246"/>
                  </a:cubicBezTo>
                  <a:cubicBezTo>
                    <a:pt x="1887984" y="59287"/>
                    <a:pt x="1998955" y="-2857"/>
                    <a:pt x="2166151" y="102"/>
                  </a:cubicBezTo>
                  <a:cubicBezTo>
                    <a:pt x="2333347" y="3061"/>
                    <a:pt x="2570085" y="77042"/>
                    <a:pt x="2734322" y="80001"/>
                  </a:cubicBezTo>
                  <a:cubicBezTo>
                    <a:pt x="2898559" y="82960"/>
                    <a:pt x="3053918" y="23775"/>
                    <a:pt x="3151572" y="17857"/>
                  </a:cubicBezTo>
                  <a:cubicBezTo>
                    <a:pt x="3249226" y="11938"/>
                    <a:pt x="3284737" y="28214"/>
                    <a:pt x="3320248" y="4449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887776" y="3480692"/>
              <a:ext cx="1788663" cy="42772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8443135" y="2780928"/>
              <a:ext cx="311072" cy="349807"/>
              <a:chOff x="6588224" y="2493169"/>
              <a:chExt cx="576064" cy="647797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6588224" y="2493169"/>
                <a:ext cx="576064" cy="441669"/>
                <a:chOff x="4716016" y="2123235"/>
                <a:chExt cx="576064" cy="441669"/>
              </a:xfrm>
            </p:grpSpPr>
            <p:sp>
              <p:nvSpPr>
                <p:cNvPr id="75" name="Isosceles Triangle 74"/>
                <p:cNvSpPr/>
                <p:nvPr/>
              </p:nvSpPr>
              <p:spPr>
                <a:xfrm>
                  <a:off x="4716016" y="2348880"/>
                  <a:ext cx="288032" cy="216024"/>
                </a:xfrm>
                <a:prstGeom prst="triangl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76" name="Isosceles Triangle 75"/>
                <p:cNvSpPr/>
                <p:nvPr/>
              </p:nvSpPr>
              <p:spPr>
                <a:xfrm rot="10800000">
                  <a:off x="4716016" y="2123235"/>
                  <a:ext cx="288032" cy="216024"/>
                </a:xfrm>
                <a:prstGeom prst="triangl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  <p:cxnSp>
              <p:nvCxnSpPr>
                <p:cNvPr id="77" name="Straight Connector 76"/>
                <p:cNvCxnSpPr>
                  <a:stCxn id="75" idx="0"/>
                </p:cNvCxnSpPr>
                <p:nvPr/>
              </p:nvCxnSpPr>
              <p:spPr>
                <a:xfrm>
                  <a:off x="4860032" y="2348880"/>
                  <a:ext cx="233834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Freeform 77"/>
                <p:cNvSpPr/>
                <p:nvPr/>
              </p:nvSpPr>
              <p:spPr>
                <a:xfrm>
                  <a:off x="5093866" y="2216944"/>
                  <a:ext cx="198214" cy="276225"/>
                </a:xfrm>
                <a:custGeom>
                  <a:avLst/>
                  <a:gdLst>
                    <a:gd name="connsiteX0" fmla="*/ 0 w 126206"/>
                    <a:gd name="connsiteY0" fmla="*/ 130969 h 276225"/>
                    <a:gd name="connsiteX1" fmla="*/ 26193 w 126206"/>
                    <a:gd name="connsiteY1" fmla="*/ 266700 h 276225"/>
                    <a:gd name="connsiteX2" fmla="*/ 45243 w 126206"/>
                    <a:gd name="connsiteY2" fmla="*/ 0 h 276225"/>
                    <a:gd name="connsiteX3" fmla="*/ 71437 w 126206"/>
                    <a:gd name="connsiteY3" fmla="*/ 266700 h 276225"/>
                    <a:gd name="connsiteX4" fmla="*/ 80962 w 126206"/>
                    <a:gd name="connsiteY4" fmla="*/ 0 h 276225"/>
                    <a:gd name="connsiteX5" fmla="*/ 107156 w 126206"/>
                    <a:gd name="connsiteY5" fmla="*/ 276225 h 276225"/>
                    <a:gd name="connsiteX6" fmla="*/ 126206 w 126206"/>
                    <a:gd name="connsiteY6" fmla="*/ 119062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206" h="276225">
                      <a:moveTo>
                        <a:pt x="0" y="130969"/>
                      </a:moveTo>
                      <a:lnTo>
                        <a:pt x="26193" y="266700"/>
                      </a:lnTo>
                      <a:lnTo>
                        <a:pt x="45243" y="0"/>
                      </a:lnTo>
                      <a:lnTo>
                        <a:pt x="71437" y="266700"/>
                      </a:lnTo>
                      <a:lnTo>
                        <a:pt x="80962" y="0"/>
                      </a:lnTo>
                      <a:lnTo>
                        <a:pt x="107156" y="276225"/>
                      </a:lnTo>
                      <a:lnTo>
                        <a:pt x="126206" y="119062"/>
                      </a:ln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</p:grpSp>
          <p:cxnSp>
            <p:nvCxnSpPr>
              <p:cNvPr id="74" name="Straight Connector 73"/>
              <p:cNvCxnSpPr>
                <a:stCxn id="75" idx="3"/>
              </p:cNvCxnSpPr>
              <p:nvPr/>
            </p:nvCxnSpPr>
            <p:spPr>
              <a:xfrm>
                <a:off x="6732240" y="2934837"/>
                <a:ext cx="0" cy="2061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8282696" y="3965249"/>
              <a:ext cx="465767" cy="188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Vacuum</a:t>
              </a:r>
              <a:endParaRPr lang="en-GB" sz="10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14147" y="3965249"/>
              <a:ext cx="253831" cy="188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Air</a:t>
              </a:r>
              <a:endParaRPr lang="en-GB" sz="10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689627" y="3692064"/>
              <a:ext cx="770804" cy="188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Cryogenics fluid</a:t>
              </a:r>
              <a:endParaRPr lang="en-GB" sz="1000" dirty="0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7043312" y="2816875"/>
              <a:ext cx="311072" cy="663819"/>
              <a:chOff x="7043312" y="2816875"/>
              <a:chExt cx="311072" cy="663819"/>
            </a:xfrm>
          </p:grpSpPr>
          <p:grpSp>
            <p:nvGrpSpPr>
              <p:cNvPr id="67" name="Group 66"/>
              <p:cNvGrpSpPr/>
              <p:nvPr/>
            </p:nvGrpSpPr>
            <p:grpSpPr>
              <a:xfrm rot="10800000">
                <a:off x="7043312" y="2816875"/>
                <a:ext cx="311072" cy="238499"/>
                <a:chOff x="4716016" y="4351028"/>
                <a:chExt cx="576064" cy="441668"/>
              </a:xfrm>
            </p:grpSpPr>
            <p:sp>
              <p:nvSpPr>
                <p:cNvPr id="69" name="Isosceles Triangle 68"/>
                <p:cNvSpPr/>
                <p:nvPr/>
              </p:nvSpPr>
              <p:spPr>
                <a:xfrm>
                  <a:off x="4716016" y="4576673"/>
                  <a:ext cx="288032" cy="216023"/>
                </a:xfrm>
                <a:prstGeom prst="triangl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70" name="Isosceles Triangle 69"/>
                <p:cNvSpPr/>
                <p:nvPr/>
              </p:nvSpPr>
              <p:spPr>
                <a:xfrm rot="10800000">
                  <a:off x="4716016" y="4351028"/>
                  <a:ext cx="288032" cy="216024"/>
                </a:xfrm>
                <a:prstGeom prst="triangl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  <p:cxnSp>
              <p:nvCxnSpPr>
                <p:cNvPr id="71" name="Straight Connector 70"/>
                <p:cNvCxnSpPr>
                  <a:stCxn id="69" idx="0"/>
                </p:cNvCxnSpPr>
                <p:nvPr/>
              </p:nvCxnSpPr>
              <p:spPr>
                <a:xfrm>
                  <a:off x="4860033" y="4576673"/>
                  <a:ext cx="233834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Freeform 71"/>
                <p:cNvSpPr/>
                <p:nvPr/>
              </p:nvSpPr>
              <p:spPr>
                <a:xfrm>
                  <a:off x="5093866" y="4444737"/>
                  <a:ext cx="198214" cy="276225"/>
                </a:xfrm>
                <a:custGeom>
                  <a:avLst/>
                  <a:gdLst>
                    <a:gd name="connsiteX0" fmla="*/ 0 w 126206"/>
                    <a:gd name="connsiteY0" fmla="*/ 130969 h 276225"/>
                    <a:gd name="connsiteX1" fmla="*/ 26193 w 126206"/>
                    <a:gd name="connsiteY1" fmla="*/ 266700 h 276225"/>
                    <a:gd name="connsiteX2" fmla="*/ 45243 w 126206"/>
                    <a:gd name="connsiteY2" fmla="*/ 0 h 276225"/>
                    <a:gd name="connsiteX3" fmla="*/ 71437 w 126206"/>
                    <a:gd name="connsiteY3" fmla="*/ 266700 h 276225"/>
                    <a:gd name="connsiteX4" fmla="*/ 80962 w 126206"/>
                    <a:gd name="connsiteY4" fmla="*/ 0 h 276225"/>
                    <a:gd name="connsiteX5" fmla="*/ 107156 w 126206"/>
                    <a:gd name="connsiteY5" fmla="*/ 276225 h 276225"/>
                    <a:gd name="connsiteX6" fmla="*/ 126206 w 126206"/>
                    <a:gd name="connsiteY6" fmla="*/ 119062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206" h="276225">
                      <a:moveTo>
                        <a:pt x="0" y="130969"/>
                      </a:moveTo>
                      <a:lnTo>
                        <a:pt x="26193" y="266700"/>
                      </a:lnTo>
                      <a:lnTo>
                        <a:pt x="45243" y="0"/>
                      </a:lnTo>
                      <a:lnTo>
                        <a:pt x="71437" y="266700"/>
                      </a:lnTo>
                      <a:lnTo>
                        <a:pt x="80962" y="0"/>
                      </a:lnTo>
                      <a:lnTo>
                        <a:pt x="107156" y="276225"/>
                      </a:lnTo>
                      <a:lnTo>
                        <a:pt x="126206" y="11906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</p:grpSp>
          <p:cxnSp>
            <p:nvCxnSpPr>
              <p:cNvPr id="68" name="Straight Connector 67"/>
              <p:cNvCxnSpPr>
                <a:endCxn id="70" idx="3"/>
              </p:cNvCxnSpPr>
              <p:nvPr/>
            </p:nvCxnSpPr>
            <p:spPr>
              <a:xfrm flipV="1">
                <a:off x="7276616" y="3055374"/>
                <a:ext cx="0" cy="42532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 78"/>
          <p:cNvGrpSpPr/>
          <p:nvPr/>
        </p:nvGrpSpPr>
        <p:grpSpPr>
          <a:xfrm>
            <a:off x="5076056" y="3789040"/>
            <a:ext cx="2952328" cy="2088232"/>
            <a:chOff x="6719938" y="5052991"/>
            <a:chExt cx="2335738" cy="1400346"/>
          </a:xfrm>
        </p:grpSpPr>
        <p:grpSp>
          <p:nvGrpSpPr>
            <p:cNvPr id="80" name="Group 79"/>
            <p:cNvGrpSpPr/>
            <p:nvPr/>
          </p:nvGrpSpPr>
          <p:grpSpPr>
            <a:xfrm>
              <a:off x="6719938" y="5052991"/>
              <a:ext cx="2335738" cy="1400346"/>
              <a:chOff x="539552" y="2812531"/>
              <a:chExt cx="4325478" cy="2593256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539552" y="3460330"/>
                <a:ext cx="3888432" cy="19454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827584" y="4504446"/>
                <a:ext cx="3312368" cy="3960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812791" y="4465132"/>
                <a:ext cx="3320248" cy="80108"/>
              </a:xfrm>
              <a:custGeom>
                <a:avLst/>
                <a:gdLst>
                  <a:gd name="connsiteX0" fmla="*/ 0 w 3320248"/>
                  <a:gd name="connsiteY0" fmla="*/ 35613 h 80108"/>
                  <a:gd name="connsiteX1" fmla="*/ 346229 w 3320248"/>
                  <a:gd name="connsiteY1" fmla="*/ 17857 h 80108"/>
                  <a:gd name="connsiteX2" fmla="*/ 807868 w 3320248"/>
                  <a:gd name="connsiteY2" fmla="*/ 62246 h 80108"/>
                  <a:gd name="connsiteX3" fmla="*/ 1225118 w 3320248"/>
                  <a:gd name="connsiteY3" fmla="*/ 17857 h 80108"/>
                  <a:gd name="connsiteX4" fmla="*/ 1731145 w 3320248"/>
                  <a:gd name="connsiteY4" fmla="*/ 62246 h 80108"/>
                  <a:gd name="connsiteX5" fmla="*/ 2166151 w 3320248"/>
                  <a:gd name="connsiteY5" fmla="*/ 102 h 80108"/>
                  <a:gd name="connsiteX6" fmla="*/ 2734322 w 3320248"/>
                  <a:gd name="connsiteY6" fmla="*/ 80001 h 80108"/>
                  <a:gd name="connsiteX7" fmla="*/ 3151572 w 3320248"/>
                  <a:gd name="connsiteY7" fmla="*/ 17857 h 80108"/>
                  <a:gd name="connsiteX8" fmla="*/ 3320248 w 3320248"/>
                  <a:gd name="connsiteY8" fmla="*/ 44490 h 8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20248" h="80108">
                    <a:moveTo>
                      <a:pt x="0" y="35613"/>
                    </a:moveTo>
                    <a:cubicBezTo>
                      <a:pt x="105792" y="24515"/>
                      <a:pt x="211584" y="13418"/>
                      <a:pt x="346229" y="17857"/>
                    </a:cubicBezTo>
                    <a:cubicBezTo>
                      <a:pt x="480874" y="22296"/>
                      <a:pt x="661387" y="62246"/>
                      <a:pt x="807868" y="62246"/>
                    </a:cubicBezTo>
                    <a:cubicBezTo>
                      <a:pt x="954349" y="62246"/>
                      <a:pt x="1071239" y="17857"/>
                      <a:pt x="1225118" y="17857"/>
                    </a:cubicBezTo>
                    <a:cubicBezTo>
                      <a:pt x="1378997" y="17857"/>
                      <a:pt x="1574306" y="65205"/>
                      <a:pt x="1731145" y="62246"/>
                    </a:cubicBezTo>
                    <a:cubicBezTo>
                      <a:pt x="1887984" y="59287"/>
                      <a:pt x="1998955" y="-2857"/>
                      <a:pt x="2166151" y="102"/>
                    </a:cubicBezTo>
                    <a:cubicBezTo>
                      <a:pt x="2333347" y="3061"/>
                      <a:pt x="2570085" y="77042"/>
                      <a:pt x="2734322" y="80001"/>
                    </a:cubicBezTo>
                    <a:cubicBezTo>
                      <a:pt x="2898559" y="82960"/>
                      <a:pt x="3053918" y="23775"/>
                      <a:pt x="3151572" y="17857"/>
                    </a:cubicBezTo>
                    <a:cubicBezTo>
                      <a:pt x="3249226" y="11938"/>
                      <a:pt x="3284737" y="28214"/>
                      <a:pt x="3320248" y="4449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827584" y="4108402"/>
                <a:ext cx="3312368" cy="79208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grpSp>
            <p:nvGrpSpPr>
              <p:cNvPr id="86" name="Group 85"/>
              <p:cNvGrpSpPr/>
              <p:nvPr/>
            </p:nvGrpSpPr>
            <p:grpSpPr>
              <a:xfrm>
                <a:off x="3707904" y="2812531"/>
                <a:ext cx="576064" cy="647799"/>
                <a:chOff x="6588224" y="2493169"/>
                <a:chExt cx="576064" cy="647799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6588224" y="2493169"/>
                  <a:ext cx="576064" cy="441669"/>
                  <a:chOff x="4716016" y="2123235"/>
                  <a:chExt cx="576064" cy="441669"/>
                </a:xfrm>
              </p:grpSpPr>
              <p:sp>
                <p:nvSpPr>
                  <p:cNvPr id="97" name="Isosceles Triangle 96"/>
                  <p:cNvSpPr/>
                  <p:nvPr/>
                </p:nvSpPr>
                <p:spPr>
                  <a:xfrm>
                    <a:off x="4716016" y="2348880"/>
                    <a:ext cx="288032" cy="216024"/>
                  </a:xfrm>
                  <a:prstGeom prst="triangle">
                    <a:avLst/>
                  </a:prstGeom>
                  <a:noFill/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00"/>
                  </a:p>
                </p:txBody>
              </p:sp>
              <p:sp>
                <p:nvSpPr>
                  <p:cNvPr id="98" name="Isosceles Triangle 97"/>
                  <p:cNvSpPr/>
                  <p:nvPr/>
                </p:nvSpPr>
                <p:spPr>
                  <a:xfrm rot="10800000">
                    <a:off x="4716016" y="2123235"/>
                    <a:ext cx="288032" cy="216024"/>
                  </a:xfrm>
                  <a:prstGeom prst="triangle">
                    <a:avLst/>
                  </a:prstGeom>
                  <a:noFill/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00"/>
                  </a:p>
                </p:txBody>
              </p:sp>
              <p:cxnSp>
                <p:nvCxnSpPr>
                  <p:cNvPr id="99" name="Straight Connector 98"/>
                  <p:cNvCxnSpPr>
                    <a:stCxn id="97" idx="0"/>
                  </p:cNvCxnSpPr>
                  <p:nvPr/>
                </p:nvCxnSpPr>
                <p:spPr>
                  <a:xfrm>
                    <a:off x="4860032" y="2348880"/>
                    <a:ext cx="233834" cy="0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Freeform 99"/>
                  <p:cNvSpPr/>
                  <p:nvPr/>
                </p:nvSpPr>
                <p:spPr>
                  <a:xfrm>
                    <a:off x="5093866" y="2216944"/>
                    <a:ext cx="198214" cy="276225"/>
                  </a:xfrm>
                  <a:custGeom>
                    <a:avLst/>
                    <a:gdLst>
                      <a:gd name="connsiteX0" fmla="*/ 0 w 126206"/>
                      <a:gd name="connsiteY0" fmla="*/ 130969 h 276225"/>
                      <a:gd name="connsiteX1" fmla="*/ 26193 w 126206"/>
                      <a:gd name="connsiteY1" fmla="*/ 266700 h 276225"/>
                      <a:gd name="connsiteX2" fmla="*/ 45243 w 126206"/>
                      <a:gd name="connsiteY2" fmla="*/ 0 h 276225"/>
                      <a:gd name="connsiteX3" fmla="*/ 71437 w 126206"/>
                      <a:gd name="connsiteY3" fmla="*/ 266700 h 276225"/>
                      <a:gd name="connsiteX4" fmla="*/ 80962 w 126206"/>
                      <a:gd name="connsiteY4" fmla="*/ 0 h 276225"/>
                      <a:gd name="connsiteX5" fmla="*/ 107156 w 126206"/>
                      <a:gd name="connsiteY5" fmla="*/ 276225 h 276225"/>
                      <a:gd name="connsiteX6" fmla="*/ 126206 w 126206"/>
                      <a:gd name="connsiteY6" fmla="*/ 119062 h 276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6206" h="276225">
                        <a:moveTo>
                          <a:pt x="0" y="130969"/>
                        </a:moveTo>
                        <a:lnTo>
                          <a:pt x="26193" y="266700"/>
                        </a:lnTo>
                        <a:lnTo>
                          <a:pt x="45243" y="0"/>
                        </a:lnTo>
                        <a:lnTo>
                          <a:pt x="71437" y="266700"/>
                        </a:lnTo>
                        <a:lnTo>
                          <a:pt x="80962" y="0"/>
                        </a:lnTo>
                        <a:lnTo>
                          <a:pt x="107156" y="276225"/>
                        </a:lnTo>
                        <a:lnTo>
                          <a:pt x="126206" y="119062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00"/>
                  </a:p>
                </p:txBody>
              </p:sp>
            </p:grpSp>
            <p:cxnSp>
              <p:nvCxnSpPr>
                <p:cNvPr id="96" name="Straight Connector 95"/>
                <p:cNvCxnSpPr>
                  <a:stCxn id="97" idx="3"/>
                </p:cNvCxnSpPr>
                <p:nvPr/>
              </p:nvCxnSpPr>
              <p:spPr>
                <a:xfrm>
                  <a:off x="6732240" y="2934838"/>
                  <a:ext cx="0" cy="206130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TextBox 86"/>
              <p:cNvSpPr txBox="1"/>
              <p:nvPr/>
            </p:nvSpPr>
            <p:spPr>
              <a:xfrm>
                <a:off x="3410792" y="5005737"/>
                <a:ext cx="862539" cy="348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Vacuum</a:t>
                </a:r>
                <a:endParaRPr lang="en-GB" sz="100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394969" y="5005737"/>
                <a:ext cx="470061" cy="348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Air</a:t>
                </a:r>
                <a:endParaRPr lang="en-GB" sz="1000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312506" y="4499834"/>
                <a:ext cx="1427427" cy="348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Cryogenics fluid</a:t>
                </a:r>
                <a:endParaRPr lang="en-GB" sz="1000" dirty="0"/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 rot="10800000">
                <a:off x="1115616" y="2879101"/>
                <a:ext cx="576064" cy="441668"/>
                <a:chOff x="4716016" y="4351028"/>
                <a:chExt cx="576064" cy="441668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>
                  <a:off x="4716016" y="4576673"/>
                  <a:ext cx="288032" cy="216023"/>
                </a:xfrm>
                <a:prstGeom prst="triangl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10800000">
                  <a:off x="4716016" y="4351028"/>
                  <a:ext cx="288032" cy="216024"/>
                </a:xfrm>
                <a:prstGeom prst="triangl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  <p:cxnSp>
              <p:nvCxnSpPr>
                <p:cNvPr id="93" name="Straight Connector 92"/>
                <p:cNvCxnSpPr>
                  <a:stCxn id="91" idx="0"/>
                </p:cNvCxnSpPr>
                <p:nvPr/>
              </p:nvCxnSpPr>
              <p:spPr>
                <a:xfrm>
                  <a:off x="4860033" y="4576673"/>
                  <a:ext cx="233834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Freeform 93"/>
                <p:cNvSpPr/>
                <p:nvPr/>
              </p:nvSpPr>
              <p:spPr>
                <a:xfrm>
                  <a:off x="5093866" y="4444737"/>
                  <a:ext cx="198214" cy="276225"/>
                </a:xfrm>
                <a:custGeom>
                  <a:avLst/>
                  <a:gdLst>
                    <a:gd name="connsiteX0" fmla="*/ 0 w 126206"/>
                    <a:gd name="connsiteY0" fmla="*/ 130969 h 276225"/>
                    <a:gd name="connsiteX1" fmla="*/ 26193 w 126206"/>
                    <a:gd name="connsiteY1" fmla="*/ 266700 h 276225"/>
                    <a:gd name="connsiteX2" fmla="*/ 45243 w 126206"/>
                    <a:gd name="connsiteY2" fmla="*/ 0 h 276225"/>
                    <a:gd name="connsiteX3" fmla="*/ 71437 w 126206"/>
                    <a:gd name="connsiteY3" fmla="*/ 266700 h 276225"/>
                    <a:gd name="connsiteX4" fmla="*/ 80962 w 126206"/>
                    <a:gd name="connsiteY4" fmla="*/ 0 h 276225"/>
                    <a:gd name="connsiteX5" fmla="*/ 107156 w 126206"/>
                    <a:gd name="connsiteY5" fmla="*/ 276225 h 276225"/>
                    <a:gd name="connsiteX6" fmla="*/ 126206 w 126206"/>
                    <a:gd name="connsiteY6" fmla="*/ 119062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206" h="276225">
                      <a:moveTo>
                        <a:pt x="0" y="130969"/>
                      </a:moveTo>
                      <a:lnTo>
                        <a:pt x="26193" y="266700"/>
                      </a:lnTo>
                      <a:lnTo>
                        <a:pt x="45243" y="0"/>
                      </a:lnTo>
                      <a:lnTo>
                        <a:pt x="71437" y="266700"/>
                      </a:lnTo>
                      <a:lnTo>
                        <a:pt x="80962" y="0"/>
                      </a:lnTo>
                      <a:lnTo>
                        <a:pt x="107156" y="276225"/>
                      </a:lnTo>
                      <a:lnTo>
                        <a:pt x="126206" y="119062"/>
                      </a:ln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</p:grpSp>
        </p:grpSp>
        <p:cxnSp>
          <p:nvCxnSpPr>
            <p:cNvPr id="81" name="Straight Connector 80"/>
            <p:cNvCxnSpPr>
              <a:endCxn id="92" idx="3"/>
            </p:cNvCxnSpPr>
            <p:nvPr/>
          </p:nvCxnSpPr>
          <p:spPr>
            <a:xfrm flipV="1">
              <a:off x="7264314" y="5327437"/>
              <a:ext cx="0" cy="4253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Straight Connector 100"/>
          <p:cNvCxnSpPr/>
          <p:nvPr/>
        </p:nvCxnSpPr>
        <p:spPr>
          <a:xfrm>
            <a:off x="4644008" y="1988840"/>
            <a:ext cx="0" cy="37444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0739" y="5949280"/>
            <a:ext cx="81378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GB" sz="1600" i="1" dirty="0" smtClean="0"/>
              <a:t>According to European </a:t>
            </a:r>
            <a:r>
              <a:rPr lang="en-GB" sz="1600" i="1" dirty="0"/>
              <a:t>directive </a:t>
            </a:r>
            <a:r>
              <a:rPr lang="en-GB" sz="1600" i="1" dirty="0" smtClean="0"/>
              <a:t>97/23/EC and EN </a:t>
            </a:r>
            <a:r>
              <a:rPr lang="en-GB" sz="1600" i="1" dirty="0"/>
              <a:t>13648 “Safety devices for protection </a:t>
            </a:r>
            <a:endParaRPr lang="en-GB" sz="1600" i="1" dirty="0" smtClean="0"/>
          </a:p>
          <a:p>
            <a:pPr lvl="1"/>
            <a:r>
              <a:rPr lang="en-GB" sz="1600" i="1" dirty="0" smtClean="0"/>
              <a:t>against </a:t>
            </a:r>
            <a:r>
              <a:rPr lang="en-GB" sz="1600" i="1" dirty="0"/>
              <a:t>excessive pressure”</a:t>
            </a:r>
          </a:p>
        </p:txBody>
      </p:sp>
      <p:sp>
        <p:nvSpPr>
          <p:cNvPr id="53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07504" y="692696"/>
            <a:ext cx="4608511" cy="273630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Vacuum vessel</a:t>
            </a:r>
            <a:endParaRPr lang="en-GB" sz="2200" dirty="0"/>
          </a:p>
          <a:p>
            <a:pPr lvl="1"/>
            <a:r>
              <a:rPr lang="en-GB" sz="1800" dirty="0" smtClean="0"/>
              <a:t>Typical </a:t>
            </a:r>
            <a:r>
              <a:rPr lang="en-GB" sz="1800" dirty="0" err="1" smtClean="0"/>
              <a:t>ΔPmax</a:t>
            </a:r>
            <a:r>
              <a:rPr lang="en-GB" sz="1800" dirty="0" smtClean="0"/>
              <a:t> &lt; PS (0.5 bar relative to atm. for </a:t>
            </a:r>
            <a:r>
              <a:rPr lang="en-GB" sz="1800" dirty="0" err="1" smtClean="0"/>
              <a:t>vac.vessels</a:t>
            </a:r>
            <a:r>
              <a:rPr lang="en-GB" sz="1800" dirty="0" smtClean="0"/>
              <a:t>)</a:t>
            </a:r>
          </a:p>
          <a:p>
            <a:pPr lvl="1"/>
            <a:r>
              <a:rPr lang="en-GB" sz="1800" dirty="0" smtClean="0"/>
              <a:t>Define DN of valve and set pressure, P</a:t>
            </a:r>
            <a:r>
              <a:rPr lang="en-GB" sz="1800" baseline="-25000" dirty="0" smtClean="0"/>
              <a:t>T</a:t>
            </a: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322782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Cryogenic fluid vessel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00" y="476672"/>
            <a:ext cx="8893300" cy="3888432"/>
          </a:xfrm>
        </p:spPr>
        <p:txBody>
          <a:bodyPr/>
          <a:lstStyle/>
          <a:p>
            <a:r>
              <a:rPr lang="en-GB" sz="1600" dirty="0" smtClean="0"/>
              <a:t>The </a:t>
            </a:r>
            <a:r>
              <a:rPr lang="en-GB" sz="1600" dirty="0"/>
              <a:t>cryogenic fluid volume must be protected against over-pressure consecutive to unexpected heat </a:t>
            </a:r>
            <a:r>
              <a:rPr lang="en-GB" sz="1600" dirty="0" smtClean="0"/>
              <a:t>transfers</a:t>
            </a:r>
            <a:endParaRPr lang="en-GB" sz="1600" dirty="0"/>
          </a:p>
          <a:p>
            <a:pPr marL="0" indent="0">
              <a:buNone/>
            </a:pPr>
            <a:r>
              <a:rPr lang="en-GB" sz="1600" dirty="0" smtClean="0">
                <a:solidFill>
                  <a:srgbClr val="0066FF"/>
                </a:solidFill>
              </a:rPr>
              <a:t>Hazard:</a:t>
            </a:r>
            <a:r>
              <a:rPr lang="en-GB" sz="1600" dirty="0" smtClean="0"/>
              <a:t> breach in insulation vacuum:</a:t>
            </a:r>
          </a:p>
          <a:p>
            <a:r>
              <a:rPr lang="en-GB" sz="1600" dirty="0" smtClean="0"/>
              <a:t>Uncontrolled </a:t>
            </a:r>
            <a:r>
              <a:rPr lang="en-GB" sz="1600" dirty="0"/>
              <a:t>air/nitrogen venting of insulation vacuum with sudden condensation on cold </a:t>
            </a:r>
            <a:r>
              <a:rPr lang="en-GB" sz="1600" dirty="0" smtClean="0"/>
              <a:t>surfaces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rgbClr val="0066FF"/>
                </a:solidFill>
              </a:rPr>
              <a:t>Heat flux: </a:t>
            </a:r>
          </a:p>
          <a:p>
            <a:r>
              <a:rPr lang="en-GB" sz="1600" dirty="0" smtClean="0"/>
              <a:t>From 3 experimental sources internationally recognised:</a:t>
            </a:r>
            <a:endParaRPr lang="en-GB" sz="1600" dirty="0"/>
          </a:p>
          <a:p>
            <a:pPr lvl="1"/>
            <a:r>
              <a:rPr lang="en-GB" sz="1200" dirty="0" smtClean="0"/>
              <a:t>W</a:t>
            </a:r>
            <a:r>
              <a:rPr lang="en-GB" sz="1200" dirty="0"/>
              <a:t>. Lehman and G. Zahn, “Safety Aspects for </a:t>
            </a:r>
            <a:r>
              <a:rPr lang="en-GB" sz="1200" dirty="0" err="1"/>
              <a:t>LHe</a:t>
            </a:r>
            <a:r>
              <a:rPr lang="en-GB" sz="1200" dirty="0"/>
              <a:t> Cryostats and </a:t>
            </a:r>
            <a:r>
              <a:rPr lang="en-GB" sz="1200" dirty="0" err="1"/>
              <a:t>LHe</a:t>
            </a:r>
            <a:r>
              <a:rPr lang="en-GB" sz="1200" dirty="0"/>
              <a:t> Transport Containers,” ICEC7, London, 1978 </a:t>
            </a:r>
          </a:p>
          <a:p>
            <a:pPr lvl="1"/>
            <a:r>
              <a:rPr lang="en-GB" sz="1200" dirty="0"/>
              <a:t>G. </a:t>
            </a:r>
            <a:r>
              <a:rPr lang="en-GB" sz="1200" dirty="0" err="1"/>
              <a:t>Cavallari</a:t>
            </a:r>
            <a:r>
              <a:rPr lang="en-GB" sz="1200" dirty="0"/>
              <a:t>, et. al., “Pressure Protection against Vacuum Failures on the Cryostats for LEP SC Cavities,” 4th Workshop on RF Superconductivity, Tsukuba, Japan, 14-18 August, 1989 </a:t>
            </a:r>
          </a:p>
          <a:p>
            <a:pPr lvl="1"/>
            <a:r>
              <a:rPr lang="en-GB" sz="1200" dirty="0"/>
              <a:t>M. Wiseman, et. al., “Loss of Cavity Vacuum Experiment at CEBAF,” </a:t>
            </a:r>
            <a:r>
              <a:rPr lang="en-GB" sz="1200" i="1" dirty="0"/>
              <a:t>Advances in Cryogenic Engineering, </a:t>
            </a:r>
            <a:r>
              <a:rPr lang="en-GB" sz="1200" dirty="0"/>
              <a:t>Vol. 39, 1994, pg. 997. 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rgbClr val="0066FF"/>
                </a:solidFill>
              </a:rPr>
              <a:t>Experimental values:</a:t>
            </a:r>
          </a:p>
          <a:p>
            <a:r>
              <a:rPr lang="en-GB" sz="1600" dirty="0" smtClean="0">
                <a:solidFill>
                  <a:srgbClr val="0066FF"/>
                </a:solidFill>
              </a:rPr>
              <a:t>0.6 </a:t>
            </a:r>
            <a:r>
              <a:rPr lang="en-GB" sz="1600" dirty="0">
                <a:solidFill>
                  <a:srgbClr val="0066FF"/>
                </a:solidFill>
              </a:rPr>
              <a:t>W/cm2 </a:t>
            </a:r>
            <a:r>
              <a:rPr lang="en-GB" sz="1600" dirty="0"/>
              <a:t>for a</a:t>
            </a:r>
            <a:r>
              <a:rPr lang="en-GB" sz="1600" dirty="0" smtClean="0"/>
              <a:t> </a:t>
            </a:r>
            <a:r>
              <a:rPr lang="en-GB" sz="1600" dirty="0" err="1"/>
              <a:t>superinsulated</a:t>
            </a:r>
            <a:r>
              <a:rPr lang="en-GB" sz="1600" dirty="0"/>
              <a:t> tank of a bath cryostat </a:t>
            </a:r>
            <a:endParaRPr lang="en-GB" sz="1600" dirty="0" smtClean="0"/>
          </a:p>
          <a:p>
            <a:r>
              <a:rPr lang="en-GB" sz="1600" dirty="0" smtClean="0"/>
              <a:t>Up to </a:t>
            </a:r>
            <a:r>
              <a:rPr lang="en-GB" sz="1600" dirty="0" smtClean="0">
                <a:solidFill>
                  <a:srgbClr val="0066FF"/>
                </a:solidFill>
              </a:rPr>
              <a:t>4 </a:t>
            </a:r>
            <a:r>
              <a:rPr lang="en-GB" sz="1600" dirty="0">
                <a:solidFill>
                  <a:srgbClr val="0066FF"/>
                </a:solidFill>
              </a:rPr>
              <a:t>W/cm2 </a:t>
            </a:r>
            <a:r>
              <a:rPr lang="en-GB" sz="1600" dirty="0"/>
              <a:t>for </a:t>
            </a:r>
            <a:r>
              <a:rPr lang="en-GB" sz="1600" dirty="0" smtClean="0"/>
              <a:t>a bare surface </a:t>
            </a:r>
            <a:r>
              <a:rPr lang="en-GB" sz="1600" dirty="0"/>
              <a:t>tank of a bath cryostat </a:t>
            </a:r>
            <a:endParaRPr lang="en-GB" sz="1600" dirty="0" smtClean="0"/>
          </a:p>
          <a:p>
            <a:pPr marL="0" indent="0">
              <a:buNone/>
            </a:pPr>
            <a:endParaRPr lang="en-GB" sz="800" dirty="0" smtClean="0">
              <a:solidFill>
                <a:srgbClr val="0066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 				     		</a:t>
            </a:r>
            <a:fld id="{5AA625D3-29AB-4131-BD0F-C7F1A9757741}" type="slidenum">
              <a:rPr lang="en-GB" smtClean="0"/>
              <a:pPr algn="r">
                <a:defRPr/>
              </a:pPr>
              <a:t>127</a:t>
            </a:fld>
            <a:r>
              <a:rPr lang="en-GB" dirty="0" smtClean="0"/>
              <a:t>/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6372200" y="4421440"/>
            <a:ext cx="2736304" cy="2175912"/>
            <a:chOff x="5480135" y="4426834"/>
            <a:chExt cx="2736304" cy="2175912"/>
          </a:xfrm>
        </p:grpSpPr>
        <p:grpSp>
          <p:nvGrpSpPr>
            <p:cNvPr id="6" name="Group 5"/>
            <p:cNvGrpSpPr/>
            <p:nvPr/>
          </p:nvGrpSpPr>
          <p:grpSpPr>
            <a:xfrm>
              <a:off x="5480135" y="5233721"/>
              <a:ext cx="2736304" cy="1369025"/>
              <a:chOff x="-2135935" y="2862985"/>
              <a:chExt cx="2099735" cy="105053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2135935" y="2862985"/>
                <a:ext cx="2099735" cy="10505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-1980399" y="3212941"/>
                <a:ext cx="1788663" cy="42772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-1969293" y="3426803"/>
                <a:ext cx="1771649" cy="202222"/>
              </a:xfrm>
              <a:prstGeom prst="roundRect">
                <a:avLst>
                  <a:gd name="adj" fmla="val 1778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-1988387" y="3405574"/>
                <a:ext cx="1792918" cy="43258"/>
              </a:xfrm>
              <a:custGeom>
                <a:avLst/>
                <a:gdLst>
                  <a:gd name="connsiteX0" fmla="*/ 0 w 3320248"/>
                  <a:gd name="connsiteY0" fmla="*/ 35613 h 80108"/>
                  <a:gd name="connsiteX1" fmla="*/ 346229 w 3320248"/>
                  <a:gd name="connsiteY1" fmla="*/ 17857 h 80108"/>
                  <a:gd name="connsiteX2" fmla="*/ 807868 w 3320248"/>
                  <a:gd name="connsiteY2" fmla="*/ 62246 h 80108"/>
                  <a:gd name="connsiteX3" fmla="*/ 1225118 w 3320248"/>
                  <a:gd name="connsiteY3" fmla="*/ 17857 h 80108"/>
                  <a:gd name="connsiteX4" fmla="*/ 1731145 w 3320248"/>
                  <a:gd name="connsiteY4" fmla="*/ 62246 h 80108"/>
                  <a:gd name="connsiteX5" fmla="*/ 2166151 w 3320248"/>
                  <a:gd name="connsiteY5" fmla="*/ 102 h 80108"/>
                  <a:gd name="connsiteX6" fmla="*/ 2734322 w 3320248"/>
                  <a:gd name="connsiteY6" fmla="*/ 80001 h 80108"/>
                  <a:gd name="connsiteX7" fmla="*/ 3151572 w 3320248"/>
                  <a:gd name="connsiteY7" fmla="*/ 17857 h 80108"/>
                  <a:gd name="connsiteX8" fmla="*/ 3320248 w 3320248"/>
                  <a:gd name="connsiteY8" fmla="*/ 44490 h 8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20248" h="80108">
                    <a:moveTo>
                      <a:pt x="0" y="35613"/>
                    </a:moveTo>
                    <a:cubicBezTo>
                      <a:pt x="105792" y="24515"/>
                      <a:pt x="211584" y="13418"/>
                      <a:pt x="346229" y="17857"/>
                    </a:cubicBezTo>
                    <a:cubicBezTo>
                      <a:pt x="480874" y="22296"/>
                      <a:pt x="661387" y="62246"/>
                      <a:pt x="807868" y="62246"/>
                    </a:cubicBezTo>
                    <a:cubicBezTo>
                      <a:pt x="954349" y="62246"/>
                      <a:pt x="1071239" y="17857"/>
                      <a:pt x="1225118" y="17857"/>
                    </a:cubicBezTo>
                    <a:cubicBezTo>
                      <a:pt x="1378997" y="17857"/>
                      <a:pt x="1574306" y="65205"/>
                      <a:pt x="1731145" y="62246"/>
                    </a:cubicBezTo>
                    <a:cubicBezTo>
                      <a:pt x="1887984" y="59287"/>
                      <a:pt x="1998955" y="-2857"/>
                      <a:pt x="2166151" y="102"/>
                    </a:cubicBezTo>
                    <a:cubicBezTo>
                      <a:pt x="2333347" y="3061"/>
                      <a:pt x="2570085" y="77042"/>
                      <a:pt x="2734322" y="80001"/>
                    </a:cubicBezTo>
                    <a:cubicBezTo>
                      <a:pt x="2898559" y="82960"/>
                      <a:pt x="3053918" y="23775"/>
                      <a:pt x="3151572" y="17857"/>
                    </a:cubicBezTo>
                    <a:cubicBezTo>
                      <a:pt x="3249226" y="11938"/>
                      <a:pt x="3284737" y="28214"/>
                      <a:pt x="3320248" y="44490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585479" y="3697498"/>
                <a:ext cx="254873" cy="188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Air</a:t>
                </a:r>
                <a:endParaRPr lang="en-GB" sz="10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1178548" y="3424313"/>
                <a:ext cx="735836" cy="1889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Cryogenic fluid</a:t>
                </a:r>
                <a:endParaRPr lang="en-GB" sz="1000" dirty="0"/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 rot="10800000">
                <a:off x="-1260648" y="2944477"/>
                <a:ext cx="222712" cy="222712"/>
              </a:xfrm>
              <a:prstGeom prst="circularArrow">
                <a:avLst>
                  <a:gd name="adj1" fmla="val 12500"/>
                  <a:gd name="adj2" fmla="val 2005052"/>
                  <a:gd name="adj3" fmla="val 20457681"/>
                  <a:gd name="adj4" fmla="val 2286740"/>
                  <a:gd name="adj5" fmla="val 13336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FF0000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Circular Arrow 23"/>
              <p:cNvSpPr/>
              <p:nvPr/>
            </p:nvSpPr>
            <p:spPr>
              <a:xfrm rot="10800000">
                <a:off x="-710806" y="2944477"/>
                <a:ext cx="222712" cy="222712"/>
              </a:xfrm>
              <a:prstGeom prst="circularArrow">
                <a:avLst>
                  <a:gd name="adj1" fmla="val 12500"/>
                  <a:gd name="adj2" fmla="val 2005052"/>
                  <a:gd name="adj3" fmla="val 20457681"/>
                  <a:gd name="adj4" fmla="val 2286740"/>
                  <a:gd name="adj5" fmla="val 13336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FF0000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Circular Arrow 24"/>
              <p:cNvSpPr/>
              <p:nvPr/>
            </p:nvSpPr>
            <p:spPr>
              <a:xfrm rot="10800000">
                <a:off x="-1729367" y="2944477"/>
                <a:ext cx="222712" cy="222712"/>
              </a:xfrm>
              <a:prstGeom prst="circularArrow">
                <a:avLst>
                  <a:gd name="adj1" fmla="val 12500"/>
                  <a:gd name="adj2" fmla="val 2005052"/>
                  <a:gd name="adj3" fmla="val 20457681"/>
                  <a:gd name="adj4" fmla="val 2286740"/>
                  <a:gd name="adj5" fmla="val 13336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FF0000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Circular Arrow 25"/>
              <p:cNvSpPr/>
              <p:nvPr/>
            </p:nvSpPr>
            <p:spPr>
              <a:xfrm rot="10800000">
                <a:off x="-1714488" y="3645024"/>
                <a:ext cx="222712" cy="222712"/>
              </a:xfrm>
              <a:prstGeom prst="circularArrow">
                <a:avLst>
                  <a:gd name="adj1" fmla="val 12500"/>
                  <a:gd name="adj2" fmla="val 2005052"/>
                  <a:gd name="adj3" fmla="val 20457681"/>
                  <a:gd name="adj4" fmla="val 2286740"/>
                  <a:gd name="adj5" fmla="val 13336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00B0F0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Circular Arrow 26"/>
              <p:cNvSpPr/>
              <p:nvPr/>
            </p:nvSpPr>
            <p:spPr>
              <a:xfrm rot="10800000">
                <a:off x="-979304" y="3645024"/>
                <a:ext cx="222712" cy="222712"/>
              </a:xfrm>
              <a:prstGeom prst="circularArrow">
                <a:avLst>
                  <a:gd name="adj1" fmla="val 12500"/>
                  <a:gd name="adj2" fmla="val 2005052"/>
                  <a:gd name="adj3" fmla="val 20457681"/>
                  <a:gd name="adj4" fmla="val 2286740"/>
                  <a:gd name="adj5" fmla="val 13336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00B0F0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580112" y="4869160"/>
              <a:ext cx="311072" cy="832999"/>
              <a:chOff x="2427442" y="4922340"/>
              <a:chExt cx="311072" cy="832999"/>
            </a:xfrm>
          </p:grpSpPr>
          <p:sp>
            <p:nvSpPr>
              <p:cNvPr id="12" name="Isosceles Triangle 11"/>
              <p:cNvSpPr/>
              <p:nvPr/>
            </p:nvSpPr>
            <p:spPr>
              <a:xfrm rot="10800000">
                <a:off x="2582978" y="4922340"/>
                <a:ext cx="155536" cy="116652"/>
              </a:xfrm>
              <a:prstGeom prst="triangl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2582978" y="5044187"/>
                <a:ext cx="155536" cy="116652"/>
              </a:xfrm>
              <a:prstGeom prst="triangl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cxnSp>
            <p:nvCxnSpPr>
              <p:cNvPr id="14" name="Straight Connector 13"/>
              <p:cNvCxnSpPr>
                <a:stCxn id="12" idx="0"/>
              </p:cNvCxnSpPr>
              <p:nvPr/>
            </p:nvCxnSpPr>
            <p:spPr>
              <a:xfrm rot="10800000">
                <a:off x="2534476" y="5038992"/>
                <a:ext cx="126269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 14"/>
              <p:cNvSpPr/>
              <p:nvPr/>
            </p:nvSpPr>
            <p:spPr>
              <a:xfrm rot="10800000">
                <a:off x="2427442" y="4961076"/>
                <a:ext cx="107035" cy="149160"/>
              </a:xfrm>
              <a:custGeom>
                <a:avLst/>
                <a:gdLst>
                  <a:gd name="connsiteX0" fmla="*/ 0 w 126206"/>
                  <a:gd name="connsiteY0" fmla="*/ 130969 h 276225"/>
                  <a:gd name="connsiteX1" fmla="*/ 26193 w 126206"/>
                  <a:gd name="connsiteY1" fmla="*/ 266700 h 276225"/>
                  <a:gd name="connsiteX2" fmla="*/ 45243 w 126206"/>
                  <a:gd name="connsiteY2" fmla="*/ 0 h 276225"/>
                  <a:gd name="connsiteX3" fmla="*/ 71437 w 126206"/>
                  <a:gd name="connsiteY3" fmla="*/ 266700 h 276225"/>
                  <a:gd name="connsiteX4" fmla="*/ 80962 w 126206"/>
                  <a:gd name="connsiteY4" fmla="*/ 0 h 276225"/>
                  <a:gd name="connsiteX5" fmla="*/ 107156 w 126206"/>
                  <a:gd name="connsiteY5" fmla="*/ 276225 h 276225"/>
                  <a:gd name="connsiteX6" fmla="*/ 126206 w 126206"/>
                  <a:gd name="connsiteY6" fmla="*/ 119062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206" h="276225">
                    <a:moveTo>
                      <a:pt x="0" y="130969"/>
                    </a:moveTo>
                    <a:lnTo>
                      <a:pt x="26193" y="266700"/>
                    </a:lnTo>
                    <a:lnTo>
                      <a:pt x="45243" y="0"/>
                    </a:lnTo>
                    <a:lnTo>
                      <a:pt x="71437" y="266700"/>
                    </a:lnTo>
                    <a:lnTo>
                      <a:pt x="80962" y="0"/>
                    </a:lnTo>
                    <a:lnTo>
                      <a:pt x="107156" y="276225"/>
                    </a:lnTo>
                    <a:lnTo>
                      <a:pt x="126206" y="119062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cxnSp>
            <p:nvCxnSpPr>
              <p:cNvPr id="16" name="Straight Connector 15"/>
              <p:cNvCxnSpPr>
                <a:endCxn id="13" idx="3"/>
              </p:cNvCxnSpPr>
              <p:nvPr/>
            </p:nvCxnSpPr>
            <p:spPr>
              <a:xfrm flipV="1">
                <a:off x="2660746" y="5160839"/>
                <a:ext cx="0" cy="5945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Cloud 8"/>
            <p:cNvSpPr/>
            <p:nvPr/>
          </p:nvSpPr>
          <p:spPr>
            <a:xfrm>
              <a:off x="5560541" y="4426834"/>
              <a:ext cx="519306" cy="239903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5814356" y="4685866"/>
              <a:ext cx="5838" cy="192145"/>
            </a:xfrm>
            <a:prstGeom prst="straightConnector1">
              <a:avLst/>
            </a:prstGeom>
            <a:ln w="31750" cmpd="dbl"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009960" y="5680247"/>
              <a:ext cx="436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P↗</a:t>
              </a:r>
              <a:endParaRPr lang="en-GB" sz="1400" dirty="0"/>
            </a:p>
          </p:txBody>
        </p:sp>
      </p:grpSp>
      <p:pic>
        <p:nvPicPr>
          <p:cNvPr id="28" name="Picture 2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4293096"/>
            <a:ext cx="2952328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011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Cryogenic fluid </a:t>
            </a:r>
            <a:r>
              <a:rPr lang="en-GB" sz="2400" dirty="0" smtClean="0"/>
              <a:t>vessel (</a:t>
            </a:r>
            <a:r>
              <a:rPr lang="en-GB" sz="2400" dirty="0" err="1" smtClean="0"/>
              <a:t>cont.d</a:t>
            </a:r>
            <a:r>
              <a:rPr lang="en-GB" sz="2400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620688"/>
            <a:ext cx="8713788" cy="5832946"/>
          </a:xfrm>
        </p:spPr>
        <p:txBody>
          <a:bodyPr/>
          <a:lstStyle/>
          <a:p>
            <a:r>
              <a:rPr lang="en-GB" sz="2000" dirty="0"/>
              <a:t>The safety device </a:t>
            </a:r>
            <a:r>
              <a:rPr lang="en-GB" sz="2000" dirty="0" smtClean="0"/>
              <a:t>should be designed </a:t>
            </a:r>
            <a:r>
              <a:rPr lang="en-GB" sz="2000" dirty="0"/>
              <a:t>to relieve a mass flow equivalent to the highest heat </a:t>
            </a:r>
            <a:r>
              <a:rPr lang="en-GB" sz="2000" dirty="0" smtClean="0"/>
              <a:t>load</a:t>
            </a:r>
            <a:endParaRPr lang="en-GB" sz="2000" dirty="0"/>
          </a:p>
          <a:p>
            <a:r>
              <a:rPr lang="en-US" sz="2000" dirty="0" smtClean="0"/>
              <a:t>Calculate the mass flow,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m</a:t>
            </a:r>
            <a:r>
              <a:rPr lang="en-US" sz="2000" baseline="-25000" dirty="0" smtClean="0"/>
              <a:t>  </a:t>
            </a:r>
            <a:r>
              <a:rPr lang="en-US" sz="2000" dirty="0" smtClean="0"/>
              <a:t>to be released by the safety device (EN13468-3.4)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66FF"/>
                </a:solidFill>
              </a:rPr>
              <a:t>2 cases for calculating mass flow </a:t>
            </a:r>
            <a:r>
              <a:rPr lang="en-US" sz="2000" dirty="0" err="1" smtClean="0">
                <a:solidFill>
                  <a:srgbClr val="0066FF"/>
                </a:solidFill>
              </a:rPr>
              <a:t>Q</a:t>
            </a:r>
            <a:r>
              <a:rPr lang="en-US" sz="2000" baseline="-25000" dirty="0" err="1" smtClean="0">
                <a:solidFill>
                  <a:srgbClr val="0066FF"/>
                </a:solidFill>
              </a:rPr>
              <a:t>m</a:t>
            </a:r>
            <a:r>
              <a:rPr lang="en-US" sz="2000" dirty="0">
                <a:solidFill>
                  <a:srgbClr val="0066FF"/>
                </a:solidFill>
              </a:rPr>
              <a:t>:</a:t>
            </a:r>
            <a:endParaRPr lang="en-US" sz="2000" baseline="-25000" dirty="0" smtClean="0">
              <a:solidFill>
                <a:srgbClr val="0066FF"/>
              </a:solidFill>
            </a:endParaRPr>
          </a:p>
          <a:p>
            <a:r>
              <a:rPr lang="en-US" sz="2000" dirty="0" smtClean="0"/>
              <a:t>Below critical pressure (p&lt;2.23 bar for helium):</a:t>
            </a:r>
          </a:p>
          <a:p>
            <a:pPr lvl="1"/>
            <a:r>
              <a:rPr lang="en-US" sz="1600" dirty="0" smtClean="0"/>
              <a:t>Bi-phase with liquid boil-off </a:t>
            </a:r>
            <a:r>
              <a:rPr lang="en-US" sz="1600" dirty="0" smtClean="0">
                <a:sym typeface="Wingdings"/>
              </a:rPr>
              <a:t> take </a:t>
            </a:r>
            <a:r>
              <a:rPr lang="en-US" sz="1600" dirty="0" err="1" smtClean="0">
                <a:solidFill>
                  <a:srgbClr val="0066FF"/>
                </a:solidFill>
                <a:sym typeface="Wingdings"/>
              </a:rPr>
              <a:t>Lv</a:t>
            </a:r>
            <a:r>
              <a:rPr lang="en-US" sz="1600" dirty="0" smtClean="0">
                <a:sym typeface="Wingdings"/>
              </a:rPr>
              <a:t> (latent heat)</a:t>
            </a:r>
          </a:p>
          <a:p>
            <a:r>
              <a:rPr lang="en-US" sz="2000" dirty="0" smtClean="0">
                <a:sym typeface="Wingdings"/>
              </a:rPr>
              <a:t>Above critical pressure (often the case):</a:t>
            </a:r>
          </a:p>
          <a:p>
            <a:pPr lvl="1"/>
            <a:r>
              <a:rPr lang="en-US" sz="1600" dirty="0" smtClean="0">
                <a:sym typeface="Wingdings"/>
              </a:rPr>
              <a:t>Supercritical fluid expelled  use a “pseudo latent heat” </a:t>
            </a:r>
            <a:r>
              <a:rPr lang="en-US" sz="1600" dirty="0" err="1" smtClean="0">
                <a:solidFill>
                  <a:srgbClr val="0066FF"/>
                </a:solidFill>
                <a:sym typeface="Wingdings"/>
              </a:rPr>
              <a:t>Lv</a:t>
            </a:r>
            <a:r>
              <a:rPr lang="en-US" sz="1600" dirty="0" smtClean="0">
                <a:solidFill>
                  <a:srgbClr val="0066FF"/>
                </a:solidFill>
                <a:sym typeface="Wingdings"/>
              </a:rPr>
              <a:t>’</a:t>
            </a:r>
            <a:r>
              <a:rPr lang="en-US" sz="1600" dirty="0" smtClean="0">
                <a:sym typeface="Wingdings"/>
              </a:rPr>
              <a:t> </a:t>
            </a:r>
            <a:endParaRPr lang="en-US" sz="1400" dirty="0" smtClean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128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4581128"/>
            <a:ext cx="35283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200" dirty="0" smtClean="0"/>
              <a:t>P0 : relieving pressure [</a:t>
            </a:r>
            <a:r>
              <a:rPr lang="en-GB" sz="1200" dirty="0" err="1" smtClean="0"/>
              <a:t>bara</a:t>
            </a:r>
            <a:r>
              <a:rPr lang="en-GB" sz="1200" dirty="0" smtClean="0"/>
              <a:t>]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 smtClean="0"/>
              <a:t>Pc : critical pressure [</a:t>
            </a:r>
            <a:r>
              <a:rPr lang="en-GB" sz="1200" dirty="0" err="1" smtClean="0"/>
              <a:t>bara</a:t>
            </a:r>
            <a:r>
              <a:rPr lang="en-GB" sz="1200" dirty="0" smtClean="0"/>
              <a:t>] (2.23 for He)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 err="1" smtClean="0"/>
              <a:t>Qm</a:t>
            </a:r>
            <a:r>
              <a:rPr lang="en-GB" sz="1200" dirty="0" smtClean="0"/>
              <a:t> : mass flow in [kg.s</a:t>
            </a:r>
            <a:r>
              <a:rPr lang="en-GB" sz="1200" baseline="30000" dirty="0" smtClean="0"/>
              <a:t>-1</a:t>
            </a:r>
            <a:r>
              <a:rPr lang="en-GB" sz="1200" dirty="0" smtClean="0"/>
              <a:t>]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 smtClean="0"/>
              <a:t>W : heat load [W]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 smtClean="0"/>
              <a:t>L : latent heat in relieving conditions [J.kg</a:t>
            </a:r>
            <a:r>
              <a:rPr lang="en-GB" sz="1200" baseline="30000" dirty="0" smtClean="0"/>
              <a:t>-1</a:t>
            </a:r>
            <a:r>
              <a:rPr lang="en-GB" sz="1200" dirty="0" smtClean="0"/>
              <a:t>] (20.10</a:t>
            </a:r>
            <a:r>
              <a:rPr lang="en-GB" sz="1200" baseline="30000" dirty="0" smtClean="0"/>
              <a:t>3</a:t>
            </a:r>
            <a:r>
              <a:rPr lang="en-GB" sz="1200" dirty="0" smtClean="0"/>
              <a:t> at 1 bar for He)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/>
              <a:t>v</a:t>
            </a:r>
            <a:r>
              <a:rPr lang="en-GB" sz="1200" dirty="0" smtClean="0"/>
              <a:t>g/</a:t>
            </a:r>
            <a:r>
              <a:rPr lang="en-GB" sz="1200" dirty="0" err="1" smtClean="0"/>
              <a:t>vl</a:t>
            </a:r>
            <a:r>
              <a:rPr lang="en-GB" sz="1200" dirty="0" smtClean="0"/>
              <a:t> : specific volume of saturated gas/liquid at P0 [m</a:t>
            </a:r>
            <a:r>
              <a:rPr lang="en-GB" sz="1200" baseline="30000" dirty="0" smtClean="0"/>
              <a:t>3</a:t>
            </a:r>
            <a:r>
              <a:rPr lang="en-GB" sz="1200" dirty="0" smtClean="0"/>
              <a:t>.kg</a:t>
            </a:r>
            <a:r>
              <a:rPr lang="en-GB" sz="1200" baseline="30000" dirty="0" smtClean="0"/>
              <a:t>-1</a:t>
            </a:r>
            <a:r>
              <a:rPr lang="en-GB" sz="1200" dirty="0" smtClean="0"/>
              <a:t>]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 smtClean="0"/>
              <a:t>L’ : specific heat input, see EN13468-3.4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 smtClean="0"/>
              <a:t>h : enthalpy of the fluid [J/kg]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 smtClean="0"/>
              <a:t>v : specific volume </a:t>
            </a:r>
            <a:r>
              <a:rPr lang="en-GB" sz="1200" dirty="0"/>
              <a:t>[m</a:t>
            </a:r>
            <a:r>
              <a:rPr lang="en-GB" sz="1200" baseline="30000" dirty="0"/>
              <a:t>3</a:t>
            </a:r>
            <a:r>
              <a:rPr lang="en-GB" sz="1200" dirty="0"/>
              <a:t>.kg</a:t>
            </a:r>
            <a:r>
              <a:rPr lang="en-GB" sz="1200" baseline="30000" dirty="0"/>
              <a:t>-1</a:t>
            </a:r>
            <a:r>
              <a:rPr lang="en-GB" sz="1200" dirty="0" smtClean="0"/>
              <a:t>]</a:t>
            </a:r>
            <a:endParaRPr lang="en-GB" sz="1200" dirty="0"/>
          </a:p>
        </p:txBody>
      </p:sp>
      <p:pic>
        <p:nvPicPr>
          <p:cNvPr id="6" name="Picture 5" descr="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3761892"/>
            <a:ext cx="4219607" cy="891244"/>
          </a:xfrm>
          <a:prstGeom prst="rect">
            <a:avLst/>
          </a:prstGeom>
        </p:spPr>
      </p:pic>
      <p:pic>
        <p:nvPicPr>
          <p:cNvPr id="7" name="Picture 6" descr="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5144"/>
            <a:ext cx="467903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9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Cryogenic fluid vessel (</a:t>
            </a:r>
            <a:r>
              <a:rPr lang="en-GB" sz="2400" dirty="0" err="1"/>
              <a:t>cont.d</a:t>
            </a:r>
            <a:r>
              <a:rPr lang="en-GB" sz="2400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64704"/>
            <a:ext cx="8713788" cy="5616575"/>
          </a:xfrm>
        </p:spPr>
        <p:txBody>
          <a:bodyPr/>
          <a:lstStyle/>
          <a:p>
            <a:r>
              <a:rPr lang="en-GB" sz="2000" dirty="0"/>
              <a:t>The minimum required flow area </a:t>
            </a:r>
            <a:r>
              <a:rPr lang="en-GB" sz="2000" dirty="0" smtClean="0"/>
              <a:t>A is </a:t>
            </a:r>
            <a:r>
              <a:rPr lang="en-GB" sz="2000" dirty="0"/>
              <a:t>calculated with conservative assumptions on fluid </a:t>
            </a:r>
            <a:r>
              <a:rPr lang="en-GB" sz="2000" dirty="0" smtClean="0"/>
              <a:t>properties</a:t>
            </a:r>
            <a:endParaRPr lang="en-GB" sz="2000" dirty="0"/>
          </a:p>
          <a:p>
            <a:r>
              <a:rPr lang="en-GB" sz="2000" dirty="0"/>
              <a:t>For compressible fluids, the mass flow through a restriction </a:t>
            </a:r>
            <a:r>
              <a:rPr lang="en-GB" sz="2000" dirty="0" smtClean="0"/>
              <a:t>depends on the </a:t>
            </a:r>
            <a:r>
              <a:rPr lang="en-GB" sz="2000" dirty="0"/>
              <a:t>downstream pressure until a fixed </a:t>
            </a:r>
            <a:r>
              <a:rPr lang="en-GB" sz="2000" dirty="0" err="1"/>
              <a:t>Pb</a:t>
            </a:r>
            <a:r>
              <a:rPr lang="en-GB" sz="2000" dirty="0"/>
              <a:t>/P0 ratio (0.49 for helium</a:t>
            </a:r>
            <a:r>
              <a:rPr lang="en-GB" sz="2000" dirty="0" smtClean="0"/>
              <a:t>)</a:t>
            </a:r>
            <a:endParaRPr lang="en-GB" sz="20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129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229200"/>
            <a:ext cx="1858115" cy="112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43" y="2564904"/>
            <a:ext cx="4521857" cy="2160240"/>
          </a:xfrm>
          <a:prstGeom prst="rect">
            <a:avLst/>
          </a:prstGeom>
        </p:spPr>
      </p:pic>
      <p:pic>
        <p:nvPicPr>
          <p:cNvPr id="8" name="Picture 7" descr="f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7" y="2204864"/>
            <a:ext cx="4189031" cy="3852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5816" y="2397798"/>
            <a:ext cx="1376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= 0.49 for He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861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13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0825" y="116433"/>
            <a:ext cx="8713788" cy="576263"/>
          </a:xfrm>
        </p:spPr>
        <p:txBody>
          <a:bodyPr/>
          <a:lstStyle/>
          <a:p>
            <a:r>
              <a:rPr lang="en-US" dirty="0" smtClean="0"/>
              <a:t>Thermal efficiency</a:t>
            </a:r>
            <a:br>
              <a:rPr lang="en-US" dirty="0" smtClean="0"/>
            </a:br>
            <a:r>
              <a:rPr lang="en-GB" sz="2000" i="1" dirty="0"/>
              <a:t>example of LHC</a:t>
            </a:r>
            <a:endParaRPr lang="en-GB" dirty="0"/>
          </a:p>
        </p:txBody>
      </p:sp>
      <p:graphicFrame>
        <p:nvGraphicFramePr>
          <p:cNvPr id="13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572757"/>
              </p:ext>
            </p:extLst>
          </p:nvPr>
        </p:nvGraphicFramePr>
        <p:xfrm>
          <a:off x="611560" y="5157192"/>
          <a:ext cx="4587279" cy="1463040"/>
        </p:xfrm>
        <a:graphic>
          <a:graphicData uri="http://schemas.openxmlformats.org/drawingml/2006/table">
            <a:tbl>
              <a:tblPr/>
              <a:tblGrid>
                <a:gridCol w="1763138"/>
                <a:gridCol w="694333"/>
                <a:gridCol w="741142"/>
                <a:gridCol w="740167"/>
                <a:gridCol w="648499"/>
              </a:tblGrid>
              <a:tr h="1798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Temperature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50-75 K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4.6-20 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1.9 K LHe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K VLP</a:t>
                      </a: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6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Static heat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inleaks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*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7.7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0.11</a:t>
                      </a: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8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Resistive heating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0.02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0.005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8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Beam-induced nominal**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8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Total nominal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7.7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1.82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0.11</a:t>
                      </a: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890"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* no contingency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Group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982560"/>
              </p:ext>
            </p:extLst>
          </p:nvPr>
        </p:nvGraphicFramePr>
        <p:xfrm>
          <a:off x="5724128" y="5162128"/>
          <a:ext cx="2273176" cy="1219200"/>
        </p:xfrm>
        <a:graphic>
          <a:graphicData uri="http://schemas.openxmlformats.org/drawingml/2006/table">
            <a:tbl>
              <a:tblPr/>
              <a:tblGrid>
                <a:gridCol w="1569225"/>
                <a:gridCol w="703951"/>
              </a:tblGrid>
              <a:tr h="2174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** Breakdown</a:t>
                      </a:r>
                    </a:p>
                  </a:txBody>
                  <a:tcPr horzOverflow="overflow">
                    <a:lnL cap="flat">
                      <a:noFill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nominal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Synchrotron radiation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0.33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Image current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0.36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Beam-gas Scattering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Photoelectron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0.89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776639" y="4801432"/>
            <a:ext cx="6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LHC </a:t>
            </a:r>
            <a:r>
              <a:rPr lang="en-US" sz="1400" dirty="0" smtClean="0"/>
              <a:t>budgeted distributed </a:t>
            </a:r>
            <a:r>
              <a:rPr lang="en-US" sz="1400" dirty="0"/>
              <a:t>steady-state heat loads [W/m</a:t>
            </a:r>
            <a:r>
              <a:rPr lang="en-US" sz="1400" dirty="0" smtClean="0"/>
              <a:t>]</a:t>
            </a:r>
            <a:endParaRPr lang="en-GB" sz="1400" dirty="0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1475657" y="692696"/>
            <a:ext cx="5328592" cy="4081063"/>
            <a:chOff x="612" y="391"/>
            <a:chExt cx="4491" cy="3716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391"/>
              <a:ext cx="4491" cy="3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1152" y="980"/>
              <a:ext cx="83" cy="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1158" y="924"/>
              <a:ext cx="127" cy="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1110" y="894"/>
              <a:ext cx="26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fr-FR" sz="1000"/>
                <a:t>HeII</a:t>
              </a:r>
            </a:p>
          </p:txBody>
        </p:sp>
      </p:grpSp>
      <p:sp>
        <p:nvSpPr>
          <p:cNvPr id="22" name="Oval 21"/>
          <p:cNvSpPr/>
          <p:nvPr/>
        </p:nvSpPr>
        <p:spPr>
          <a:xfrm>
            <a:off x="2555776" y="6093296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275856" y="6128692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959933" y="6110064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2483768" y="5445224"/>
            <a:ext cx="2016224" cy="2160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5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Vacuum vessel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548680"/>
            <a:ext cx="8893175" cy="5832946"/>
          </a:xfrm>
        </p:spPr>
        <p:txBody>
          <a:bodyPr/>
          <a:lstStyle/>
          <a:p>
            <a:r>
              <a:rPr lang="en-GB" sz="1800" dirty="0"/>
              <a:t>The vacuum vessel safety device is designed to </a:t>
            </a:r>
            <a:r>
              <a:rPr lang="en-GB" sz="1800" dirty="0">
                <a:solidFill>
                  <a:srgbClr val="0066FF"/>
                </a:solidFill>
              </a:rPr>
              <a:t>relieve a mass flow equal to the highest incoming flow </a:t>
            </a:r>
            <a:r>
              <a:rPr lang="en-GB" sz="1800" dirty="0" smtClean="0">
                <a:solidFill>
                  <a:srgbClr val="0066FF"/>
                </a:solidFill>
              </a:rPr>
              <a:t>but at </a:t>
            </a:r>
            <a:r>
              <a:rPr lang="en-GB" sz="1800" dirty="0">
                <a:solidFill>
                  <a:srgbClr val="0066FF"/>
                </a:solidFill>
              </a:rPr>
              <a:t>warmer </a:t>
            </a:r>
            <a:r>
              <a:rPr lang="en-GB" sz="1800" dirty="0" smtClean="0">
                <a:solidFill>
                  <a:srgbClr val="0066FF"/>
                </a:solidFill>
              </a:rPr>
              <a:t>temperature</a:t>
            </a:r>
            <a:r>
              <a:rPr lang="en-GB" sz="1800" dirty="0" smtClean="0"/>
              <a:t> while keeping the vessel pressure within the PS</a:t>
            </a:r>
          </a:p>
          <a:p>
            <a:r>
              <a:rPr lang="en-GB" sz="1800" dirty="0"/>
              <a:t>Identify the </a:t>
            </a:r>
            <a:r>
              <a:rPr lang="en-GB" sz="1800" dirty="0">
                <a:solidFill>
                  <a:srgbClr val="0066FF"/>
                </a:solidFill>
              </a:rPr>
              <a:t>worst case </a:t>
            </a:r>
            <a:r>
              <a:rPr lang="en-GB" sz="1800" dirty="0" smtClean="0">
                <a:solidFill>
                  <a:srgbClr val="0066FF"/>
                </a:solidFill>
              </a:rPr>
              <a:t>scenario </a:t>
            </a:r>
            <a:r>
              <a:rPr lang="en-GB" sz="1800" dirty="0" smtClean="0"/>
              <a:t>(highest mass flow and coldest fluid) </a:t>
            </a:r>
            <a:endParaRPr lang="en-GB" sz="1600" dirty="0"/>
          </a:p>
          <a:p>
            <a:r>
              <a:rPr lang="en-GB" sz="1800" dirty="0"/>
              <a:t>Often the worst case corresponds to a </a:t>
            </a:r>
            <a:r>
              <a:rPr lang="en-GB" sz="1800" dirty="0">
                <a:solidFill>
                  <a:srgbClr val="0066FF"/>
                </a:solidFill>
              </a:rPr>
              <a:t>rupture of a cryogenic circuit</a:t>
            </a:r>
            <a:r>
              <a:rPr lang="en-GB" sz="1800" dirty="0"/>
              <a:t>:</a:t>
            </a:r>
          </a:p>
          <a:p>
            <a:pPr lvl="2">
              <a:buFont typeface="Wingdings" charset="2"/>
              <a:buChar char="Ø"/>
            </a:pPr>
            <a:r>
              <a:rPr lang="en-GB" sz="1600" dirty="0"/>
              <a:t>The cryogenic fluid flows into the vacuum </a:t>
            </a:r>
            <a:r>
              <a:rPr lang="en-GB" sz="1600" dirty="0" smtClean="0"/>
              <a:t>vessel </a:t>
            </a:r>
            <a:r>
              <a:rPr lang="en-GB" sz="1600" dirty="0" smtClean="0">
                <a:sym typeface="Wingdings"/>
              </a:rPr>
              <a:t></a:t>
            </a:r>
            <a:r>
              <a:rPr lang="en-GB" sz="1600" dirty="0" smtClean="0"/>
              <a:t> the </a:t>
            </a:r>
            <a:r>
              <a:rPr lang="en-GB" sz="1600" dirty="0"/>
              <a:t>fluid vaporizes/expands in contact with the warm </a:t>
            </a:r>
            <a:r>
              <a:rPr lang="en-GB" sz="1600" dirty="0" smtClean="0"/>
              <a:t>walls </a:t>
            </a:r>
            <a:r>
              <a:rPr lang="en-GB" sz="1600" dirty="0" smtClean="0">
                <a:sym typeface="Wingdings"/>
              </a:rPr>
              <a:t></a:t>
            </a:r>
            <a:r>
              <a:rPr lang="en-GB" sz="1600" dirty="0" smtClean="0"/>
              <a:t> the </a:t>
            </a:r>
            <a:r>
              <a:rPr lang="en-GB" sz="1600" dirty="0"/>
              <a:t>internal pressure increases until the safety device set </a:t>
            </a:r>
            <a:r>
              <a:rPr lang="en-GB" sz="1600" dirty="0" smtClean="0"/>
              <a:t>pressure </a:t>
            </a:r>
            <a:r>
              <a:rPr lang="en-GB" sz="1600" dirty="0" smtClean="0">
                <a:sym typeface="Wingdings"/>
              </a:rPr>
              <a:t> </a:t>
            </a:r>
            <a:r>
              <a:rPr lang="en-GB" sz="1600" dirty="0">
                <a:sym typeface="Wingdings"/>
              </a:rPr>
              <a:t>t</a:t>
            </a:r>
            <a:r>
              <a:rPr lang="en-GB" sz="1600" dirty="0" smtClean="0"/>
              <a:t>he </a:t>
            </a:r>
            <a:r>
              <a:rPr lang="en-GB" sz="1600" dirty="0"/>
              <a:t>device opens and the fluid is relieved to atmosphere</a:t>
            </a:r>
          </a:p>
          <a:p>
            <a:r>
              <a:rPr lang="en-GB" sz="1800" dirty="0"/>
              <a:t>Calculate the </a:t>
            </a:r>
            <a:r>
              <a:rPr lang="en-GB" sz="1800" dirty="0">
                <a:solidFill>
                  <a:srgbClr val="0066FF"/>
                </a:solidFill>
              </a:rPr>
              <a:t>mass flow from the reservoir </a:t>
            </a:r>
            <a:r>
              <a:rPr lang="en-GB" sz="1800" dirty="0"/>
              <a:t>to the vacuum vessel</a:t>
            </a:r>
          </a:p>
          <a:p>
            <a:pPr lvl="1"/>
            <a:r>
              <a:rPr lang="en-GB" sz="1600" dirty="0"/>
              <a:t>Estimate the area of the </a:t>
            </a:r>
            <a:r>
              <a:rPr lang="en-GB" sz="1600" dirty="0" smtClean="0">
                <a:solidFill>
                  <a:srgbClr val="0066FF"/>
                </a:solidFill>
              </a:rPr>
              <a:t>breach</a:t>
            </a:r>
            <a:r>
              <a:rPr lang="en-GB" sz="1600" dirty="0" smtClean="0"/>
              <a:t> in the </a:t>
            </a:r>
            <a:r>
              <a:rPr lang="en-GB" sz="1600" dirty="0"/>
              <a:t>cryogenic circuit</a:t>
            </a:r>
          </a:p>
          <a:p>
            <a:pPr lvl="1"/>
            <a:r>
              <a:rPr lang="en-GB" sz="1600" dirty="0"/>
              <a:t>Calculate the </a:t>
            </a:r>
            <a:r>
              <a:rPr lang="en-GB" sz="1600" dirty="0">
                <a:solidFill>
                  <a:srgbClr val="0066FF"/>
                </a:solidFill>
              </a:rPr>
              <a:t>mass flow through an orifice 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130</a:t>
            </a:fld>
            <a:r>
              <a:rPr lang="en-GB" smtClean="0"/>
              <a:t>/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817699" y="4005063"/>
            <a:ext cx="3131179" cy="2520281"/>
            <a:chOff x="5944508" y="1124743"/>
            <a:chExt cx="3131179" cy="2520281"/>
          </a:xfrm>
        </p:grpSpPr>
        <p:grpSp>
          <p:nvGrpSpPr>
            <p:cNvPr id="6" name="Group 5"/>
            <p:cNvGrpSpPr/>
            <p:nvPr/>
          </p:nvGrpSpPr>
          <p:grpSpPr>
            <a:xfrm>
              <a:off x="5944508" y="1364647"/>
              <a:ext cx="3131179" cy="2280377"/>
              <a:chOff x="5944508" y="1364647"/>
              <a:chExt cx="3131179" cy="228037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944508" y="1556792"/>
                <a:ext cx="3131179" cy="2088232"/>
                <a:chOff x="6732240" y="2780928"/>
                <a:chExt cx="2099735" cy="1400346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6732240" y="3130736"/>
                  <a:ext cx="2099735" cy="1050538"/>
                </a:xfrm>
                <a:prstGeom prst="rect">
                  <a:avLst/>
                </a:prstGeom>
                <a:solidFill>
                  <a:srgbClr val="DCE6F2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6887776" y="3480692"/>
                  <a:ext cx="1788663" cy="42772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6897703" y="3694554"/>
                  <a:ext cx="1772493" cy="213862"/>
                </a:xfrm>
                <a:prstGeom prst="roundRect">
                  <a:avLst>
                    <a:gd name="adj" fmla="val 26375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6879788" y="3673325"/>
                  <a:ext cx="1792918" cy="43258"/>
                </a:xfrm>
                <a:custGeom>
                  <a:avLst/>
                  <a:gdLst>
                    <a:gd name="connsiteX0" fmla="*/ 0 w 3320248"/>
                    <a:gd name="connsiteY0" fmla="*/ 35613 h 80108"/>
                    <a:gd name="connsiteX1" fmla="*/ 346229 w 3320248"/>
                    <a:gd name="connsiteY1" fmla="*/ 17857 h 80108"/>
                    <a:gd name="connsiteX2" fmla="*/ 807868 w 3320248"/>
                    <a:gd name="connsiteY2" fmla="*/ 62246 h 80108"/>
                    <a:gd name="connsiteX3" fmla="*/ 1225118 w 3320248"/>
                    <a:gd name="connsiteY3" fmla="*/ 17857 h 80108"/>
                    <a:gd name="connsiteX4" fmla="*/ 1731145 w 3320248"/>
                    <a:gd name="connsiteY4" fmla="*/ 62246 h 80108"/>
                    <a:gd name="connsiteX5" fmla="*/ 2166151 w 3320248"/>
                    <a:gd name="connsiteY5" fmla="*/ 102 h 80108"/>
                    <a:gd name="connsiteX6" fmla="*/ 2734322 w 3320248"/>
                    <a:gd name="connsiteY6" fmla="*/ 80001 h 80108"/>
                    <a:gd name="connsiteX7" fmla="*/ 3151572 w 3320248"/>
                    <a:gd name="connsiteY7" fmla="*/ 17857 h 80108"/>
                    <a:gd name="connsiteX8" fmla="*/ 3320248 w 3320248"/>
                    <a:gd name="connsiteY8" fmla="*/ 44490 h 80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20248" h="80108">
                      <a:moveTo>
                        <a:pt x="0" y="35613"/>
                      </a:moveTo>
                      <a:cubicBezTo>
                        <a:pt x="105792" y="24515"/>
                        <a:pt x="211584" y="13418"/>
                        <a:pt x="346229" y="17857"/>
                      </a:cubicBezTo>
                      <a:cubicBezTo>
                        <a:pt x="480874" y="22296"/>
                        <a:pt x="661387" y="62246"/>
                        <a:pt x="807868" y="62246"/>
                      </a:cubicBezTo>
                      <a:cubicBezTo>
                        <a:pt x="954349" y="62246"/>
                        <a:pt x="1071239" y="17857"/>
                        <a:pt x="1225118" y="17857"/>
                      </a:cubicBezTo>
                      <a:cubicBezTo>
                        <a:pt x="1378997" y="17857"/>
                        <a:pt x="1574306" y="65205"/>
                        <a:pt x="1731145" y="62246"/>
                      </a:cubicBezTo>
                      <a:cubicBezTo>
                        <a:pt x="1887984" y="59287"/>
                        <a:pt x="1998955" y="-2857"/>
                        <a:pt x="2166151" y="102"/>
                      </a:cubicBezTo>
                      <a:cubicBezTo>
                        <a:pt x="2333347" y="3061"/>
                        <a:pt x="2570085" y="77042"/>
                        <a:pt x="2734322" y="80001"/>
                      </a:cubicBezTo>
                      <a:cubicBezTo>
                        <a:pt x="2898559" y="82960"/>
                        <a:pt x="3053918" y="23775"/>
                        <a:pt x="3151572" y="17857"/>
                      </a:cubicBezTo>
                      <a:cubicBezTo>
                        <a:pt x="3249226" y="11938"/>
                        <a:pt x="3284737" y="28214"/>
                        <a:pt x="3320248" y="4449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/>
                </a:p>
              </p:txBody>
            </p:sp>
            <p:grpSp>
              <p:nvGrpSpPr>
                <p:cNvPr id="20" name="Group 19"/>
                <p:cNvGrpSpPr/>
                <p:nvPr/>
              </p:nvGrpSpPr>
              <p:grpSpPr>
                <a:xfrm>
                  <a:off x="8443135" y="2780928"/>
                  <a:ext cx="311072" cy="349807"/>
                  <a:chOff x="6588224" y="2493169"/>
                  <a:chExt cx="576064" cy="647797"/>
                </a:xfrm>
              </p:grpSpPr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6588224" y="2493169"/>
                    <a:ext cx="576064" cy="441669"/>
                    <a:chOff x="4716016" y="2123235"/>
                    <a:chExt cx="576064" cy="441669"/>
                  </a:xfrm>
                </p:grpSpPr>
                <p:sp>
                  <p:nvSpPr>
                    <p:cNvPr id="33" name="Isosceles Triangle 32"/>
                    <p:cNvSpPr/>
                    <p:nvPr/>
                  </p:nvSpPr>
                  <p:spPr>
                    <a:xfrm>
                      <a:off x="4716016" y="2348880"/>
                      <a:ext cx="288032" cy="216024"/>
                    </a:xfrm>
                    <a:prstGeom prst="triangle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0"/>
                    </a:p>
                  </p:txBody>
                </p:sp>
                <p:sp>
                  <p:nvSpPr>
                    <p:cNvPr id="34" name="Isosceles Triangle 33"/>
                    <p:cNvSpPr/>
                    <p:nvPr/>
                  </p:nvSpPr>
                  <p:spPr>
                    <a:xfrm rot="10800000">
                      <a:off x="4716016" y="2123235"/>
                      <a:ext cx="288032" cy="216024"/>
                    </a:xfrm>
                    <a:prstGeom prst="triangle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0"/>
                    </a:p>
                  </p:txBody>
                </p:sp>
                <p:cxnSp>
                  <p:nvCxnSpPr>
                    <p:cNvPr id="35" name="Straight Connector 34"/>
                    <p:cNvCxnSpPr>
                      <a:stCxn id="33" idx="0"/>
                    </p:cNvCxnSpPr>
                    <p:nvPr/>
                  </p:nvCxnSpPr>
                  <p:spPr>
                    <a:xfrm>
                      <a:off x="4860032" y="2348880"/>
                      <a:ext cx="233834" cy="0"/>
                    </a:xfrm>
                    <a:prstGeom prst="line">
                      <a:avLst/>
                    </a:prstGeom>
                    <a:ln w="19050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" name="Freeform 35"/>
                    <p:cNvSpPr/>
                    <p:nvPr/>
                  </p:nvSpPr>
                  <p:spPr>
                    <a:xfrm>
                      <a:off x="5093866" y="2216944"/>
                      <a:ext cx="198214" cy="276225"/>
                    </a:xfrm>
                    <a:custGeom>
                      <a:avLst/>
                      <a:gdLst>
                        <a:gd name="connsiteX0" fmla="*/ 0 w 126206"/>
                        <a:gd name="connsiteY0" fmla="*/ 130969 h 276225"/>
                        <a:gd name="connsiteX1" fmla="*/ 26193 w 126206"/>
                        <a:gd name="connsiteY1" fmla="*/ 266700 h 276225"/>
                        <a:gd name="connsiteX2" fmla="*/ 45243 w 126206"/>
                        <a:gd name="connsiteY2" fmla="*/ 0 h 276225"/>
                        <a:gd name="connsiteX3" fmla="*/ 71437 w 126206"/>
                        <a:gd name="connsiteY3" fmla="*/ 266700 h 276225"/>
                        <a:gd name="connsiteX4" fmla="*/ 80962 w 126206"/>
                        <a:gd name="connsiteY4" fmla="*/ 0 h 276225"/>
                        <a:gd name="connsiteX5" fmla="*/ 107156 w 126206"/>
                        <a:gd name="connsiteY5" fmla="*/ 276225 h 276225"/>
                        <a:gd name="connsiteX6" fmla="*/ 126206 w 126206"/>
                        <a:gd name="connsiteY6" fmla="*/ 119062 h 276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6206" h="276225">
                          <a:moveTo>
                            <a:pt x="0" y="130969"/>
                          </a:moveTo>
                          <a:lnTo>
                            <a:pt x="26193" y="266700"/>
                          </a:lnTo>
                          <a:lnTo>
                            <a:pt x="45243" y="0"/>
                          </a:lnTo>
                          <a:lnTo>
                            <a:pt x="71437" y="266700"/>
                          </a:lnTo>
                          <a:lnTo>
                            <a:pt x="80962" y="0"/>
                          </a:lnTo>
                          <a:lnTo>
                            <a:pt x="107156" y="276225"/>
                          </a:lnTo>
                          <a:lnTo>
                            <a:pt x="126206" y="119062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0"/>
                    </a:p>
                  </p:txBody>
                </p:sp>
              </p:grpSp>
              <p:cxnSp>
                <p:nvCxnSpPr>
                  <p:cNvPr id="32" name="Straight Connector 31"/>
                  <p:cNvCxnSpPr>
                    <a:stCxn id="33" idx="3"/>
                  </p:cNvCxnSpPr>
                  <p:nvPr/>
                </p:nvCxnSpPr>
                <p:spPr>
                  <a:xfrm>
                    <a:off x="6732240" y="2934837"/>
                    <a:ext cx="0" cy="206129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7354385" y="3957849"/>
                  <a:ext cx="509744" cy="165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dirty="0" err="1" smtClean="0"/>
                    <a:t>Pvv</a:t>
                  </a:r>
                  <a:r>
                    <a:rPr lang="en-GB" sz="1000" dirty="0" smtClean="0"/>
                    <a:t> &gt; </a:t>
                  </a:r>
                  <a:r>
                    <a:rPr lang="en-GB" sz="1000" dirty="0" err="1" smtClean="0"/>
                    <a:t>Patm</a:t>
                  </a:r>
                  <a:endParaRPr lang="en-GB" sz="1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888226" y="2925343"/>
                  <a:ext cx="514045" cy="165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dirty="0" smtClean="0"/>
                    <a:t>Air at </a:t>
                  </a:r>
                  <a:r>
                    <a:rPr lang="en-GB" sz="1000" dirty="0" err="1" smtClean="0"/>
                    <a:t>Patm</a:t>
                  </a:r>
                  <a:endParaRPr lang="en-GB" sz="10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968983" y="3707401"/>
                  <a:ext cx="770804" cy="1881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dirty="0" smtClean="0"/>
                    <a:t>Cryogenics fluid</a:t>
                  </a:r>
                  <a:endParaRPr lang="en-GB" sz="1000" dirty="0"/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7043312" y="2816875"/>
                  <a:ext cx="311072" cy="663819"/>
                  <a:chOff x="7043312" y="2816875"/>
                  <a:chExt cx="311072" cy="663819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 rot="10800000">
                    <a:off x="7043312" y="2816875"/>
                    <a:ext cx="311072" cy="238499"/>
                    <a:chOff x="4716016" y="4351028"/>
                    <a:chExt cx="576064" cy="441668"/>
                  </a:xfrm>
                </p:grpSpPr>
                <p:sp>
                  <p:nvSpPr>
                    <p:cNvPr id="27" name="Isosceles Triangle 26"/>
                    <p:cNvSpPr/>
                    <p:nvPr/>
                  </p:nvSpPr>
                  <p:spPr>
                    <a:xfrm>
                      <a:off x="4716016" y="4576673"/>
                      <a:ext cx="288032" cy="216023"/>
                    </a:xfrm>
                    <a:prstGeom prst="triangle">
                      <a:avLst/>
                    </a:prstGeom>
                    <a:noFill/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0"/>
                    </a:p>
                  </p:txBody>
                </p:sp>
                <p:sp>
                  <p:nvSpPr>
                    <p:cNvPr id="28" name="Isosceles Triangle 27"/>
                    <p:cNvSpPr/>
                    <p:nvPr/>
                  </p:nvSpPr>
                  <p:spPr>
                    <a:xfrm rot="10800000">
                      <a:off x="4716016" y="4351028"/>
                      <a:ext cx="288032" cy="216024"/>
                    </a:xfrm>
                    <a:prstGeom prst="triangle">
                      <a:avLst/>
                    </a:prstGeom>
                    <a:noFill/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0"/>
                    </a:p>
                  </p:txBody>
                </p:sp>
                <p:cxnSp>
                  <p:nvCxnSpPr>
                    <p:cNvPr id="29" name="Straight Connector 28"/>
                    <p:cNvCxnSpPr>
                      <a:stCxn id="27" idx="0"/>
                    </p:cNvCxnSpPr>
                    <p:nvPr/>
                  </p:nvCxnSpPr>
                  <p:spPr>
                    <a:xfrm>
                      <a:off x="4860033" y="4576673"/>
                      <a:ext cx="233834" cy="0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Freeform 29"/>
                    <p:cNvSpPr/>
                    <p:nvPr/>
                  </p:nvSpPr>
                  <p:spPr>
                    <a:xfrm>
                      <a:off x="5093866" y="4444737"/>
                      <a:ext cx="198214" cy="276225"/>
                    </a:xfrm>
                    <a:custGeom>
                      <a:avLst/>
                      <a:gdLst>
                        <a:gd name="connsiteX0" fmla="*/ 0 w 126206"/>
                        <a:gd name="connsiteY0" fmla="*/ 130969 h 276225"/>
                        <a:gd name="connsiteX1" fmla="*/ 26193 w 126206"/>
                        <a:gd name="connsiteY1" fmla="*/ 266700 h 276225"/>
                        <a:gd name="connsiteX2" fmla="*/ 45243 w 126206"/>
                        <a:gd name="connsiteY2" fmla="*/ 0 h 276225"/>
                        <a:gd name="connsiteX3" fmla="*/ 71437 w 126206"/>
                        <a:gd name="connsiteY3" fmla="*/ 266700 h 276225"/>
                        <a:gd name="connsiteX4" fmla="*/ 80962 w 126206"/>
                        <a:gd name="connsiteY4" fmla="*/ 0 h 276225"/>
                        <a:gd name="connsiteX5" fmla="*/ 107156 w 126206"/>
                        <a:gd name="connsiteY5" fmla="*/ 276225 h 276225"/>
                        <a:gd name="connsiteX6" fmla="*/ 126206 w 126206"/>
                        <a:gd name="connsiteY6" fmla="*/ 119062 h 276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6206" h="276225">
                          <a:moveTo>
                            <a:pt x="0" y="130969"/>
                          </a:moveTo>
                          <a:lnTo>
                            <a:pt x="26193" y="266700"/>
                          </a:lnTo>
                          <a:lnTo>
                            <a:pt x="45243" y="0"/>
                          </a:lnTo>
                          <a:lnTo>
                            <a:pt x="71437" y="266700"/>
                          </a:lnTo>
                          <a:lnTo>
                            <a:pt x="80962" y="0"/>
                          </a:lnTo>
                          <a:lnTo>
                            <a:pt x="107156" y="276225"/>
                          </a:lnTo>
                          <a:lnTo>
                            <a:pt x="126206" y="119062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0"/>
                    </a:p>
                  </p:txBody>
                </p:sp>
              </p:grpSp>
              <p:cxnSp>
                <p:nvCxnSpPr>
                  <p:cNvPr id="26" name="Straight Connector 25"/>
                  <p:cNvCxnSpPr>
                    <a:endCxn id="28" idx="3"/>
                  </p:cNvCxnSpPr>
                  <p:nvPr/>
                </p:nvCxnSpPr>
                <p:spPr>
                  <a:xfrm flipV="1">
                    <a:off x="7276616" y="3055374"/>
                    <a:ext cx="0" cy="425320"/>
                  </a:xfrm>
                  <a:prstGeom prst="line">
                    <a:avLst/>
                  </a:prstGeom>
                  <a:ln w="28575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" name="Rectangle 8"/>
              <p:cNvSpPr/>
              <p:nvPr/>
            </p:nvSpPr>
            <p:spPr>
              <a:xfrm>
                <a:off x="7634013" y="3140967"/>
                <a:ext cx="178347" cy="12134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Down Arrow 9"/>
              <p:cNvSpPr/>
              <p:nvPr/>
            </p:nvSpPr>
            <p:spPr>
              <a:xfrm>
                <a:off x="7708705" y="3140968"/>
                <a:ext cx="45719" cy="28883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8676456" y="2132856"/>
                <a:ext cx="203455" cy="360040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8600133" y="2167731"/>
                <a:ext cx="11676" cy="360040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8051622" y="2146411"/>
                <a:ext cx="444217" cy="136766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273730" y="2167731"/>
                <a:ext cx="270879" cy="253157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4" idx="3"/>
              </p:cNvCxnSpPr>
              <p:nvPr/>
            </p:nvCxnSpPr>
            <p:spPr>
              <a:xfrm flipH="1" flipV="1">
                <a:off x="8605971" y="1364647"/>
                <a:ext cx="5838" cy="192145"/>
              </a:xfrm>
              <a:prstGeom prst="straightConnector1">
                <a:avLst/>
              </a:prstGeom>
              <a:ln w="31750" cmpd="dbl"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Cloud 6"/>
            <p:cNvSpPr/>
            <p:nvPr/>
          </p:nvSpPr>
          <p:spPr>
            <a:xfrm>
              <a:off x="8340480" y="1124743"/>
              <a:ext cx="519306" cy="239903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7" name="Picture 36" descr="f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0" y="3861048"/>
            <a:ext cx="3779912" cy="637021"/>
          </a:xfrm>
          <a:prstGeom prst="rect">
            <a:avLst/>
          </a:prstGeom>
        </p:spPr>
      </p:pic>
      <p:pic>
        <p:nvPicPr>
          <p:cNvPr id="38" name="Picture 37" descr="f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5" y="4464496"/>
            <a:ext cx="5407063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7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Vacuum </a:t>
            </a:r>
            <a:r>
              <a:rPr lang="en-US" sz="2400" dirty="0" smtClean="0"/>
              <a:t>vessel (</a:t>
            </a:r>
            <a:r>
              <a:rPr lang="en-US" sz="2400" dirty="0" err="1" smtClean="0"/>
              <a:t>cont.d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92696"/>
            <a:ext cx="8713788" cy="5832648"/>
          </a:xfrm>
        </p:spPr>
        <p:txBody>
          <a:bodyPr/>
          <a:lstStyle/>
          <a:p>
            <a:r>
              <a:rPr lang="en-GB" sz="2000" dirty="0"/>
              <a:t>Calculate the minimum required flow area, </a:t>
            </a:r>
            <a:r>
              <a:rPr lang="en-GB" sz="2000" dirty="0">
                <a:solidFill>
                  <a:srgbClr val="0066FF"/>
                </a:solidFill>
              </a:rPr>
              <a:t>A</a:t>
            </a:r>
            <a:r>
              <a:rPr lang="en-GB" sz="2000" dirty="0"/>
              <a:t> for the safety </a:t>
            </a:r>
            <a:r>
              <a:rPr lang="en-GB" sz="2000" dirty="0" smtClean="0"/>
              <a:t>device</a:t>
            </a:r>
            <a:endParaRPr lang="en-GB" sz="2000" dirty="0"/>
          </a:p>
          <a:p>
            <a:pPr lvl="1"/>
            <a:r>
              <a:rPr lang="en-GB" sz="1800" dirty="0"/>
              <a:t>Mass flow through the safety device = mass flow to the vacuum vessel</a:t>
            </a:r>
          </a:p>
          <a:p>
            <a:pPr lvl="2"/>
            <a:r>
              <a:rPr lang="en-GB" sz="1600" dirty="0">
                <a:solidFill>
                  <a:srgbClr val="0066FF"/>
                </a:solidFill>
              </a:rPr>
              <a:t>Qm1=Qm2</a:t>
            </a:r>
          </a:p>
          <a:p>
            <a:pPr lvl="2"/>
            <a:r>
              <a:rPr lang="en-GB" sz="1600" dirty="0"/>
              <a:t>A &gt; </a:t>
            </a:r>
            <a:r>
              <a:rPr lang="en-GB" sz="1600" dirty="0" smtClean="0"/>
              <a:t>than </a:t>
            </a:r>
            <a:r>
              <a:rPr lang="en-GB" sz="1600" dirty="0"/>
              <a:t>the orifice area as </a:t>
            </a:r>
            <a:r>
              <a:rPr lang="en-GB" sz="1600" dirty="0" err="1"/>
              <a:t>Pb</a:t>
            </a:r>
            <a:r>
              <a:rPr lang="en-GB" sz="1600" dirty="0"/>
              <a:t>/P0 is lower and the gas is warmer.</a:t>
            </a:r>
          </a:p>
          <a:p>
            <a:pPr lvl="1"/>
            <a:r>
              <a:rPr lang="en-GB" sz="1800" dirty="0"/>
              <a:t>The flow </a:t>
            </a:r>
            <a:r>
              <a:rPr lang="en-GB" sz="1800" dirty="0">
                <a:solidFill>
                  <a:srgbClr val="0066FF"/>
                </a:solidFill>
              </a:rPr>
              <a:t>area is highly dependent on the relief temperature</a:t>
            </a:r>
            <a:r>
              <a:rPr lang="en-GB" sz="1800" dirty="0"/>
              <a:t>, usually difficult to </a:t>
            </a:r>
            <a:r>
              <a:rPr lang="en-GB" sz="1800" dirty="0" smtClean="0"/>
              <a:t>estimate</a:t>
            </a:r>
            <a:endParaRPr lang="en-GB" sz="1800" dirty="0"/>
          </a:p>
          <a:p>
            <a:pPr lvl="2"/>
            <a:r>
              <a:rPr lang="en-GB" sz="1600" dirty="0"/>
              <a:t>First case </a:t>
            </a:r>
            <a:r>
              <a:rPr lang="en-GB" sz="1600" dirty="0" err="1"/>
              <a:t>T</a:t>
            </a:r>
            <a:r>
              <a:rPr lang="en-GB" sz="1600" baseline="-25000" dirty="0" err="1"/>
              <a:t>relief</a:t>
            </a:r>
            <a:r>
              <a:rPr lang="en-GB" sz="1600" dirty="0"/>
              <a:t> = 300K</a:t>
            </a:r>
          </a:p>
          <a:p>
            <a:pPr lvl="2"/>
            <a:r>
              <a:rPr lang="en-GB" sz="1600" dirty="0"/>
              <a:t>If the device is too big, investigations are needed to estimate </a:t>
            </a:r>
            <a:r>
              <a:rPr lang="en-GB" sz="1600" dirty="0" err="1" smtClean="0"/>
              <a:t>T</a:t>
            </a:r>
            <a:r>
              <a:rPr lang="en-GB" sz="1600" baseline="-25000" dirty="0" err="1" smtClean="0"/>
              <a:t>relief</a:t>
            </a:r>
            <a:endParaRPr lang="en-GB" sz="1600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131</a:t>
            </a:fld>
            <a:r>
              <a:rPr lang="en-GB" dirty="0" smtClean="0"/>
              <a:t>/</a:t>
            </a:r>
            <a:endParaRPr lang="en-GB" dirty="0"/>
          </a:p>
        </p:txBody>
      </p:sp>
      <p:pic>
        <p:nvPicPr>
          <p:cNvPr id="5" name="Picture 4" descr="f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8" y="3501008"/>
            <a:ext cx="4977226" cy="2210054"/>
          </a:xfrm>
          <a:prstGeom prst="rect">
            <a:avLst/>
          </a:prstGeom>
        </p:spPr>
      </p:pic>
      <p:pic>
        <p:nvPicPr>
          <p:cNvPr id="6" name="Picture 5" descr="f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65" y="3221526"/>
            <a:ext cx="3912363" cy="34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safety devices</a:t>
            </a:r>
            <a:endParaRPr lang="en-GB" dirty="0"/>
          </a:p>
        </p:txBody>
      </p:sp>
      <p:pic>
        <p:nvPicPr>
          <p:cNvPr id="2050" name="Picture 2" descr="http://www.rembe-safety-control.de/typo3temp/pics/919340cd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42514"/>
            <a:ext cx="2808312" cy="304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96552" y="5949280"/>
            <a:ext cx="3136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GB" sz="1400" u="sng" dirty="0" smtClean="0"/>
              <a:t>Some suppliers:</a:t>
            </a:r>
            <a:endParaRPr lang="en-GB" sz="1400" u="sng" dirty="0"/>
          </a:p>
          <a:p>
            <a:pPr lvl="1"/>
            <a:r>
              <a:rPr lang="en-GB" sz="1400" dirty="0" err="1" smtClean="0"/>
              <a:t>Herose</a:t>
            </a:r>
            <a:r>
              <a:rPr lang="en-GB" sz="1400" dirty="0" smtClean="0"/>
              <a:t>, </a:t>
            </a:r>
            <a:r>
              <a:rPr lang="en-GB" sz="1400" dirty="0" err="1" smtClean="0"/>
              <a:t>Rembe</a:t>
            </a:r>
            <a:r>
              <a:rPr lang="en-GB" sz="1400" dirty="0" smtClean="0"/>
              <a:t>, </a:t>
            </a:r>
            <a:r>
              <a:rPr lang="en-GB" sz="1400" dirty="0" err="1" smtClean="0"/>
              <a:t>Ramseyer</a:t>
            </a:r>
            <a:r>
              <a:rPr lang="en-GB" sz="1400" dirty="0" smtClean="0"/>
              <a:t>, </a:t>
            </a:r>
            <a:r>
              <a:rPr lang="en-GB" sz="1400" dirty="0" err="1" smtClean="0"/>
              <a:t>Leser</a:t>
            </a:r>
            <a:r>
              <a:rPr lang="en-GB" sz="1400" dirty="0" smtClean="0"/>
              <a:t>…</a:t>
            </a:r>
            <a:endParaRPr lang="en-GB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b="4045"/>
          <a:stretch/>
        </p:blipFill>
        <p:spPr bwMode="auto">
          <a:xfrm>
            <a:off x="539552" y="1340767"/>
            <a:ext cx="1656184" cy="383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yleclerc\WorkspaceYL\pictures\LHC\P11208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1124744"/>
            <a:ext cx="3156347" cy="236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373216"/>
            <a:ext cx="15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Safety valves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18572" y="2852936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Burst disks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3068960"/>
            <a:ext cx="3109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LHC pressure release plates</a:t>
            </a:r>
          </a:p>
          <a:p>
            <a:pPr algn="ctr"/>
            <a:r>
              <a:rPr lang="en-US" dirty="0" smtClean="0"/>
              <a:t>(DN200)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132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59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Summary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8785796" cy="5976664"/>
          </a:xfrm>
        </p:spPr>
        <p:txBody>
          <a:bodyPr/>
          <a:lstStyle/>
          <a:p>
            <a:pPr algn="just"/>
            <a:r>
              <a:rPr lang="en-GB" sz="1600" dirty="0" smtClean="0"/>
              <a:t>Since </a:t>
            </a:r>
            <a:r>
              <a:rPr lang="en-GB" sz="1600" dirty="0" smtClean="0">
                <a:solidFill>
                  <a:srgbClr val="0066FF"/>
                </a:solidFill>
              </a:rPr>
              <a:t>Dewar’s invention</a:t>
            </a:r>
            <a:r>
              <a:rPr lang="en-GB" sz="1600" dirty="0" smtClean="0"/>
              <a:t>, cryostats have evolved from simple containers for cryogens to </a:t>
            </a:r>
            <a:r>
              <a:rPr lang="en-GB" sz="1600" dirty="0" smtClean="0">
                <a:solidFill>
                  <a:srgbClr val="0066FF"/>
                </a:solidFill>
              </a:rPr>
              <a:t>sophisticated mechanical assemblies </a:t>
            </a:r>
            <a:r>
              <a:rPr lang="en-GB" sz="1600" dirty="0" smtClean="0"/>
              <a:t>for SC accelerator devices for fundamental science as well as for industrial applications (e.g. NMR machines)</a:t>
            </a:r>
          </a:p>
          <a:p>
            <a:pPr algn="just"/>
            <a:endParaRPr lang="en-GB" sz="800" dirty="0"/>
          </a:p>
          <a:p>
            <a:pPr algn="just"/>
            <a:r>
              <a:rPr lang="en-GB" sz="1600" dirty="0" smtClean="0"/>
              <a:t>Though the understanding of the heat transfer phenomena involved in a cryostat have considerably progressed since the time of Dewar, the main outstanding innovation was the introduction of </a:t>
            </a:r>
            <a:r>
              <a:rPr lang="en-GB" sz="1600" dirty="0" smtClean="0">
                <a:solidFill>
                  <a:srgbClr val="0066FF"/>
                </a:solidFill>
              </a:rPr>
              <a:t>MLI</a:t>
            </a:r>
            <a:r>
              <a:rPr lang="en-GB" sz="1600" dirty="0" smtClean="0"/>
              <a:t>, in the 50</a:t>
            </a:r>
            <a:r>
              <a:rPr lang="en-GB" sz="1600" baseline="30000" dirty="0" smtClean="0"/>
              <a:t>ties</a:t>
            </a:r>
            <a:r>
              <a:rPr lang="en-GB" sz="1600" dirty="0" smtClean="0"/>
              <a:t>…</a:t>
            </a:r>
          </a:p>
          <a:p>
            <a:pPr algn="just"/>
            <a:endParaRPr lang="en-GB" sz="800" dirty="0" smtClean="0"/>
          </a:p>
          <a:p>
            <a:pPr algn="just"/>
            <a:r>
              <a:rPr lang="en-GB" sz="1600" dirty="0" smtClean="0"/>
              <a:t>…But the </a:t>
            </a:r>
            <a:r>
              <a:rPr lang="en-GB" sz="1600" i="1" dirty="0" smtClean="0">
                <a:solidFill>
                  <a:srgbClr val="0066FF"/>
                </a:solidFill>
              </a:rPr>
              <a:t>enabling technologies</a:t>
            </a:r>
            <a:r>
              <a:rPr lang="en-GB" sz="1600" dirty="0" smtClean="0"/>
              <a:t>, have greatly evolved from “simple” </a:t>
            </a:r>
            <a:r>
              <a:rPr lang="en-GB" sz="1600" dirty="0" smtClean="0">
                <a:solidFill>
                  <a:srgbClr val="0066FF"/>
                </a:solidFill>
              </a:rPr>
              <a:t>“glass-blowing” </a:t>
            </a:r>
            <a:r>
              <a:rPr lang="en-GB" sz="1600" dirty="0" smtClean="0"/>
              <a:t>to covering a wide range of disciplines, enhancing performance of modern cryostats:</a:t>
            </a:r>
          </a:p>
          <a:p>
            <a:pPr lvl="1" algn="just"/>
            <a:r>
              <a:rPr lang="en-GB" sz="1600" dirty="0" smtClean="0"/>
              <a:t>Low thermal conductivity </a:t>
            </a:r>
            <a:r>
              <a:rPr lang="en-GB" sz="1600" dirty="0" smtClean="0">
                <a:solidFill>
                  <a:srgbClr val="0066FF"/>
                </a:solidFill>
              </a:rPr>
              <a:t>composite materials</a:t>
            </a:r>
          </a:p>
          <a:p>
            <a:pPr lvl="1" algn="just"/>
            <a:r>
              <a:rPr lang="en-GB" sz="1600" dirty="0" smtClean="0"/>
              <a:t>Stainless steel (and low-carbon steel) </a:t>
            </a:r>
            <a:r>
              <a:rPr lang="en-GB" sz="1600" dirty="0" smtClean="0">
                <a:solidFill>
                  <a:srgbClr val="0066FF"/>
                </a:solidFill>
              </a:rPr>
              <a:t>sheet-metal work </a:t>
            </a:r>
            <a:r>
              <a:rPr lang="en-GB" sz="1600" dirty="0" smtClean="0"/>
              <a:t>compatible with vacuum requirements</a:t>
            </a:r>
          </a:p>
          <a:p>
            <a:pPr lvl="1" algn="just"/>
            <a:r>
              <a:rPr lang="en-GB" sz="1600" dirty="0" smtClean="0">
                <a:solidFill>
                  <a:srgbClr val="0066FF"/>
                </a:solidFill>
              </a:rPr>
              <a:t>Vacuum</a:t>
            </a:r>
            <a:r>
              <a:rPr lang="en-GB" sz="1600" dirty="0" smtClean="0"/>
              <a:t> and </a:t>
            </a:r>
            <a:r>
              <a:rPr lang="en-GB" sz="1600" dirty="0" smtClean="0">
                <a:solidFill>
                  <a:srgbClr val="0066FF"/>
                </a:solidFill>
              </a:rPr>
              <a:t>cryogenics technology</a:t>
            </a:r>
          </a:p>
          <a:p>
            <a:pPr lvl="1" algn="just"/>
            <a:r>
              <a:rPr lang="en-GB" sz="1600" dirty="0"/>
              <a:t>Leak-tight </a:t>
            </a:r>
            <a:r>
              <a:rPr lang="en-GB" sz="1600" dirty="0">
                <a:solidFill>
                  <a:srgbClr val="0066FF"/>
                </a:solidFill>
              </a:rPr>
              <a:t>welding techniques</a:t>
            </a:r>
          </a:p>
          <a:p>
            <a:pPr lvl="1" algn="just"/>
            <a:r>
              <a:rPr lang="en-GB" sz="1600" dirty="0" smtClean="0"/>
              <a:t>Leak detection with </a:t>
            </a:r>
            <a:r>
              <a:rPr lang="en-GB" sz="1600" dirty="0" smtClean="0">
                <a:solidFill>
                  <a:srgbClr val="0066FF"/>
                </a:solidFill>
              </a:rPr>
              <a:t>helium mass spectrometry </a:t>
            </a:r>
          </a:p>
          <a:p>
            <a:pPr lvl="1" algn="just"/>
            <a:r>
              <a:rPr lang="en-GB" sz="1600" dirty="0" smtClean="0"/>
              <a:t>…</a:t>
            </a:r>
          </a:p>
          <a:p>
            <a:pPr algn="just"/>
            <a:endParaRPr lang="en-GB" sz="800" dirty="0" smtClean="0"/>
          </a:p>
          <a:p>
            <a:pPr algn="just"/>
            <a:r>
              <a:rPr lang="en-GB" sz="1600" dirty="0" smtClean="0"/>
              <a:t>The cryostat design engineer is confronted with a multidisciplinary environment in which he needs to master </a:t>
            </a:r>
            <a:r>
              <a:rPr lang="en-GB" sz="1600" dirty="0" smtClean="0">
                <a:solidFill>
                  <a:srgbClr val="0066FF"/>
                </a:solidFill>
              </a:rPr>
              <a:t>“a little of everything”</a:t>
            </a:r>
          </a:p>
          <a:p>
            <a:pPr algn="just"/>
            <a:endParaRPr lang="en-GB" sz="1600" dirty="0"/>
          </a:p>
          <a:p>
            <a:pPr algn="just"/>
            <a:r>
              <a:rPr lang="en-GB" sz="1600" dirty="0" smtClean="0"/>
              <a:t>…not to forget the industrialisation aspects when he is asked to produce </a:t>
            </a:r>
            <a:r>
              <a:rPr lang="en-GB" sz="1600" dirty="0" smtClean="0">
                <a:solidFill>
                  <a:srgbClr val="0066FF"/>
                </a:solidFill>
              </a:rPr>
              <a:t>cryostats in large series </a:t>
            </a:r>
            <a:endParaRPr lang="en-GB" sz="1600" dirty="0">
              <a:solidFill>
                <a:srgbClr val="0066FF"/>
              </a:solidFill>
            </a:endParaRPr>
          </a:p>
          <a:p>
            <a:pPr lvl="1" algn="just"/>
            <a:endParaRPr lang="en-GB" sz="1600" dirty="0" smtClean="0"/>
          </a:p>
          <a:p>
            <a:pPr algn="just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133</a:t>
            </a:fld>
            <a:r>
              <a:rPr lang="en-GB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12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412776"/>
            <a:ext cx="7772400" cy="1470025"/>
          </a:xfrm>
        </p:spPr>
        <p:txBody>
          <a:bodyPr/>
          <a:lstStyle/>
          <a:p>
            <a:pPr eaLnBrk="1" hangingPunct="1"/>
            <a:r>
              <a:rPr lang="en-GB" dirty="0" smtClean="0"/>
              <a:t>Thank you for your attention!</a:t>
            </a:r>
            <a:endParaRPr lang="en-GB" sz="3600" i="1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134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50825" y="3645371"/>
            <a:ext cx="8713788" cy="32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dirty="0" smtClean="0">
                <a:solidFill>
                  <a:srgbClr val="0066FF"/>
                </a:solidFill>
              </a:rPr>
              <a:t>Acknowledgements:</a:t>
            </a:r>
          </a:p>
          <a:p>
            <a:pPr algn="l"/>
            <a:r>
              <a:rPr lang="en-US" sz="1800" i="1" dirty="0" smtClean="0"/>
              <a:t>The work presented in this course is essentially the result of contributions from a number of colleagues and the work done during the design and construction of the LHC</a:t>
            </a:r>
          </a:p>
          <a:p>
            <a:pPr algn="l"/>
            <a:endParaRPr lang="en-US" sz="800" dirty="0" smtClean="0"/>
          </a:p>
          <a:p>
            <a:pPr algn="l"/>
            <a:r>
              <a:rPr lang="en-US" sz="1800" i="1" dirty="0" smtClean="0"/>
              <a:t>I wish to acknowledge in particular for the material provided and for their contributions in preparing this course:</a:t>
            </a:r>
          </a:p>
          <a:p>
            <a:pPr algn="l"/>
            <a:r>
              <a:rPr lang="en-US" sz="1800" i="1" dirty="0" err="1" smtClean="0"/>
              <a:t>R.Bonomi</a:t>
            </a:r>
            <a:r>
              <a:rPr lang="en-US" sz="1800" i="1" dirty="0" smtClean="0"/>
              <a:t>, </a:t>
            </a:r>
            <a:r>
              <a:rPr lang="en-US" sz="1800" i="1" dirty="0" err="1" smtClean="0"/>
              <a:t>P.Cruikshank</a:t>
            </a:r>
            <a:r>
              <a:rPr lang="en-US" sz="1800" i="1" dirty="0" smtClean="0"/>
              <a:t>, </a:t>
            </a:r>
            <a:r>
              <a:rPr lang="en-US" sz="1800" i="1" dirty="0" err="1" smtClean="0"/>
              <a:t>Ph.Lebrun</a:t>
            </a:r>
            <a:r>
              <a:rPr lang="en-US" sz="1800" i="1" dirty="0" smtClean="0"/>
              <a:t>, </a:t>
            </a:r>
            <a:r>
              <a:rPr lang="en-US" sz="1800" i="1" dirty="0" err="1" smtClean="0"/>
              <a:t>Y.Leclercq</a:t>
            </a:r>
            <a:r>
              <a:rPr lang="en-US" sz="1800" i="1" dirty="0" smtClean="0"/>
              <a:t>, </a:t>
            </a:r>
            <a:r>
              <a:rPr lang="en-US" sz="1800" i="1" dirty="0" err="1" smtClean="0"/>
              <a:t>D.Ramos</a:t>
            </a:r>
            <a:r>
              <a:rPr lang="en-US" sz="1800" i="1" dirty="0" smtClean="0"/>
              <a:t>, </a:t>
            </a:r>
            <a:r>
              <a:rPr lang="en-US" sz="1800" i="1" dirty="0" err="1" smtClean="0"/>
              <a:t>A.Vande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Crean</a:t>
            </a:r>
            <a:r>
              <a:rPr lang="en-US" sz="1800" i="1" dirty="0" smtClean="0"/>
              <a:t> and </a:t>
            </a:r>
            <a:r>
              <a:rPr lang="en-US" sz="1800" i="1" dirty="0" err="1" smtClean="0"/>
              <a:t>G.Vandoni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val="75522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and selected bibliography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135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692696"/>
            <a:ext cx="8713788" cy="5616575"/>
          </a:xfrm>
        </p:spPr>
        <p:txBody>
          <a:bodyPr/>
          <a:lstStyle/>
          <a:p>
            <a:pPr eaLnBrk="1" hangingPunct="1"/>
            <a:r>
              <a:rPr lang="en-GB" sz="1400" dirty="0" err="1" smtClean="0"/>
              <a:t>A.Bejan</a:t>
            </a:r>
            <a:r>
              <a:rPr lang="en-GB" sz="1400" dirty="0" smtClean="0"/>
              <a:t>, </a:t>
            </a:r>
            <a:r>
              <a:rPr lang="en-GB" sz="1400" i="1" dirty="0" smtClean="0"/>
              <a:t>Heat Transfer,</a:t>
            </a:r>
            <a:r>
              <a:rPr lang="en-GB" sz="1400" dirty="0" smtClean="0"/>
              <a:t> </a:t>
            </a:r>
            <a:r>
              <a:rPr lang="en-GB" sz="1400" dirty="0" err="1" smtClean="0"/>
              <a:t>J.Wiley</a:t>
            </a:r>
            <a:r>
              <a:rPr lang="en-GB" sz="1400" dirty="0" smtClean="0"/>
              <a:t> &amp; Sons, </a:t>
            </a:r>
            <a:r>
              <a:rPr lang="en-GB" sz="1400" dirty="0" err="1" smtClean="0"/>
              <a:t>Inc</a:t>
            </a:r>
            <a:endParaRPr lang="en-GB" sz="1400" dirty="0" smtClean="0"/>
          </a:p>
          <a:p>
            <a:pPr eaLnBrk="1" hangingPunct="1"/>
            <a:r>
              <a:rPr lang="en-GB" sz="1400" dirty="0" smtClean="0"/>
              <a:t>CRYOGENIE, SES APPLICATIONS EN SUPRACONDUCTIVITE, IIF/IIR 1995, </a:t>
            </a:r>
            <a:r>
              <a:rPr lang="en-GB" sz="1400" i="1" dirty="0" smtClean="0"/>
              <a:t>Techniques de </a:t>
            </a:r>
            <a:r>
              <a:rPr lang="en-GB" sz="1400" i="1" dirty="0" err="1" smtClean="0"/>
              <a:t>l’ingenieur</a:t>
            </a:r>
            <a:r>
              <a:rPr lang="en-GB" sz="1400" i="1" dirty="0" smtClean="0"/>
              <a:t>.</a:t>
            </a:r>
          </a:p>
          <a:p>
            <a:pPr eaLnBrk="1" hangingPunct="1"/>
            <a:r>
              <a:rPr lang="en-US" sz="1400" dirty="0" smtClean="0"/>
              <a:t>Superconducting Magnets, </a:t>
            </a:r>
            <a:r>
              <a:rPr lang="en-US" sz="1400" dirty="0" err="1" smtClean="0"/>
              <a:t>M.Wilson</a:t>
            </a:r>
            <a:r>
              <a:rPr lang="en-US" sz="1400" dirty="0" smtClean="0"/>
              <a:t>, Oxford Science Publications</a:t>
            </a:r>
            <a:endParaRPr lang="en-GB" sz="1400" dirty="0" smtClean="0"/>
          </a:p>
          <a:p>
            <a:pPr eaLnBrk="1" hangingPunct="1"/>
            <a:r>
              <a:rPr lang="en-GB" sz="1400" dirty="0" err="1" smtClean="0"/>
              <a:t>R.R.Conte</a:t>
            </a:r>
            <a:r>
              <a:rPr lang="en-GB" sz="1400" dirty="0" smtClean="0"/>
              <a:t>, </a:t>
            </a:r>
            <a:r>
              <a:rPr lang="en-US" sz="1400" dirty="0" smtClean="0">
                <a:cs typeface="Arial" charset="0"/>
              </a:rPr>
              <a:t>É</a:t>
            </a:r>
            <a:r>
              <a:rPr lang="en-GB" sz="1400" dirty="0" smtClean="0"/>
              <a:t>l</a:t>
            </a:r>
            <a:r>
              <a:rPr lang="en-US" sz="1400" dirty="0" smtClean="0">
                <a:cs typeface="Arial" charset="0"/>
              </a:rPr>
              <a:t>é</a:t>
            </a:r>
            <a:r>
              <a:rPr lang="en-GB" sz="1400" dirty="0" err="1" smtClean="0"/>
              <a:t>ments</a:t>
            </a:r>
            <a:r>
              <a:rPr lang="en-GB" sz="1400" dirty="0" smtClean="0"/>
              <a:t> de </a:t>
            </a:r>
            <a:r>
              <a:rPr lang="en-GB" sz="1400" dirty="0" err="1" smtClean="0"/>
              <a:t>Cryog</a:t>
            </a:r>
            <a:r>
              <a:rPr lang="en-US" sz="1400" dirty="0" smtClean="0">
                <a:cs typeface="Arial" charset="0"/>
              </a:rPr>
              <a:t>é</a:t>
            </a:r>
            <a:r>
              <a:rPr lang="en-GB" sz="1400" dirty="0" err="1" smtClean="0"/>
              <a:t>nie</a:t>
            </a:r>
            <a:r>
              <a:rPr lang="en-GB" sz="1400" dirty="0" smtClean="0"/>
              <a:t>, Masson &amp; </a:t>
            </a:r>
            <a:r>
              <a:rPr lang="en-GB" sz="1400" dirty="0" err="1" smtClean="0"/>
              <a:t>Cie</a:t>
            </a:r>
            <a:r>
              <a:rPr lang="en-GB" sz="1400" dirty="0" smtClean="0"/>
              <a:t>, </a:t>
            </a:r>
            <a:r>
              <a:rPr lang="en-US" sz="1400" dirty="0" smtClean="0">
                <a:cs typeface="Arial" charset="0"/>
              </a:rPr>
              <a:t>É</a:t>
            </a:r>
            <a:r>
              <a:rPr lang="en-GB" sz="1400" dirty="0" err="1" smtClean="0"/>
              <a:t>diteurs</a:t>
            </a:r>
            <a:r>
              <a:rPr lang="en-GB" sz="14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GB" sz="1400" i="1" dirty="0"/>
              <a:t>Steven </a:t>
            </a:r>
            <a:r>
              <a:rPr lang="en-GB" sz="1400" i="1" dirty="0" err="1"/>
              <a:t>W.Van</a:t>
            </a:r>
            <a:r>
              <a:rPr lang="en-GB" sz="1400" i="1" dirty="0"/>
              <a:t> </a:t>
            </a:r>
            <a:r>
              <a:rPr lang="en-GB" sz="1400" i="1" dirty="0" err="1"/>
              <a:t>Sciver</a:t>
            </a:r>
            <a:r>
              <a:rPr lang="en-GB" sz="1400" i="1" dirty="0"/>
              <a:t>, Helium Cryogenics, The International Cryogenics Monograph Series, Plenum Press.</a:t>
            </a:r>
            <a:r>
              <a:rPr lang="en-GB" sz="1400" dirty="0"/>
              <a:t> </a:t>
            </a:r>
          </a:p>
          <a:p>
            <a:pPr>
              <a:lnSpc>
                <a:spcPct val="90000"/>
              </a:lnSpc>
            </a:pPr>
            <a:r>
              <a:rPr lang="fr-CH" sz="1400" dirty="0" smtClean="0"/>
              <a:t>K</a:t>
            </a:r>
            <a:r>
              <a:rPr lang="fr-CH" sz="1400" dirty="0"/>
              <a:t>. Mendelssohn, </a:t>
            </a:r>
            <a:r>
              <a:rPr lang="fr-CH" sz="1400" i="1" dirty="0"/>
              <a:t>The </a:t>
            </a:r>
            <a:r>
              <a:rPr lang="fr-CH" sz="1400" i="1" dirty="0" err="1"/>
              <a:t>quest</a:t>
            </a:r>
            <a:r>
              <a:rPr lang="fr-CH" sz="1400" i="1" dirty="0"/>
              <a:t> for </a:t>
            </a:r>
            <a:r>
              <a:rPr lang="fr-CH" sz="1400" i="1" dirty="0" err="1"/>
              <a:t>absolute</a:t>
            </a:r>
            <a:r>
              <a:rPr lang="fr-CH" sz="1400" i="1" dirty="0"/>
              <a:t> </a:t>
            </a:r>
            <a:r>
              <a:rPr lang="fr-CH" sz="1400" i="1" dirty="0" err="1"/>
              <a:t>zero</a:t>
            </a:r>
            <a:r>
              <a:rPr lang="fr-CH" sz="1400" dirty="0"/>
              <a:t>, </a:t>
            </a:r>
            <a:r>
              <a:rPr lang="fr-CH" sz="1400" dirty="0" err="1"/>
              <a:t>McGraw</a:t>
            </a:r>
            <a:r>
              <a:rPr lang="fr-CH" sz="1400" dirty="0"/>
              <a:t> Hill (1966)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R.B. Scott, </a:t>
            </a:r>
            <a:r>
              <a:rPr lang="fr-CH" sz="1400" i="1" dirty="0" err="1"/>
              <a:t>Cryogenic</a:t>
            </a:r>
            <a:r>
              <a:rPr lang="fr-CH" sz="1400" i="1" dirty="0"/>
              <a:t> engineering</a:t>
            </a:r>
            <a:r>
              <a:rPr lang="fr-CH" sz="1400" dirty="0"/>
              <a:t>, Van Nostrand, Princeton (1959)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G.G. </a:t>
            </a:r>
            <a:r>
              <a:rPr lang="fr-CH" sz="1400" dirty="0" err="1"/>
              <a:t>Haselden</a:t>
            </a:r>
            <a:r>
              <a:rPr lang="fr-CH" sz="1400" dirty="0"/>
              <a:t>, </a:t>
            </a:r>
            <a:r>
              <a:rPr lang="fr-CH" sz="1400" i="1" dirty="0" err="1"/>
              <a:t>Cryogenic</a:t>
            </a:r>
            <a:r>
              <a:rPr lang="fr-CH" sz="1400" i="1" dirty="0"/>
              <a:t> </a:t>
            </a:r>
            <a:r>
              <a:rPr lang="fr-CH" sz="1400" i="1" dirty="0" err="1"/>
              <a:t>fundamentals</a:t>
            </a:r>
            <a:r>
              <a:rPr lang="fr-CH" sz="1400" dirty="0"/>
              <a:t>, </a:t>
            </a:r>
            <a:r>
              <a:rPr lang="fr-CH" sz="1400" dirty="0" err="1"/>
              <a:t>Academic</a:t>
            </a:r>
            <a:r>
              <a:rPr lang="fr-CH" sz="1400" dirty="0"/>
              <a:t> </a:t>
            </a:r>
            <a:r>
              <a:rPr lang="fr-CH" sz="1400" dirty="0" err="1"/>
              <a:t>Press</a:t>
            </a:r>
            <a:r>
              <a:rPr lang="fr-CH" sz="1400" dirty="0"/>
              <a:t>, London (1971)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R.A. </a:t>
            </a:r>
            <a:r>
              <a:rPr lang="fr-CH" sz="1400" dirty="0" err="1"/>
              <a:t>Barron</a:t>
            </a:r>
            <a:r>
              <a:rPr lang="fr-CH" sz="1400" dirty="0"/>
              <a:t>, </a:t>
            </a:r>
            <a:r>
              <a:rPr lang="fr-CH" sz="1400" i="1" dirty="0" err="1"/>
              <a:t>Cryogenic</a:t>
            </a:r>
            <a:r>
              <a:rPr lang="fr-CH" sz="1400" i="1" dirty="0"/>
              <a:t> </a:t>
            </a:r>
            <a:r>
              <a:rPr lang="fr-CH" sz="1400" i="1" dirty="0" err="1"/>
              <a:t>systems</a:t>
            </a:r>
            <a:r>
              <a:rPr lang="fr-CH" sz="1400" dirty="0"/>
              <a:t>, Oxford </a:t>
            </a:r>
            <a:r>
              <a:rPr lang="fr-CH" sz="1400" dirty="0" err="1"/>
              <a:t>University</a:t>
            </a:r>
            <a:r>
              <a:rPr lang="fr-CH" sz="1400" dirty="0"/>
              <a:t> </a:t>
            </a:r>
            <a:r>
              <a:rPr lang="fr-CH" sz="1400" dirty="0" err="1"/>
              <a:t>Press</a:t>
            </a:r>
            <a:r>
              <a:rPr lang="fr-CH" sz="1400" dirty="0"/>
              <a:t>, New York (1985)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B.A. Hands, </a:t>
            </a:r>
            <a:r>
              <a:rPr lang="fr-CH" sz="1400" i="1" dirty="0" err="1"/>
              <a:t>Cryogenic</a:t>
            </a:r>
            <a:r>
              <a:rPr lang="fr-CH" sz="1400" i="1" dirty="0"/>
              <a:t> engineering</a:t>
            </a:r>
            <a:r>
              <a:rPr lang="fr-CH" sz="1400" dirty="0"/>
              <a:t>, </a:t>
            </a:r>
            <a:r>
              <a:rPr lang="fr-CH" sz="1400" dirty="0" err="1"/>
              <a:t>Academic</a:t>
            </a:r>
            <a:r>
              <a:rPr lang="fr-CH" sz="1400" dirty="0"/>
              <a:t> </a:t>
            </a:r>
            <a:r>
              <a:rPr lang="fr-CH" sz="1400" dirty="0" err="1"/>
              <a:t>Press</a:t>
            </a:r>
            <a:r>
              <a:rPr lang="fr-CH" sz="1400" dirty="0"/>
              <a:t>, London (1986)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S.W. van </a:t>
            </a:r>
            <a:r>
              <a:rPr lang="fr-CH" sz="1400" dirty="0" err="1"/>
              <a:t>Sciver</a:t>
            </a:r>
            <a:r>
              <a:rPr lang="fr-CH" sz="1400" dirty="0"/>
              <a:t>, </a:t>
            </a:r>
            <a:r>
              <a:rPr lang="fr-CH" sz="1400" i="1" dirty="0" err="1"/>
              <a:t>Helium</a:t>
            </a:r>
            <a:r>
              <a:rPr lang="fr-CH" sz="1400" i="1" dirty="0"/>
              <a:t> </a:t>
            </a:r>
            <a:r>
              <a:rPr lang="fr-CH" sz="1400" i="1" dirty="0" err="1"/>
              <a:t>cryogenics</a:t>
            </a:r>
            <a:r>
              <a:rPr lang="fr-CH" sz="1400" dirty="0"/>
              <a:t>, Plenum </a:t>
            </a:r>
            <a:r>
              <a:rPr lang="fr-CH" sz="1400" dirty="0" err="1"/>
              <a:t>Press</a:t>
            </a:r>
            <a:r>
              <a:rPr lang="fr-CH" sz="1400" dirty="0"/>
              <a:t>, New York (1986)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K.D. </a:t>
            </a:r>
            <a:r>
              <a:rPr lang="fr-CH" sz="1400" dirty="0" err="1"/>
              <a:t>Timmerhaus</a:t>
            </a:r>
            <a:r>
              <a:rPr lang="fr-CH" sz="1400" dirty="0"/>
              <a:t> &amp; T.M. Flynn, </a:t>
            </a:r>
            <a:r>
              <a:rPr lang="fr-CH" sz="1400" i="1" dirty="0" err="1"/>
              <a:t>Cryogenic</a:t>
            </a:r>
            <a:r>
              <a:rPr lang="fr-CH" sz="1400" i="1" dirty="0"/>
              <a:t> </a:t>
            </a:r>
            <a:r>
              <a:rPr lang="fr-CH" sz="1400" i="1" dirty="0" err="1"/>
              <a:t>process</a:t>
            </a:r>
            <a:r>
              <a:rPr lang="fr-CH" sz="1400" i="1" dirty="0"/>
              <a:t> engineering</a:t>
            </a:r>
            <a:r>
              <a:rPr lang="fr-CH" sz="1400" dirty="0"/>
              <a:t>, Plenum </a:t>
            </a:r>
            <a:r>
              <a:rPr lang="fr-CH" sz="1400" dirty="0" err="1"/>
              <a:t>Press</a:t>
            </a:r>
            <a:r>
              <a:rPr lang="fr-CH" sz="1400" dirty="0"/>
              <a:t>, New York (1989)</a:t>
            </a:r>
          </a:p>
          <a:p>
            <a:pPr>
              <a:lnSpc>
                <a:spcPct val="90000"/>
              </a:lnSpc>
            </a:pPr>
            <a:r>
              <a:rPr lang="fr-CH" sz="1400" dirty="0" err="1"/>
              <a:t>Proceedings</a:t>
            </a:r>
            <a:r>
              <a:rPr lang="fr-CH" sz="1400" dirty="0"/>
              <a:t> of </a:t>
            </a:r>
            <a:r>
              <a:rPr lang="fr-CH" sz="1400" i="1" dirty="0"/>
              <a:t>CAS </a:t>
            </a:r>
            <a:r>
              <a:rPr lang="fr-CH" sz="1400" i="1" dirty="0" err="1"/>
              <a:t>School</a:t>
            </a:r>
            <a:r>
              <a:rPr lang="fr-CH" sz="1400" i="1" dirty="0"/>
              <a:t> on </a:t>
            </a:r>
            <a:r>
              <a:rPr lang="fr-CH" sz="1400" i="1" dirty="0" err="1"/>
              <a:t>Superconductivity</a:t>
            </a:r>
            <a:r>
              <a:rPr lang="fr-CH" sz="1400" i="1" dirty="0"/>
              <a:t> and </a:t>
            </a:r>
            <a:r>
              <a:rPr lang="fr-CH" sz="1400" i="1" dirty="0" err="1"/>
              <a:t>Cryogenics</a:t>
            </a:r>
            <a:r>
              <a:rPr lang="fr-CH" sz="1400" i="1" dirty="0"/>
              <a:t> for </a:t>
            </a:r>
            <a:r>
              <a:rPr lang="fr-CH" sz="1400" i="1" dirty="0" err="1"/>
              <a:t>Particle</a:t>
            </a:r>
            <a:r>
              <a:rPr lang="fr-CH" sz="1400" i="1" dirty="0"/>
              <a:t> </a:t>
            </a:r>
            <a:r>
              <a:rPr lang="fr-CH" sz="1400" i="1" dirty="0" err="1"/>
              <a:t>Accelerators</a:t>
            </a:r>
            <a:r>
              <a:rPr lang="fr-CH" sz="1400" i="1" dirty="0"/>
              <a:t> and Detectors</a:t>
            </a:r>
            <a:r>
              <a:rPr lang="fr-CH" sz="1400" dirty="0"/>
              <a:t>, Erice (2002)</a:t>
            </a:r>
          </a:p>
          <a:p>
            <a:pPr lvl="1">
              <a:lnSpc>
                <a:spcPct val="90000"/>
              </a:lnSpc>
            </a:pPr>
            <a:r>
              <a:rPr lang="fr-CH" sz="1400" dirty="0"/>
              <a:t>U. Wagner, </a:t>
            </a:r>
            <a:r>
              <a:rPr lang="fr-CH" sz="1400" i="1" dirty="0" err="1"/>
              <a:t>Refrigeration</a:t>
            </a:r>
            <a:endParaRPr lang="fr-CH" sz="1400" dirty="0"/>
          </a:p>
          <a:p>
            <a:pPr lvl="1">
              <a:lnSpc>
                <a:spcPct val="90000"/>
              </a:lnSpc>
            </a:pPr>
            <a:r>
              <a:rPr lang="fr-CH" sz="1400" dirty="0"/>
              <a:t>G. Vandoni, </a:t>
            </a:r>
            <a:r>
              <a:rPr lang="fr-CH" sz="1400" i="1" dirty="0" err="1"/>
              <a:t>Heat</a:t>
            </a:r>
            <a:r>
              <a:rPr lang="fr-CH" sz="1400" i="1" dirty="0"/>
              <a:t> </a:t>
            </a:r>
            <a:r>
              <a:rPr lang="fr-CH" sz="1400" i="1" dirty="0" err="1"/>
              <a:t>transfer</a:t>
            </a:r>
            <a:endParaRPr lang="fr-CH" sz="1400" dirty="0"/>
          </a:p>
          <a:p>
            <a:pPr lvl="1">
              <a:lnSpc>
                <a:spcPct val="90000"/>
              </a:lnSpc>
            </a:pPr>
            <a:r>
              <a:rPr lang="fr-CH" sz="1400" dirty="0"/>
              <a:t>Ph. Lebrun, </a:t>
            </a:r>
            <a:r>
              <a:rPr lang="fr-CH" sz="1400" i="1" dirty="0"/>
              <a:t>Design of a cryostat for superconducting accelerator </a:t>
            </a:r>
            <a:r>
              <a:rPr lang="fr-CH" sz="1400" i="1" dirty="0" smtClean="0"/>
              <a:t>magnet</a:t>
            </a:r>
            <a:endParaRPr lang="fr-CH" sz="1400" i="1" dirty="0"/>
          </a:p>
          <a:p>
            <a:pPr>
              <a:lnSpc>
                <a:spcPct val="90000"/>
              </a:lnSpc>
            </a:pPr>
            <a:r>
              <a:rPr lang="fr-CH" sz="1400" dirty="0" err="1"/>
              <a:t>Proceedings</a:t>
            </a:r>
            <a:r>
              <a:rPr lang="fr-CH" sz="1400" dirty="0"/>
              <a:t> of ICEC and CEC/ICMC </a:t>
            </a:r>
            <a:r>
              <a:rPr lang="fr-CH" sz="1400" dirty="0" err="1"/>
              <a:t>conferences</a:t>
            </a:r>
            <a:r>
              <a:rPr lang="fr-CH" sz="1400" dirty="0"/>
              <a:t> </a:t>
            </a:r>
            <a:endParaRPr lang="en-US" sz="1400" dirty="0"/>
          </a:p>
          <a:p>
            <a:pPr eaLnBrk="1" hangingPunct="1"/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370749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14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Heat Transfer for cryostats</a:t>
            </a:r>
          </a:p>
        </p:txBody>
      </p:sp>
    </p:spTree>
    <p:extLst>
      <p:ext uri="{BB962C8B-B14F-4D97-AF65-F5344CB8AC3E}">
        <p14:creationId xmlns:p14="http://schemas.microsoft.com/office/powerpoint/2010/main" val="169064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transfer: General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15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0825" y="981075"/>
            <a:ext cx="4287838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sz="1800" kern="0" dirty="0" smtClean="0">
                <a:solidFill>
                  <a:srgbClr val="0066FF"/>
                </a:solidFill>
              </a:rPr>
              <a:t>Solid conduction:</a:t>
            </a:r>
          </a:p>
          <a:p>
            <a:pPr eaLnBrk="1" hangingPunct="1">
              <a:buFontTx/>
              <a:buNone/>
            </a:pPr>
            <a:endParaRPr lang="en-GB" sz="1800" kern="0" dirty="0" smtClean="0">
              <a:solidFill>
                <a:srgbClr val="0066CC"/>
              </a:solidFill>
            </a:endParaRPr>
          </a:p>
          <a:p>
            <a:pPr eaLnBrk="1" hangingPunct="1">
              <a:buFontTx/>
              <a:buNone/>
            </a:pPr>
            <a:endParaRPr lang="en-GB" sz="1600" kern="0" dirty="0" smtClean="0"/>
          </a:p>
          <a:p>
            <a:pPr eaLnBrk="1" hangingPunct="1">
              <a:buFontTx/>
              <a:buNone/>
            </a:pPr>
            <a:endParaRPr lang="en-GB" sz="1600" kern="0" dirty="0" smtClean="0"/>
          </a:p>
          <a:p>
            <a:pPr eaLnBrk="1" hangingPunct="1">
              <a:buFontTx/>
              <a:buNone/>
            </a:pPr>
            <a:endParaRPr lang="en-GB" sz="1600" kern="0" dirty="0" smtClean="0"/>
          </a:p>
          <a:p>
            <a:pPr eaLnBrk="1" hangingPunct="1"/>
            <a:r>
              <a:rPr lang="en-GB" sz="1800" kern="0" dirty="0" smtClean="0">
                <a:solidFill>
                  <a:srgbClr val="0066CC"/>
                </a:solidFill>
              </a:rPr>
              <a:t>Thermal radiation:</a:t>
            </a:r>
          </a:p>
          <a:p>
            <a:pPr eaLnBrk="1" hangingPunct="1">
              <a:buFontTx/>
              <a:buNone/>
            </a:pPr>
            <a:r>
              <a:rPr lang="en-GB" sz="1800" kern="0" dirty="0" smtClean="0"/>
              <a:t> </a:t>
            </a:r>
            <a:r>
              <a:rPr lang="en-GB" sz="1800" i="1" kern="0" dirty="0" smtClean="0"/>
              <a:t>(with and without MLI)</a:t>
            </a:r>
          </a:p>
          <a:p>
            <a:pPr eaLnBrk="1" hangingPunct="1">
              <a:buFontTx/>
              <a:buNone/>
            </a:pPr>
            <a:endParaRPr lang="en-GB" sz="1800" kern="0" dirty="0" smtClean="0">
              <a:solidFill>
                <a:srgbClr val="0066CC"/>
              </a:solidFill>
            </a:endParaRPr>
          </a:p>
          <a:p>
            <a:pPr eaLnBrk="1" hangingPunct="1">
              <a:buFontTx/>
              <a:buNone/>
            </a:pPr>
            <a:endParaRPr lang="en-GB" sz="1800" kern="0" dirty="0" smtClean="0">
              <a:solidFill>
                <a:srgbClr val="0066CC"/>
              </a:solidFill>
            </a:endParaRPr>
          </a:p>
          <a:p>
            <a:pPr eaLnBrk="1" hangingPunct="1">
              <a:buFontTx/>
              <a:buNone/>
            </a:pPr>
            <a:endParaRPr lang="en-GB" sz="1600" i="1" kern="0" dirty="0" smtClean="0"/>
          </a:p>
          <a:p>
            <a:pPr eaLnBrk="1" hangingPunct="1"/>
            <a:r>
              <a:rPr lang="en-GB" sz="1800" i="1" kern="0" dirty="0" smtClean="0"/>
              <a:t>Viscous gas</a:t>
            </a:r>
            <a:r>
              <a:rPr lang="en-GB" sz="1800" i="1" kern="0" dirty="0" smtClean="0">
                <a:solidFill>
                  <a:srgbClr val="0066CC"/>
                </a:solidFill>
              </a:rPr>
              <a:t> conduction</a:t>
            </a:r>
            <a:r>
              <a:rPr lang="en-GB" sz="1800" kern="0" dirty="0" smtClean="0"/>
              <a:t> and </a:t>
            </a:r>
            <a:r>
              <a:rPr lang="en-GB" sz="1800" i="1" kern="0" dirty="0" smtClean="0">
                <a:solidFill>
                  <a:srgbClr val="0066CC"/>
                </a:solidFill>
              </a:rPr>
              <a:t>natural convection</a:t>
            </a:r>
            <a:r>
              <a:rPr lang="en-GB" sz="1800" kern="0" dirty="0" smtClean="0"/>
              <a:t>:</a:t>
            </a:r>
            <a:r>
              <a:rPr lang="en-GB" sz="1600" kern="0" dirty="0" smtClean="0"/>
              <a:t> </a:t>
            </a:r>
            <a:r>
              <a:rPr lang="en-GB" sz="1600" i="1" kern="0" dirty="0" smtClean="0"/>
              <a:t>(</a:t>
            </a:r>
            <a:r>
              <a:rPr lang="en-GB" sz="1600" i="1" kern="0" dirty="0" smtClean="0">
                <a:solidFill>
                  <a:srgbClr val="CC3300"/>
                </a:solidFill>
              </a:rPr>
              <a:t>Negligible</a:t>
            </a:r>
            <a:r>
              <a:rPr lang="en-GB" sz="1600" i="1" kern="0" dirty="0" smtClean="0"/>
              <a:t> with good insulation vacuum, &lt; 10</a:t>
            </a:r>
            <a:r>
              <a:rPr lang="en-GB" sz="1600" i="1" kern="0" baseline="30000" dirty="0" smtClean="0"/>
              <a:t>-4</a:t>
            </a:r>
            <a:r>
              <a:rPr lang="en-GB" sz="1600" i="1" kern="0" dirty="0" smtClean="0"/>
              <a:t> Pa)</a:t>
            </a:r>
            <a:r>
              <a:rPr lang="en-GB" sz="1600" kern="0" dirty="0" smtClean="0"/>
              <a:t> </a:t>
            </a:r>
          </a:p>
          <a:p>
            <a:pPr eaLnBrk="1" hangingPunct="1">
              <a:buFontTx/>
              <a:buNone/>
            </a:pPr>
            <a:endParaRPr lang="en-GB" sz="1600" kern="0" dirty="0" smtClean="0"/>
          </a:p>
          <a:p>
            <a:pPr eaLnBrk="1" hangingPunct="1">
              <a:buFontTx/>
              <a:buNone/>
            </a:pPr>
            <a:endParaRPr lang="en-GB" sz="1600" kern="0" dirty="0" smtClean="0"/>
          </a:p>
          <a:p>
            <a:pPr eaLnBrk="1" hangingPunct="1"/>
            <a:r>
              <a:rPr lang="en-GB" sz="1800" kern="0" dirty="0" smtClean="0"/>
              <a:t>Gas conduction: </a:t>
            </a:r>
            <a:r>
              <a:rPr lang="en-GB" sz="1800" i="1" kern="0" dirty="0" smtClean="0">
                <a:solidFill>
                  <a:srgbClr val="0066CC"/>
                </a:solidFill>
              </a:rPr>
              <a:t>molecular regime</a:t>
            </a:r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53182624"/>
              </p:ext>
            </p:extLst>
          </p:nvPr>
        </p:nvGraphicFramePr>
        <p:xfrm>
          <a:off x="5508104" y="2965450"/>
          <a:ext cx="1051446" cy="564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908" name="Equation" r:id="rId3" imgW="1180588" imgH="583947" progId="Equation.3">
                  <p:embed/>
                </p:oleObj>
              </mc:Choice>
              <mc:Fallback>
                <p:oleObj name="Equation" r:id="rId3" imgW="1180588" imgH="5839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2965450"/>
                        <a:ext cx="1051446" cy="564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4067175" y="1052513"/>
          <a:ext cx="1452563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909" name="Equation" r:id="rId5" imgW="1129810" imgH="482391" progId="Equation.3">
                  <p:embed/>
                </p:oleObj>
              </mc:Choice>
              <mc:Fallback>
                <p:oleObj name="Equation" r:id="rId5" imgW="1129810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1052513"/>
                        <a:ext cx="1452563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4130675" y="2549525"/>
          <a:ext cx="183197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910" name="Equation" r:id="rId7" imgW="1485255" imgH="253890" progId="Equation.3">
                  <p:embed/>
                </p:oleObj>
              </mc:Choice>
              <mc:Fallback>
                <p:oleObj name="Equation" r:id="rId7" imgW="148525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0675" y="2549525"/>
                        <a:ext cx="183197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6659563" y="2205038"/>
            <a:ext cx="1411287" cy="1190625"/>
            <a:chOff x="4195" y="1389"/>
            <a:chExt cx="889" cy="750"/>
          </a:xfrm>
        </p:grpSpPr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4467" y="1583"/>
              <a:ext cx="407" cy="388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279C9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4331" y="1454"/>
              <a:ext cx="679" cy="647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4263" y="1745"/>
            <a:ext cx="244" cy="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11" name="Designer Drawing" r:id="rId9" imgW="304800" imgH="304800" progId="Designer.Drawing.7">
                    <p:embed/>
                  </p:oleObj>
                </mc:Choice>
                <mc:Fallback>
                  <p:oleObj name="Designer Drawing" r:id="rId9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3" y="1745"/>
                          <a:ext cx="244" cy="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1"/>
            <p:cNvGraphicFramePr>
              <a:graphicFrameLocks noChangeAspect="1"/>
            </p:cNvGraphicFramePr>
            <p:nvPr/>
          </p:nvGraphicFramePr>
          <p:xfrm>
            <a:off x="4840" y="1777"/>
            <a:ext cx="244" cy="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12" name="Designer Drawing" r:id="rId11" imgW="304800" imgH="304800" progId="Designer.Drawing.7">
                    <p:embed/>
                  </p:oleObj>
                </mc:Choice>
                <mc:Fallback>
                  <p:oleObj name="Designer Drawing" r:id="rId11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0" y="1777"/>
                          <a:ext cx="244" cy="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4636" y="1389"/>
            <a:ext cx="49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13" name="Designer Drawing" r:id="rId13" imgW="304800" imgH="304800" progId="Designer.Drawing.7">
                    <p:embed/>
                  </p:oleObj>
                </mc:Choice>
                <mc:Fallback>
                  <p:oleObj name="Designer Drawing" r:id="rId13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6" y="1389"/>
                          <a:ext cx="49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3"/>
            <p:cNvGraphicFramePr>
              <a:graphicFrameLocks noChangeAspect="1"/>
            </p:cNvGraphicFramePr>
            <p:nvPr/>
          </p:nvGraphicFramePr>
          <p:xfrm>
            <a:off x="4636" y="1907"/>
            <a:ext cx="49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14" name="Designer Drawing" r:id="rId15" imgW="304800" imgH="304800" progId="Designer.Drawing.7">
                    <p:embed/>
                  </p:oleObj>
                </mc:Choice>
                <mc:Fallback>
                  <p:oleObj name="Designer Drawing" r:id="rId15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6" y="1907"/>
                          <a:ext cx="49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4"/>
            <p:cNvGraphicFramePr>
              <a:graphicFrameLocks noChangeAspect="1"/>
            </p:cNvGraphicFramePr>
            <p:nvPr/>
          </p:nvGraphicFramePr>
          <p:xfrm>
            <a:off x="4195" y="1486"/>
            <a:ext cx="179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15" name="Equation" r:id="rId17" imgW="190335" imgH="177646" progId="Equation.3">
                    <p:embed/>
                  </p:oleObj>
                </mc:Choice>
                <mc:Fallback>
                  <p:oleObj name="Equation" r:id="rId17" imgW="190335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5" y="1486"/>
                          <a:ext cx="179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5"/>
            <p:cNvGraphicFramePr>
              <a:graphicFrameLocks noChangeAspect="1"/>
            </p:cNvGraphicFramePr>
            <p:nvPr/>
          </p:nvGraphicFramePr>
          <p:xfrm>
            <a:off x="4602" y="1680"/>
            <a:ext cx="170" cy="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16" name="Equation" r:id="rId19" imgW="164814" imgH="177492" progId="Equation.3">
                    <p:embed/>
                  </p:oleObj>
                </mc:Choice>
                <mc:Fallback>
                  <p:oleObj name="Equation" r:id="rId19" imgW="164814" imgH="17749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2" y="1680"/>
                          <a:ext cx="170" cy="1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6588125" y="836613"/>
            <a:ext cx="1441450" cy="1109662"/>
            <a:chOff x="4416" y="1584"/>
            <a:chExt cx="1200" cy="1017"/>
          </a:xfrm>
        </p:grpSpPr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4848" y="1776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279C9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656" y="1584"/>
              <a:ext cx="960" cy="960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1" name="Object 19"/>
            <p:cNvGraphicFramePr>
              <a:graphicFrameLocks noChangeAspect="1"/>
            </p:cNvGraphicFramePr>
            <p:nvPr/>
          </p:nvGraphicFramePr>
          <p:xfrm>
            <a:off x="5280" y="2256"/>
            <a:ext cx="6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17" name="Designer Drawing" r:id="rId21" imgW="304800" imgH="304800" progId="Designer.Drawing.7">
                    <p:embed/>
                  </p:oleObj>
                </mc:Choice>
                <mc:Fallback>
                  <p:oleObj name="Designer Drawing" r:id="rId21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0" y="2256"/>
                          <a:ext cx="6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0"/>
            <p:cNvGraphicFramePr>
              <a:graphicFrameLocks noChangeAspect="1"/>
            </p:cNvGraphicFramePr>
            <p:nvPr/>
          </p:nvGraphicFramePr>
          <p:xfrm>
            <a:off x="4416" y="1680"/>
            <a:ext cx="253" cy="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18" name="Equation" r:id="rId22" imgW="190335" imgH="177646" progId="Equation.3">
                    <p:embed/>
                  </p:oleObj>
                </mc:Choice>
                <mc:Fallback>
                  <p:oleObj name="Equation" r:id="rId22" imgW="190335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1680"/>
                          <a:ext cx="253" cy="2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1"/>
            <p:cNvGraphicFramePr>
              <a:graphicFrameLocks noChangeAspect="1"/>
            </p:cNvGraphicFramePr>
            <p:nvPr/>
          </p:nvGraphicFramePr>
          <p:xfrm>
            <a:off x="5040" y="1920"/>
            <a:ext cx="240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19" name="Equation" r:id="rId23" imgW="164814" imgH="177492" progId="Equation.3">
                    <p:embed/>
                  </p:oleObj>
                </mc:Choice>
                <mc:Fallback>
                  <p:oleObj name="Equation" r:id="rId23" imgW="164814" imgH="17749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1920"/>
                          <a:ext cx="240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4992" y="2304"/>
              <a:ext cx="288" cy="240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5" name="Object 23"/>
            <p:cNvGraphicFramePr>
              <a:graphicFrameLocks noChangeAspect="1"/>
            </p:cNvGraphicFramePr>
            <p:nvPr/>
          </p:nvGraphicFramePr>
          <p:xfrm>
            <a:off x="4944" y="2256"/>
            <a:ext cx="6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20" name="Designer Drawing" r:id="rId24" imgW="304800" imgH="304800" progId="Designer.Drawing.7">
                    <p:embed/>
                  </p:oleObj>
                </mc:Choice>
                <mc:Fallback>
                  <p:oleObj name="Designer Drawing" r:id="rId24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2256"/>
                          <a:ext cx="6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Group 24"/>
          <p:cNvGrpSpPr>
            <a:grpSpLocks/>
          </p:cNvGrpSpPr>
          <p:nvPr/>
        </p:nvGrpSpPr>
        <p:grpSpPr bwMode="auto">
          <a:xfrm>
            <a:off x="6804025" y="3933825"/>
            <a:ext cx="1114425" cy="1019175"/>
            <a:chOff x="4512" y="240"/>
            <a:chExt cx="1056" cy="960"/>
          </a:xfrm>
        </p:grpSpPr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4800" y="432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279C9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4608" y="240"/>
              <a:ext cx="960" cy="960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9" name="Object 27"/>
            <p:cNvGraphicFramePr>
              <a:graphicFrameLocks noChangeAspect="1"/>
            </p:cNvGraphicFramePr>
            <p:nvPr/>
          </p:nvGraphicFramePr>
          <p:xfrm>
            <a:off x="4512" y="240"/>
            <a:ext cx="253" cy="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21" name="Equation" r:id="rId25" imgW="190335" imgH="177646" progId="Equation.3">
                    <p:embed/>
                  </p:oleObj>
                </mc:Choice>
                <mc:Fallback>
                  <p:oleObj name="Equation" r:id="rId25" imgW="190335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240"/>
                          <a:ext cx="253" cy="2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8"/>
            <p:cNvGraphicFramePr>
              <a:graphicFrameLocks noChangeAspect="1"/>
            </p:cNvGraphicFramePr>
            <p:nvPr/>
          </p:nvGraphicFramePr>
          <p:xfrm>
            <a:off x="4992" y="576"/>
            <a:ext cx="240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22" name="Equation" r:id="rId26" imgW="164814" imgH="177492" progId="Equation.3">
                    <p:embed/>
                  </p:oleObj>
                </mc:Choice>
                <mc:Fallback>
                  <p:oleObj name="Equation" r:id="rId26" imgW="164814" imgH="17749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576"/>
                          <a:ext cx="240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29"/>
            <p:cNvGrpSpPr>
              <a:grpSpLocks/>
            </p:cNvGrpSpPr>
            <p:nvPr/>
          </p:nvGrpSpPr>
          <p:grpSpPr bwMode="auto">
            <a:xfrm>
              <a:off x="5376" y="432"/>
              <a:ext cx="155" cy="266"/>
              <a:chOff x="4200" y="1104"/>
              <a:chExt cx="155" cy="266"/>
            </a:xfrm>
          </p:grpSpPr>
          <p:sp>
            <p:nvSpPr>
              <p:cNvPr id="41" name="Freeform 30"/>
              <p:cNvSpPr>
                <a:spLocks/>
              </p:cNvSpPr>
              <p:nvPr/>
            </p:nvSpPr>
            <p:spPr bwMode="auto">
              <a:xfrm>
                <a:off x="4200" y="1107"/>
                <a:ext cx="155" cy="263"/>
              </a:xfrm>
              <a:custGeom>
                <a:avLst/>
                <a:gdLst>
                  <a:gd name="T0" fmla="*/ 72 w 155"/>
                  <a:gd name="T1" fmla="*/ 0 h 263"/>
                  <a:gd name="T2" fmla="*/ 75 w 155"/>
                  <a:gd name="T3" fmla="*/ 9 h 263"/>
                  <a:gd name="T4" fmla="*/ 72 w 155"/>
                  <a:gd name="T5" fmla="*/ 57 h 263"/>
                  <a:gd name="T6" fmla="*/ 12 w 155"/>
                  <a:gd name="T7" fmla="*/ 102 h 263"/>
                  <a:gd name="T8" fmla="*/ 0 w 155"/>
                  <a:gd name="T9" fmla="*/ 138 h 263"/>
                  <a:gd name="T10" fmla="*/ 75 w 155"/>
                  <a:gd name="T11" fmla="*/ 261 h 263"/>
                  <a:gd name="T12" fmla="*/ 120 w 155"/>
                  <a:gd name="T13" fmla="*/ 255 h 263"/>
                  <a:gd name="T14" fmla="*/ 150 w 155"/>
                  <a:gd name="T15" fmla="*/ 189 h 263"/>
                  <a:gd name="T16" fmla="*/ 144 w 155"/>
                  <a:gd name="T17" fmla="*/ 138 h 263"/>
                  <a:gd name="T18" fmla="*/ 117 w 155"/>
                  <a:gd name="T19" fmla="*/ 126 h 263"/>
                  <a:gd name="T20" fmla="*/ 99 w 155"/>
                  <a:gd name="T21" fmla="*/ 120 h 263"/>
                  <a:gd name="T22" fmla="*/ 75 w 155"/>
                  <a:gd name="T23" fmla="*/ 123 h 263"/>
                  <a:gd name="T24" fmla="*/ 57 w 155"/>
                  <a:gd name="T25" fmla="*/ 129 h 263"/>
                  <a:gd name="T26" fmla="*/ 54 w 155"/>
                  <a:gd name="T27" fmla="*/ 180 h 263"/>
                  <a:gd name="T28" fmla="*/ 78 w 155"/>
                  <a:gd name="T29" fmla="*/ 198 h 263"/>
                  <a:gd name="T30" fmla="*/ 87 w 155"/>
                  <a:gd name="T31" fmla="*/ 201 h 2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5" h="263">
                    <a:moveTo>
                      <a:pt x="72" y="0"/>
                    </a:moveTo>
                    <a:cubicBezTo>
                      <a:pt x="73" y="3"/>
                      <a:pt x="75" y="6"/>
                      <a:pt x="75" y="9"/>
                    </a:cubicBezTo>
                    <a:cubicBezTo>
                      <a:pt x="75" y="25"/>
                      <a:pt x="74" y="41"/>
                      <a:pt x="72" y="57"/>
                    </a:cubicBezTo>
                    <a:cubicBezTo>
                      <a:pt x="68" y="87"/>
                      <a:pt x="33" y="88"/>
                      <a:pt x="12" y="102"/>
                    </a:cubicBezTo>
                    <a:cubicBezTo>
                      <a:pt x="4" y="115"/>
                      <a:pt x="3" y="122"/>
                      <a:pt x="0" y="138"/>
                    </a:cubicBezTo>
                    <a:cubicBezTo>
                      <a:pt x="5" y="193"/>
                      <a:pt x="13" y="249"/>
                      <a:pt x="75" y="261"/>
                    </a:cubicBezTo>
                    <a:cubicBezTo>
                      <a:pt x="90" y="260"/>
                      <a:pt x="107" y="263"/>
                      <a:pt x="120" y="255"/>
                    </a:cubicBezTo>
                    <a:cubicBezTo>
                      <a:pt x="140" y="242"/>
                      <a:pt x="145" y="211"/>
                      <a:pt x="150" y="189"/>
                    </a:cubicBezTo>
                    <a:cubicBezTo>
                      <a:pt x="149" y="172"/>
                      <a:pt x="155" y="151"/>
                      <a:pt x="144" y="138"/>
                    </a:cubicBezTo>
                    <a:cubicBezTo>
                      <a:pt x="139" y="132"/>
                      <a:pt x="123" y="128"/>
                      <a:pt x="117" y="126"/>
                    </a:cubicBezTo>
                    <a:cubicBezTo>
                      <a:pt x="111" y="124"/>
                      <a:pt x="99" y="120"/>
                      <a:pt x="99" y="120"/>
                    </a:cubicBezTo>
                    <a:cubicBezTo>
                      <a:pt x="91" y="121"/>
                      <a:pt x="83" y="121"/>
                      <a:pt x="75" y="123"/>
                    </a:cubicBezTo>
                    <a:cubicBezTo>
                      <a:pt x="69" y="124"/>
                      <a:pt x="57" y="129"/>
                      <a:pt x="57" y="129"/>
                    </a:cubicBezTo>
                    <a:cubicBezTo>
                      <a:pt x="49" y="152"/>
                      <a:pt x="47" y="150"/>
                      <a:pt x="54" y="180"/>
                    </a:cubicBezTo>
                    <a:cubicBezTo>
                      <a:pt x="56" y="189"/>
                      <a:pt x="71" y="194"/>
                      <a:pt x="78" y="198"/>
                    </a:cubicBezTo>
                    <a:cubicBezTo>
                      <a:pt x="81" y="199"/>
                      <a:pt x="87" y="201"/>
                      <a:pt x="87" y="201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2" name="Line 31"/>
              <p:cNvSpPr>
                <a:spLocks noChangeAspect="1" noChangeShapeType="1"/>
              </p:cNvSpPr>
              <p:nvPr/>
            </p:nvSpPr>
            <p:spPr bwMode="auto">
              <a:xfrm flipV="1">
                <a:off x="4272" y="1104"/>
                <a:ext cx="3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2" name="Group 32"/>
            <p:cNvGrpSpPr>
              <a:grpSpLocks/>
            </p:cNvGrpSpPr>
            <p:nvPr/>
          </p:nvGrpSpPr>
          <p:grpSpPr bwMode="auto">
            <a:xfrm>
              <a:off x="4704" y="768"/>
              <a:ext cx="155" cy="266"/>
              <a:chOff x="4200" y="1104"/>
              <a:chExt cx="155" cy="266"/>
            </a:xfrm>
          </p:grpSpPr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4200" y="1107"/>
                <a:ext cx="155" cy="263"/>
              </a:xfrm>
              <a:custGeom>
                <a:avLst/>
                <a:gdLst>
                  <a:gd name="T0" fmla="*/ 72 w 155"/>
                  <a:gd name="T1" fmla="*/ 0 h 263"/>
                  <a:gd name="T2" fmla="*/ 75 w 155"/>
                  <a:gd name="T3" fmla="*/ 9 h 263"/>
                  <a:gd name="T4" fmla="*/ 72 w 155"/>
                  <a:gd name="T5" fmla="*/ 57 h 263"/>
                  <a:gd name="T6" fmla="*/ 12 w 155"/>
                  <a:gd name="T7" fmla="*/ 102 h 263"/>
                  <a:gd name="T8" fmla="*/ 0 w 155"/>
                  <a:gd name="T9" fmla="*/ 138 h 263"/>
                  <a:gd name="T10" fmla="*/ 75 w 155"/>
                  <a:gd name="T11" fmla="*/ 261 h 263"/>
                  <a:gd name="T12" fmla="*/ 120 w 155"/>
                  <a:gd name="T13" fmla="*/ 255 h 263"/>
                  <a:gd name="T14" fmla="*/ 150 w 155"/>
                  <a:gd name="T15" fmla="*/ 189 h 263"/>
                  <a:gd name="T16" fmla="*/ 144 w 155"/>
                  <a:gd name="T17" fmla="*/ 138 h 263"/>
                  <a:gd name="T18" fmla="*/ 117 w 155"/>
                  <a:gd name="T19" fmla="*/ 126 h 263"/>
                  <a:gd name="T20" fmla="*/ 99 w 155"/>
                  <a:gd name="T21" fmla="*/ 120 h 263"/>
                  <a:gd name="T22" fmla="*/ 75 w 155"/>
                  <a:gd name="T23" fmla="*/ 123 h 263"/>
                  <a:gd name="T24" fmla="*/ 57 w 155"/>
                  <a:gd name="T25" fmla="*/ 129 h 263"/>
                  <a:gd name="T26" fmla="*/ 54 w 155"/>
                  <a:gd name="T27" fmla="*/ 180 h 263"/>
                  <a:gd name="T28" fmla="*/ 78 w 155"/>
                  <a:gd name="T29" fmla="*/ 198 h 263"/>
                  <a:gd name="T30" fmla="*/ 87 w 155"/>
                  <a:gd name="T31" fmla="*/ 201 h 2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5" h="263">
                    <a:moveTo>
                      <a:pt x="72" y="0"/>
                    </a:moveTo>
                    <a:cubicBezTo>
                      <a:pt x="73" y="3"/>
                      <a:pt x="75" y="6"/>
                      <a:pt x="75" y="9"/>
                    </a:cubicBezTo>
                    <a:cubicBezTo>
                      <a:pt x="75" y="25"/>
                      <a:pt x="74" y="41"/>
                      <a:pt x="72" y="57"/>
                    </a:cubicBezTo>
                    <a:cubicBezTo>
                      <a:pt x="68" y="87"/>
                      <a:pt x="33" y="88"/>
                      <a:pt x="12" y="102"/>
                    </a:cubicBezTo>
                    <a:cubicBezTo>
                      <a:pt x="4" y="115"/>
                      <a:pt x="3" y="122"/>
                      <a:pt x="0" y="138"/>
                    </a:cubicBezTo>
                    <a:cubicBezTo>
                      <a:pt x="5" y="193"/>
                      <a:pt x="13" y="249"/>
                      <a:pt x="75" y="261"/>
                    </a:cubicBezTo>
                    <a:cubicBezTo>
                      <a:pt x="90" y="260"/>
                      <a:pt x="107" y="263"/>
                      <a:pt x="120" y="255"/>
                    </a:cubicBezTo>
                    <a:cubicBezTo>
                      <a:pt x="140" y="242"/>
                      <a:pt x="145" y="211"/>
                      <a:pt x="150" y="189"/>
                    </a:cubicBezTo>
                    <a:cubicBezTo>
                      <a:pt x="149" y="172"/>
                      <a:pt x="155" y="151"/>
                      <a:pt x="144" y="138"/>
                    </a:cubicBezTo>
                    <a:cubicBezTo>
                      <a:pt x="139" y="132"/>
                      <a:pt x="123" y="128"/>
                      <a:pt x="117" y="126"/>
                    </a:cubicBezTo>
                    <a:cubicBezTo>
                      <a:pt x="111" y="124"/>
                      <a:pt x="99" y="120"/>
                      <a:pt x="99" y="120"/>
                    </a:cubicBezTo>
                    <a:cubicBezTo>
                      <a:pt x="91" y="121"/>
                      <a:pt x="83" y="121"/>
                      <a:pt x="75" y="123"/>
                    </a:cubicBezTo>
                    <a:cubicBezTo>
                      <a:pt x="69" y="124"/>
                      <a:pt x="57" y="129"/>
                      <a:pt x="57" y="129"/>
                    </a:cubicBezTo>
                    <a:cubicBezTo>
                      <a:pt x="49" y="152"/>
                      <a:pt x="47" y="150"/>
                      <a:pt x="54" y="180"/>
                    </a:cubicBezTo>
                    <a:cubicBezTo>
                      <a:pt x="56" y="189"/>
                      <a:pt x="71" y="194"/>
                      <a:pt x="78" y="198"/>
                    </a:cubicBezTo>
                    <a:cubicBezTo>
                      <a:pt x="81" y="199"/>
                      <a:pt x="87" y="201"/>
                      <a:pt x="87" y="201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" name="Line 34"/>
              <p:cNvSpPr>
                <a:spLocks noChangeAspect="1" noChangeShapeType="1"/>
              </p:cNvSpPr>
              <p:nvPr/>
            </p:nvSpPr>
            <p:spPr bwMode="auto">
              <a:xfrm flipV="1">
                <a:off x="4272" y="1104"/>
                <a:ext cx="3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3" name="Group 35"/>
            <p:cNvGrpSpPr>
              <a:grpSpLocks/>
            </p:cNvGrpSpPr>
            <p:nvPr/>
          </p:nvGrpSpPr>
          <p:grpSpPr bwMode="auto">
            <a:xfrm>
              <a:off x="4656" y="432"/>
              <a:ext cx="155" cy="266"/>
              <a:chOff x="4200" y="1104"/>
              <a:chExt cx="155" cy="266"/>
            </a:xfrm>
          </p:grpSpPr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4200" y="1107"/>
                <a:ext cx="155" cy="263"/>
              </a:xfrm>
              <a:custGeom>
                <a:avLst/>
                <a:gdLst>
                  <a:gd name="T0" fmla="*/ 72 w 155"/>
                  <a:gd name="T1" fmla="*/ 0 h 263"/>
                  <a:gd name="T2" fmla="*/ 75 w 155"/>
                  <a:gd name="T3" fmla="*/ 9 h 263"/>
                  <a:gd name="T4" fmla="*/ 72 w 155"/>
                  <a:gd name="T5" fmla="*/ 57 h 263"/>
                  <a:gd name="T6" fmla="*/ 12 w 155"/>
                  <a:gd name="T7" fmla="*/ 102 h 263"/>
                  <a:gd name="T8" fmla="*/ 0 w 155"/>
                  <a:gd name="T9" fmla="*/ 138 h 263"/>
                  <a:gd name="T10" fmla="*/ 75 w 155"/>
                  <a:gd name="T11" fmla="*/ 261 h 263"/>
                  <a:gd name="T12" fmla="*/ 120 w 155"/>
                  <a:gd name="T13" fmla="*/ 255 h 263"/>
                  <a:gd name="T14" fmla="*/ 150 w 155"/>
                  <a:gd name="T15" fmla="*/ 189 h 263"/>
                  <a:gd name="T16" fmla="*/ 144 w 155"/>
                  <a:gd name="T17" fmla="*/ 138 h 263"/>
                  <a:gd name="T18" fmla="*/ 117 w 155"/>
                  <a:gd name="T19" fmla="*/ 126 h 263"/>
                  <a:gd name="T20" fmla="*/ 99 w 155"/>
                  <a:gd name="T21" fmla="*/ 120 h 263"/>
                  <a:gd name="T22" fmla="*/ 75 w 155"/>
                  <a:gd name="T23" fmla="*/ 123 h 263"/>
                  <a:gd name="T24" fmla="*/ 57 w 155"/>
                  <a:gd name="T25" fmla="*/ 129 h 263"/>
                  <a:gd name="T26" fmla="*/ 54 w 155"/>
                  <a:gd name="T27" fmla="*/ 180 h 263"/>
                  <a:gd name="T28" fmla="*/ 78 w 155"/>
                  <a:gd name="T29" fmla="*/ 198 h 263"/>
                  <a:gd name="T30" fmla="*/ 87 w 155"/>
                  <a:gd name="T31" fmla="*/ 201 h 2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5" h="263">
                    <a:moveTo>
                      <a:pt x="72" y="0"/>
                    </a:moveTo>
                    <a:cubicBezTo>
                      <a:pt x="73" y="3"/>
                      <a:pt x="75" y="6"/>
                      <a:pt x="75" y="9"/>
                    </a:cubicBezTo>
                    <a:cubicBezTo>
                      <a:pt x="75" y="25"/>
                      <a:pt x="74" y="41"/>
                      <a:pt x="72" y="57"/>
                    </a:cubicBezTo>
                    <a:cubicBezTo>
                      <a:pt x="68" y="87"/>
                      <a:pt x="33" y="88"/>
                      <a:pt x="12" y="102"/>
                    </a:cubicBezTo>
                    <a:cubicBezTo>
                      <a:pt x="4" y="115"/>
                      <a:pt x="3" y="122"/>
                      <a:pt x="0" y="138"/>
                    </a:cubicBezTo>
                    <a:cubicBezTo>
                      <a:pt x="5" y="193"/>
                      <a:pt x="13" y="249"/>
                      <a:pt x="75" y="261"/>
                    </a:cubicBezTo>
                    <a:cubicBezTo>
                      <a:pt x="90" y="260"/>
                      <a:pt x="107" y="263"/>
                      <a:pt x="120" y="255"/>
                    </a:cubicBezTo>
                    <a:cubicBezTo>
                      <a:pt x="140" y="242"/>
                      <a:pt x="145" y="211"/>
                      <a:pt x="150" y="189"/>
                    </a:cubicBezTo>
                    <a:cubicBezTo>
                      <a:pt x="149" y="172"/>
                      <a:pt x="155" y="151"/>
                      <a:pt x="144" y="138"/>
                    </a:cubicBezTo>
                    <a:cubicBezTo>
                      <a:pt x="139" y="132"/>
                      <a:pt x="123" y="128"/>
                      <a:pt x="117" y="126"/>
                    </a:cubicBezTo>
                    <a:cubicBezTo>
                      <a:pt x="111" y="124"/>
                      <a:pt x="99" y="120"/>
                      <a:pt x="99" y="120"/>
                    </a:cubicBezTo>
                    <a:cubicBezTo>
                      <a:pt x="91" y="121"/>
                      <a:pt x="83" y="121"/>
                      <a:pt x="75" y="123"/>
                    </a:cubicBezTo>
                    <a:cubicBezTo>
                      <a:pt x="69" y="124"/>
                      <a:pt x="57" y="129"/>
                      <a:pt x="57" y="129"/>
                    </a:cubicBezTo>
                    <a:cubicBezTo>
                      <a:pt x="49" y="152"/>
                      <a:pt x="47" y="150"/>
                      <a:pt x="54" y="180"/>
                    </a:cubicBezTo>
                    <a:cubicBezTo>
                      <a:pt x="56" y="189"/>
                      <a:pt x="71" y="194"/>
                      <a:pt x="78" y="198"/>
                    </a:cubicBezTo>
                    <a:cubicBezTo>
                      <a:pt x="81" y="199"/>
                      <a:pt x="87" y="201"/>
                      <a:pt x="87" y="201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" name="Line 37"/>
              <p:cNvSpPr>
                <a:spLocks noChangeAspect="1" noChangeShapeType="1"/>
              </p:cNvSpPr>
              <p:nvPr/>
            </p:nvSpPr>
            <p:spPr bwMode="auto">
              <a:xfrm flipV="1">
                <a:off x="4272" y="1104"/>
                <a:ext cx="3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4" name="Group 38"/>
            <p:cNvGrpSpPr>
              <a:grpSpLocks/>
            </p:cNvGrpSpPr>
            <p:nvPr/>
          </p:nvGrpSpPr>
          <p:grpSpPr bwMode="auto">
            <a:xfrm>
              <a:off x="5376" y="720"/>
              <a:ext cx="155" cy="266"/>
              <a:chOff x="4200" y="1104"/>
              <a:chExt cx="155" cy="266"/>
            </a:xfrm>
          </p:grpSpPr>
          <p:sp>
            <p:nvSpPr>
              <p:cNvPr id="35" name="Freeform 39"/>
              <p:cNvSpPr>
                <a:spLocks/>
              </p:cNvSpPr>
              <p:nvPr/>
            </p:nvSpPr>
            <p:spPr bwMode="auto">
              <a:xfrm>
                <a:off x="4200" y="1107"/>
                <a:ext cx="155" cy="263"/>
              </a:xfrm>
              <a:custGeom>
                <a:avLst/>
                <a:gdLst>
                  <a:gd name="T0" fmla="*/ 72 w 155"/>
                  <a:gd name="T1" fmla="*/ 0 h 263"/>
                  <a:gd name="T2" fmla="*/ 75 w 155"/>
                  <a:gd name="T3" fmla="*/ 9 h 263"/>
                  <a:gd name="T4" fmla="*/ 72 w 155"/>
                  <a:gd name="T5" fmla="*/ 57 h 263"/>
                  <a:gd name="T6" fmla="*/ 12 w 155"/>
                  <a:gd name="T7" fmla="*/ 102 h 263"/>
                  <a:gd name="T8" fmla="*/ 0 w 155"/>
                  <a:gd name="T9" fmla="*/ 138 h 263"/>
                  <a:gd name="T10" fmla="*/ 75 w 155"/>
                  <a:gd name="T11" fmla="*/ 261 h 263"/>
                  <a:gd name="T12" fmla="*/ 120 w 155"/>
                  <a:gd name="T13" fmla="*/ 255 h 263"/>
                  <a:gd name="T14" fmla="*/ 150 w 155"/>
                  <a:gd name="T15" fmla="*/ 189 h 263"/>
                  <a:gd name="T16" fmla="*/ 144 w 155"/>
                  <a:gd name="T17" fmla="*/ 138 h 263"/>
                  <a:gd name="T18" fmla="*/ 117 w 155"/>
                  <a:gd name="T19" fmla="*/ 126 h 263"/>
                  <a:gd name="T20" fmla="*/ 99 w 155"/>
                  <a:gd name="T21" fmla="*/ 120 h 263"/>
                  <a:gd name="T22" fmla="*/ 75 w 155"/>
                  <a:gd name="T23" fmla="*/ 123 h 263"/>
                  <a:gd name="T24" fmla="*/ 57 w 155"/>
                  <a:gd name="T25" fmla="*/ 129 h 263"/>
                  <a:gd name="T26" fmla="*/ 54 w 155"/>
                  <a:gd name="T27" fmla="*/ 180 h 263"/>
                  <a:gd name="T28" fmla="*/ 78 w 155"/>
                  <a:gd name="T29" fmla="*/ 198 h 263"/>
                  <a:gd name="T30" fmla="*/ 87 w 155"/>
                  <a:gd name="T31" fmla="*/ 201 h 2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5" h="263">
                    <a:moveTo>
                      <a:pt x="72" y="0"/>
                    </a:moveTo>
                    <a:cubicBezTo>
                      <a:pt x="73" y="3"/>
                      <a:pt x="75" y="6"/>
                      <a:pt x="75" y="9"/>
                    </a:cubicBezTo>
                    <a:cubicBezTo>
                      <a:pt x="75" y="25"/>
                      <a:pt x="74" y="41"/>
                      <a:pt x="72" y="57"/>
                    </a:cubicBezTo>
                    <a:cubicBezTo>
                      <a:pt x="68" y="87"/>
                      <a:pt x="33" y="88"/>
                      <a:pt x="12" y="102"/>
                    </a:cubicBezTo>
                    <a:cubicBezTo>
                      <a:pt x="4" y="115"/>
                      <a:pt x="3" y="122"/>
                      <a:pt x="0" y="138"/>
                    </a:cubicBezTo>
                    <a:cubicBezTo>
                      <a:pt x="5" y="193"/>
                      <a:pt x="13" y="249"/>
                      <a:pt x="75" y="261"/>
                    </a:cubicBezTo>
                    <a:cubicBezTo>
                      <a:pt x="90" y="260"/>
                      <a:pt x="107" y="263"/>
                      <a:pt x="120" y="255"/>
                    </a:cubicBezTo>
                    <a:cubicBezTo>
                      <a:pt x="140" y="242"/>
                      <a:pt x="145" y="211"/>
                      <a:pt x="150" y="189"/>
                    </a:cubicBezTo>
                    <a:cubicBezTo>
                      <a:pt x="149" y="172"/>
                      <a:pt x="155" y="151"/>
                      <a:pt x="144" y="138"/>
                    </a:cubicBezTo>
                    <a:cubicBezTo>
                      <a:pt x="139" y="132"/>
                      <a:pt x="123" y="128"/>
                      <a:pt x="117" y="126"/>
                    </a:cubicBezTo>
                    <a:cubicBezTo>
                      <a:pt x="111" y="124"/>
                      <a:pt x="99" y="120"/>
                      <a:pt x="99" y="120"/>
                    </a:cubicBezTo>
                    <a:cubicBezTo>
                      <a:pt x="91" y="121"/>
                      <a:pt x="83" y="121"/>
                      <a:pt x="75" y="123"/>
                    </a:cubicBezTo>
                    <a:cubicBezTo>
                      <a:pt x="69" y="124"/>
                      <a:pt x="57" y="129"/>
                      <a:pt x="57" y="129"/>
                    </a:cubicBezTo>
                    <a:cubicBezTo>
                      <a:pt x="49" y="152"/>
                      <a:pt x="47" y="150"/>
                      <a:pt x="54" y="180"/>
                    </a:cubicBezTo>
                    <a:cubicBezTo>
                      <a:pt x="56" y="189"/>
                      <a:pt x="71" y="194"/>
                      <a:pt x="78" y="198"/>
                    </a:cubicBezTo>
                    <a:cubicBezTo>
                      <a:pt x="81" y="199"/>
                      <a:pt x="87" y="201"/>
                      <a:pt x="87" y="201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4272" y="1104"/>
                <a:ext cx="3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aphicFrame>
        <p:nvGraphicFramePr>
          <p:cNvPr id="4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051616"/>
              </p:ext>
            </p:extLst>
          </p:nvPr>
        </p:nvGraphicFramePr>
        <p:xfrm>
          <a:off x="8100392" y="764704"/>
          <a:ext cx="78105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923" name="Equation" r:id="rId27" imgW="418918" imgH="177723" progId="Equation.3">
                  <p:embed/>
                </p:oleObj>
              </mc:Choice>
              <mc:Fallback>
                <p:oleObj name="Equation" r:id="rId27" imgW="418918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92" y="764704"/>
                        <a:ext cx="781050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3923928" y="2968626"/>
            <a:ext cx="1522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 i="1" dirty="0"/>
              <a:t>Between cylinders:</a:t>
            </a:r>
            <a:r>
              <a:rPr lang="en-GB" i="1" dirty="0"/>
              <a:t> </a:t>
            </a:r>
          </a:p>
        </p:txBody>
      </p:sp>
      <p:graphicFrame>
        <p:nvGraphicFramePr>
          <p:cNvPr id="45" name="Object 6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057650" y="5876925"/>
          <a:ext cx="27368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924" name="Equation" r:id="rId29" imgW="1892300" imgH="203200" progId="Equation.3">
                  <p:embed/>
                </p:oleObj>
              </mc:Choice>
              <mc:Fallback>
                <p:oleObj name="Equation" r:id="rId29" imgW="1892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5876925"/>
                        <a:ext cx="273685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68"/>
          <p:cNvGrpSpPr>
            <a:grpSpLocks/>
          </p:cNvGrpSpPr>
          <p:nvPr/>
        </p:nvGrpSpPr>
        <p:grpSpPr bwMode="auto">
          <a:xfrm>
            <a:off x="6877050" y="5362575"/>
            <a:ext cx="1114425" cy="1019175"/>
            <a:chOff x="4332" y="3378"/>
            <a:chExt cx="702" cy="642"/>
          </a:xfrm>
        </p:grpSpPr>
        <p:sp>
          <p:nvSpPr>
            <p:cNvPr id="47" name="Oval 44"/>
            <p:cNvSpPr>
              <a:spLocks noChangeArrowheads="1"/>
            </p:cNvSpPr>
            <p:nvPr/>
          </p:nvSpPr>
          <p:spPr bwMode="auto">
            <a:xfrm>
              <a:off x="4523" y="3506"/>
              <a:ext cx="383" cy="386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279C9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45"/>
            <p:cNvSpPr>
              <a:spLocks noChangeArrowheads="1"/>
            </p:cNvSpPr>
            <p:nvPr/>
          </p:nvSpPr>
          <p:spPr bwMode="auto">
            <a:xfrm>
              <a:off x="4396" y="3378"/>
              <a:ext cx="638" cy="642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9" name="Object 46"/>
            <p:cNvGraphicFramePr>
              <a:graphicFrameLocks noChangeAspect="1"/>
            </p:cNvGraphicFramePr>
            <p:nvPr/>
          </p:nvGraphicFramePr>
          <p:xfrm>
            <a:off x="4332" y="3378"/>
            <a:ext cx="168" cy="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25" name="Equation" r:id="rId31" imgW="190335" imgH="177646" progId="Equation.3">
                    <p:embed/>
                  </p:oleObj>
                </mc:Choice>
                <mc:Fallback>
                  <p:oleObj name="Equation" r:id="rId31" imgW="190335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2" y="3378"/>
                          <a:ext cx="168" cy="1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7"/>
            <p:cNvGraphicFramePr>
              <a:graphicFrameLocks noChangeAspect="1"/>
            </p:cNvGraphicFramePr>
            <p:nvPr/>
          </p:nvGraphicFramePr>
          <p:xfrm>
            <a:off x="4651" y="3603"/>
            <a:ext cx="160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926" name="Equation" r:id="rId32" imgW="164814" imgH="177492" progId="Equation.3">
                    <p:embed/>
                  </p:oleObj>
                </mc:Choice>
                <mc:Fallback>
                  <p:oleObj name="Equation" r:id="rId32" imgW="164814" imgH="17749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1" y="3603"/>
                          <a:ext cx="160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Line 62"/>
            <p:cNvSpPr>
              <a:spLocks noChangeShapeType="1"/>
            </p:cNvSpPr>
            <p:nvPr/>
          </p:nvSpPr>
          <p:spPr bwMode="auto">
            <a:xfrm flipV="1">
              <a:off x="4468" y="3748"/>
              <a:ext cx="4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63"/>
            <p:cNvSpPr>
              <a:spLocks noChangeShapeType="1"/>
            </p:cNvSpPr>
            <p:nvPr/>
          </p:nvSpPr>
          <p:spPr bwMode="auto">
            <a:xfrm flipV="1">
              <a:off x="4649" y="3884"/>
              <a:ext cx="4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64"/>
            <p:cNvSpPr>
              <a:spLocks noChangeShapeType="1"/>
            </p:cNvSpPr>
            <p:nvPr/>
          </p:nvSpPr>
          <p:spPr bwMode="auto">
            <a:xfrm flipH="1" flipV="1">
              <a:off x="4921" y="3748"/>
              <a:ext cx="4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65"/>
            <p:cNvSpPr>
              <a:spLocks noChangeShapeType="1"/>
            </p:cNvSpPr>
            <p:nvPr/>
          </p:nvSpPr>
          <p:spPr bwMode="auto">
            <a:xfrm flipV="1">
              <a:off x="4921" y="3702"/>
              <a:ext cx="91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66"/>
            <p:cNvSpPr>
              <a:spLocks noChangeShapeType="1"/>
            </p:cNvSpPr>
            <p:nvPr/>
          </p:nvSpPr>
          <p:spPr bwMode="auto">
            <a:xfrm flipH="1" flipV="1">
              <a:off x="4422" y="3702"/>
              <a:ext cx="91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67"/>
            <p:cNvSpPr>
              <a:spLocks noChangeShapeType="1"/>
            </p:cNvSpPr>
            <p:nvPr/>
          </p:nvSpPr>
          <p:spPr bwMode="auto">
            <a:xfrm>
              <a:off x="4694" y="3884"/>
              <a:ext cx="91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8143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16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smtClean="0"/>
              <a:t>Thermal conduction</a:t>
            </a:r>
            <a:endParaRPr lang="en-GB" kern="0" dirty="0" smtClean="0"/>
          </a:p>
        </p:txBody>
      </p:sp>
    </p:spTree>
    <p:extLst>
      <p:ext uri="{BB962C8B-B14F-4D97-AF65-F5344CB8AC3E}">
        <p14:creationId xmlns:p14="http://schemas.microsoft.com/office/powerpoint/2010/main" val="253986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Thermal Conduction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17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850" y="981075"/>
            <a:ext cx="42799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sz="1400" kern="0" smtClean="0"/>
              <a:t>When a T gradient exists in a body, there is a heat transfer from the high T region to the low T region (</a:t>
            </a:r>
            <a:r>
              <a:rPr lang="en-GB" sz="1400" kern="0" smtClean="0">
                <a:solidFill>
                  <a:srgbClr val="0066CC"/>
                </a:solidFill>
              </a:rPr>
              <a:t>Fourier Law</a:t>
            </a:r>
            <a:r>
              <a:rPr lang="en-GB" sz="1400" kern="0" smtClean="0"/>
              <a:t>):</a:t>
            </a:r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508625" y="1268413"/>
          <a:ext cx="13589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20" name="Equation" r:id="rId3" imgW="1143000" imgH="368300" progId="Equation.3">
                  <p:embed/>
                </p:oleObj>
              </mc:Choice>
              <mc:Fallback>
                <p:oleObj name="Equation" r:id="rId3" imgW="1143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268413"/>
                        <a:ext cx="13589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5288" y="1916113"/>
            <a:ext cx="44640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/>
              <a:t>For one-dimensional problems (ex. a bar or tube):</a:t>
            </a:r>
          </a:p>
        </p:txBody>
      </p:sp>
      <p:graphicFrame>
        <p:nvGraphicFramePr>
          <p:cNvPr id="8" name="Content Placeholder 7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819078400"/>
              </p:ext>
            </p:extLst>
          </p:nvPr>
        </p:nvGraphicFramePr>
        <p:xfrm>
          <a:off x="5505616" y="1844824"/>
          <a:ext cx="1013917" cy="514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21" name="Equation" r:id="rId5" imgW="825500" imgH="419100" progId="Equation.3">
                  <p:embed/>
                </p:oleObj>
              </mc:Choice>
              <mc:Fallback>
                <p:oleObj name="Equation" r:id="rId5" imgW="825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616" y="1844824"/>
                        <a:ext cx="1013917" cy="514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5288" y="2420938"/>
            <a:ext cx="4279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/>
              <a:t>k is the thermal conductivity (W/mK</a:t>
            </a:r>
            <a:r>
              <a:rPr lang="en-GB" sz="1400" baseline="30000"/>
              <a:t>-1</a:t>
            </a:r>
            <a:r>
              <a:rPr lang="en-GB" sz="1400"/>
              <a:t>), normally a function of P,T, material structure, non-homogeneity, anisotropy (ex. Composite materials). </a:t>
            </a:r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000461"/>
              </p:ext>
            </p:extLst>
          </p:nvPr>
        </p:nvGraphicFramePr>
        <p:xfrm>
          <a:off x="5508104" y="2492896"/>
          <a:ext cx="2143522" cy="330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22" name="Equation" r:id="rId7" imgW="1129810" imgH="203112" progId="Equation.3">
                  <p:embed/>
                </p:oleObj>
              </mc:Choice>
              <mc:Fallback>
                <p:oleObj name="Equation" r:id="rId7" imgW="112981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2492896"/>
                        <a:ext cx="2143522" cy="330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95288" y="3429000"/>
            <a:ext cx="35290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/>
              <a:t>k is strongly T-dependent and non-linear at low T</a:t>
            </a:r>
          </a:p>
        </p:txBody>
      </p:sp>
      <p:pic>
        <p:nvPicPr>
          <p:cNvPr id="12" name="Picture 12" descr="thermal conductivity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r="35581" b="6379"/>
          <a:stretch/>
        </p:blipFill>
        <p:spPr bwMode="auto">
          <a:xfrm>
            <a:off x="4633287" y="2852937"/>
            <a:ext cx="3903481" cy="382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95288" y="4149725"/>
            <a:ext cx="35290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/>
              <a:t>“good conductors” vs. “poor conductors” </a:t>
            </a:r>
            <a:r>
              <a:rPr lang="en-GB" sz="1400">
                <a:sym typeface="Wingdings" pitchFamily="2" charset="2"/>
              </a:rPr>
              <a:t> k range ~ 5 orders of magnitude</a:t>
            </a:r>
            <a:endParaRPr lang="en-GB" sz="140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50825" y="6237288"/>
            <a:ext cx="3671888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1400" b="1"/>
              <a:t>Note:</a:t>
            </a:r>
            <a:r>
              <a:rPr lang="en-GB" sz="1400"/>
              <a:t> sometimes conductivity denoted by </a:t>
            </a:r>
            <a:r>
              <a:rPr lang="el-GR" sz="1400">
                <a:cs typeface="Arial" charset="0"/>
              </a:rPr>
              <a:t>λ</a:t>
            </a:r>
            <a:r>
              <a:rPr lang="en-US" sz="1400">
                <a:cs typeface="Arial" charset="0"/>
              </a:rPr>
              <a:t>.</a:t>
            </a:r>
            <a:endParaRPr lang="el-GR" sz="1400">
              <a:cs typeface="Arial" charset="0"/>
            </a:endParaRPr>
          </a:p>
        </p:txBody>
      </p:sp>
      <p:grpSp>
        <p:nvGrpSpPr>
          <p:cNvPr id="15" name="Group 24"/>
          <p:cNvGrpSpPr>
            <a:grpSpLocks/>
          </p:cNvGrpSpPr>
          <p:nvPr/>
        </p:nvGrpSpPr>
        <p:grpSpPr bwMode="auto">
          <a:xfrm>
            <a:off x="6443663" y="879475"/>
            <a:ext cx="2474912" cy="512763"/>
            <a:chOff x="4014" y="572"/>
            <a:chExt cx="1559" cy="323"/>
          </a:xfrm>
        </p:grpSpPr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4225" y="614"/>
              <a:ext cx="1141" cy="5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5329" y="572"/>
              <a:ext cx="2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/>
                <a:t>Tw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4014" y="572"/>
              <a:ext cx="2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/>
                <a:t>Tc</a:t>
              </a:r>
            </a:p>
          </p:txBody>
        </p:sp>
        <p:graphicFrame>
          <p:nvGraphicFramePr>
            <p:cNvPr id="19" name="Object 21"/>
            <p:cNvGraphicFramePr>
              <a:graphicFrameLocks noChangeAspect="1"/>
            </p:cNvGraphicFramePr>
            <p:nvPr/>
          </p:nvGraphicFramePr>
          <p:xfrm>
            <a:off x="4517" y="615"/>
            <a:ext cx="422" cy="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523" name="Designer Drawing" r:id="rId10" imgW="304800" imgH="304800" progId="Designer.Drawing.7">
                    <p:embed/>
                  </p:oleObj>
                </mc:Choice>
                <mc:Fallback>
                  <p:oleObj name="Designer Drawing" r:id="rId10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7" y="615"/>
                          <a:ext cx="422" cy="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3"/>
            <p:cNvGraphicFramePr>
              <a:graphicFrameLocks noChangeAspect="1"/>
            </p:cNvGraphicFramePr>
            <p:nvPr/>
          </p:nvGraphicFramePr>
          <p:xfrm>
            <a:off x="4694" y="663"/>
            <a:ext cx="112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524" name="Equation" r:id="rId12" imgW="177723" imgH="368140" progId="Equation.3">
                    <p:embed/>
                  </p:oleObj>
                </mc:Choice>
                <mc:Fallback>
                  <p:oleObj name="Equation" r:id="rId12" imgW="177723" imgH="3681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4" y="663"/>
                          <a:ext cx="112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1473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Thermal conductivity in solids (&amp; metals)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18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4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405555"/>
              </p:ext>
            </p:extLst>
          </p:nvPr>
        </p:nvGraphicFramePr>
        <p:xfrm>
          <a:off x="3563938" y="3355975"/>
          <a:ext cx="909637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32" name="Equation" r:id="rId3" imgW="837836" imgH="583947" progId="Equation.3">
                  <p:embed/>
                </p:oleObj>
              </mc:Choice>
              <mc:Fallback>
                <p:oleObj name="Equation" r:id="rId3" imgW="837836" imgH="5839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3355975"/>
                        <a:ext cx="909637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836276"/>
              </p:ext>
            </p:extLst>
          </p:nvPr>
        </p:nvGraphicFramePr>
        <p:xfrm>
          <a:off x="3419475" y="1052934"/>
          <a:ext cx="982663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33" name="Equation" r:id="rId5" imgW="621760" imgH="177646" progId="Equation.3">
                  <p:embed/>
                </p:oleObj>
              </mc:Choice>
              <mc:Fallback>
                <p:oleObj name="Equation" r:id="rId5" imgW="621760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052934"/>
                        <a:ext cx="982663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532221"/>
              </p:ext>
            </p:extLst>
          </p:nvPr>
        </p:nvGraphicFramePr>
        <p:xfrm>
          <a:off x="3419475" y="1772072"/>
          <a:ext cx="1079500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34" name="Equation" r:id="rId7" imgW="710891" imgH="177723" progId="Equation.3">
                  <p:embed/>
                </p:oleObj>
              </mc:Choice>
              <mc:Fallback>
                <p:oleObj name="Equation" r:id="rId7" imgW="710891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772072"/>
                        <a:ext cx="1079500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57188" y="1484734"/>
            <a:ext cx="42799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/>
              <a:t>In</a:t>
            </a:r>
            <a:r>
              <a:rPr lang="en-GB" sz="1200">
                <a:solidFill>
                  <a:srgbClr val="0066CC"/>
                </a:solidFill>
              </a:rPr>
              <a:t> metals</a:t>
            </a:r>
            <a:r>
              <a:rPr lang="en-GB" sz="1200"/>
              <a:t>, the electron contribution dominates. 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95288" y="2060997"/>
            <a:ext cx="84978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/>
              <a:t>The movement of conduction  electrons is impeded by </a:t>
            </a:r>
            <a:r>
              <a:rPr lang="en-GB" sz="1200" b="1"/>
              <a:t>scatter</a:t>
            </a:r>
            <a:r>
              <a:rPr lang="en-GB" sz="1200"/>
              <a:t>:  </a:t>
            </a:r>
            <a:r>
              <a:rPr lang="en-GB" sz="1200" b="1">
                <a:solidFill>
                  <a:srgbClr val="0066CC"/>
                </a:solidFill>
              </a:rPr>
              <a:t>interactions with phonons</a:t>
            </a:r>
            <a:r>
              <a:rPr lang="en-GB" sz="1200"/>
              <a:t>, and </a:t>
            </a:r>
            <a:r>
              <a:rPr lang="en-GB" sz="1200" b="1">
                <a:solidFill>
                  <a:srgbClr val="0066CC"/>
                </a:solidFill>
              </a:rPr>
              <a:t>interactions with impurities/imperfections</a:t>
            </a:r>
            <a:r>
              <a:rPr lang="en-GB" sz="1200"/>
              <a:t>. We can introduce </a:t>
            </a:r>
            <a:r>
              <a:rPr lang="en-GB" sz="1200" b="1" i="1"/>
              <a:t>thermal resistivities:</a:t>
            </a:r>
          </a:p>
        </p:txBody>
      </p:sp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29045"/>
              </p:ext>
            </p:extLst>
          </p:nvPr>
        </p:nvGraphicFramePr>
        <p:xfrm>
          <a:off x="3563938" y="2564234"/>
          <a:ext cx="1008062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35" name="Equation" r:id="rId9" imgW="710891" imgH="406224" progId="Equation.3">
                  <p:embed/>
                </p:oleObj>
              </mc:Choice>
              <mc:Fallback>
                <p:oleObj name="Equation" r:id="rId9" imgW="710891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564234"/>
                        <a:ext cx="1008062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917837"/>
              </p:ext>
            </p:extLst>
          </p:nvPr>
        </p:nvGraphicFramePr>
        <p:xfrm>
          <a:off x="5454650" y="2348334"/>
          <a:ext cx="70326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36" name="Equation" r:id="rId11" imgW="609336" imgH="812447" progId="Equation.3">
                  <p:embed/>
                </p:oleObj>
              </mc:Choice>
              <mc:Fallback>
                <p:oleObj name="Equation" r:id="rId11" imgW="609336" imgH="8124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0" y="2348334"/>
                        <a:ext cx="703263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337425"/>
              </p:ext>
            </p:extLst>
          </p:nvPr>
        </p:nvGraphicFramePr>
        <p:xfrm>
          <a:off x="6443663" y="2708697"/>
          <a:ext cx="1516062" cy="24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37" name="Equation" r:id="rId13" imgW="1155700" imgH="190500" progId="Equation.3">
                  <p:embed/>
                </p:oleObj>
              </mc:Choice>
              <mc:Fallback>
                <p:oleObj name="Equation" r:id="rId13" imgW="11557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708697"/>
                        <a:ext cx="1516062" cy="24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23850" y="476672"/>
            <a:ext cx="8280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/>
              <a:t>The conductivity is attributed to the movement of </a:t>
            </a:r>
            <a:r>
              <a:rPr lang="en-GB" sz="1200" b="1">
                <a:solidFill>
                  <a:srgbClr val="0066CC"/>
                </a:solidFill>
              </a:rPr>
              <a:t>conduction electrons</a:t>
            </a:r>
            <a:r>
              <a:rPr lang="en-GB" sz="1200"/>
              <a:t> (“electron gas”),</a:t>
            </a:r>
            <a:r>
              <a:rPr lang="en-GB" sz="2000"/>
              <a:t> </a:t>
            </a:r>
            <a:r>
              <a:rPr lang="en-GB" sz="1200" i="1"/>
              <a:t>k</a:t>
            </a:r>
            <a:r>
              <a:rPr lang="en-GB" sz="800"/>
              <a:t>e</a:t>
            </a:r>
            <a:r>
              <a:rPr lang="en-GB" sz="1400"/>
              <a:t>, </a:t>
            </a:r>
            <a:r>
              <a:rPr lang="en-GB" sz="1200"/>
              <a:t>and the effects of </a:t>
            </a:r>
            <a:r>
              <a:rPr lang="en-GB" sz="1200" b="1">
                <a:solidFill>
                  <a:srgbClr val="0066CC"/>
                </a:solidFill>
              </a:rPr>
              <a:t>phonon lattice vibrations</a:t>
            </a:r>
            <a:r>
              <a:rPr lang="en-GB" sz="1200"/>
              <a:t>,</a:t>
            </a:r>
            <a:r>
              <a:rPr lang="en-GB" sz="2000"/>
              <a:t> </a:t>
            </a:r>
            <a:r>
              <a:rPr lang="en-GB" sz="1200" i="1"/>
              <a:t>k</a:t>
            </a:r>
            <a:r>
              <a:rPr lang="en-GB" sz="800"/>
              <a:t>l</a:t>
            </a:r>
            <a:r>
              <a:rPr lang="en-GB" sz="1400"/>
              <a:t>.</a:t>
            </a:r>
            <a:r>
              <a:rPr lang="en-GB" sz="2000"/>
              <a:t> 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395288" y="3069059"/>
            <a:ext cx="54721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dirty="0"/>
              <a:t>Therefore for </a:t>
            </a:r>
            <a:r>
              <a:rPr lang="en-GB" sz="1200" b="1" dirty="0">
                <a:solidFill>
                  <a:srgbClr val="0066CC"/>
                </a:solidFill>
              </a:rPr>
              <a:t>metals</a:t>
            </a:r>
            <a:r>
              <a:rPr lang="en-GB" sz="1200" dirty="0"/>
              <a:t>, the </a:t>
            </a:r>
            <a:r>
              <a:rPr lang="en-GB" sz="1200" dirty="0" smtClean="0"/>
              <a:t>conductivity can </a:t>
            </a:r>
            <a:r>
              <a:rPr lang="en-GB" sz="1200" dirty="0"/>
              <a:t>be expressed as:  </a:t>
            </a: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468313" y="3861222"/>
            <a:ext cx="42799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/>
              <a:t>And has a</a:t>
            </a:r>
            <a:r>
              <a:rPr lang="en-GB" sz="1200" b="1"/>
              <a:t> maximum </a:t>
            </a:r>
            <a:r>
              <a:rPr lang="en-GB" sz="1200"/>
              <a:t>conductivity: </a:t>
            </a:r>
          </a:p>
        </p:txBody>
      </p:sp>
      <p:graphicFrame>
        <p:nvGraphicFramePr>
          <p:cNvPr id="15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736363"/>
              </p:ext>
            </p:extLst>
          </p:nvPr>
        </p:nvGraphicFramePr>
        <p:xfrm>
          <a:off x="2843213" y="3934247"/>
          <a:ext cx="2808287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38" name="Equation" r:id="rId15" imgW="2133600" imgH="508000" progId="Equation.3">
                  <p:embed/>
                </p:oleObj>
              </mc:Choice>
              <mc:Fallback>
                <p:oleObj name="Equation" r:id="rId15" imgW="2133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3934247"/>
                        <a:ext cx="2808287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539750" y="4408909"/>
            <a:ext cx="5976466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1200" dirty="0"/>
              <a:t>Therefore, for </a:t>
            </a:r>
            <a:r>
              <a:rPr lang="en-GB" sz="1200" b="1" dirty="0">
                <a:solidFill>
                  <a:srgbClr val="0066CC"/>
                </a:solidFill>
              </a:rPr>
              <a:t>metals</a:t>
            </a:r>
            <a:r>
              <a:rPr lang="en-GB" sz="1200" dirty="0"/>
              <a:t>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i="1" dirty="0" err="1"/>
              <a:t>Kmax</a:t>
            </a:r>
            <a:r>
              <a:rPr lang="en-GB" sz="1200" i="1" dirty="0"/>
              <a:t> </a:t>
            </a:r>
            <a:r>
              <a:rPr lang="en-GB" sz="1200" dirty="0"/>
              <a:t>shifts at higher T with increasing impurity (see </a:t>
            </a:r>
            <a:r>
              <a:rPr lang="en-GB" sz="1200" dirty="0" smtClean="0"/>
              <a:t>coppers and </a:t>
            </a:r>
            <a:r>
              <a:rPr lang="en-GB" sz="1200" dirty="0" err="1" smtClean="0"/>
              <a:t>aluminiums</a:t>
            </a:r>
            <a:r>
              <a:rPr lang="en-GB" sz="1200" dirty="0" smtClean="0"/>
              <a:t> </a:t>
            </a:r>
            <a:r>
              <a:rPr lang="en-GB" sz="1200" dirty="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dirty="0"/>
              <a:t>The maximum vanishes for highly impure  alloys (see steels) and in these cases impurity scattering dominates phonon scattering, thus at T &lt; RT: 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450850" y="5634459"/>
            <a:ext cx="7993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dirty="0"/>
              <a:t>For </a:t>
            </a:r>
            <a:r>
              <a:rPr lang="en-GB" sz="1200" b="1" dirty="0">
                <a:solidFill>
                  <a:srgbClr val="0066CC"/>
                </a:solidFill>
              </a:rPr>
              <a:t>metals</a:t>
            </a:r>
            <a:r>
              <a:rPr lang="en-GB" sz="1200" dirty="0"/>
              <a:t>, from electron conduction theory and analogy with electrical diffusion </a:t>
            </a:r>
            <a:r>
              <a:rPr lang="en-GB" sz="1200" dirty="0">
                <a:sym typeface="Wingdings" pitchFamily="2" charset="2"/>
              </a:rPr>
              <a:t> </a:t>
            </a:r>
            <a:r>
              <a:rPr lang="en-GB" sz="1200" b="1" i="1" dirty="0" err="1">
                <a:solidFill>
                  <a:srgbClr val="0066CC"/>
                </a:solidFill>
                <a:sym typeface="Wingdings" pitchFamily="2" charset="2"/>
              </a:rPr>
              <a:t>Wiedemann</a:t>
            </a:r>
            <a:r>
              <a:rPr lang="en-GB" sz="1200" b="1" i="1" dirty="0">
                <a:solidFill>
                  <a:srgbClr val="0066CC"/>
                </a:solidFill>
                <a:sym typeface="Wingdings" pitchFamily="2" charset="2"/>
              </a:rPr>
              <a:t>-Franz law</a:t>
            </a:r>
            <a:r>
              <a:rPr lang="en-GB" sz="1200" dirty="0"/>
              <a:t> 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sz="1000" dirty="0"/>
              <a:t>Good agreement at T&lt;&lt; and T&gt;&gt; RT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sz="1000" dirty="0"/>
              <a:t>Better agreement from T&lt;&lt; to T&gt;&gt; with increasing impurities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sz="1000" dirty="0"/>
              <a:t>Electrical resistivity </a:t>
            </a:r>
            <a:r>
              <a:rPr lang="en-GB" sz="1000" dirty="0" smtClean="0"/>
              <a:t>(</a:t>
            </a:r>
            <a:r>
              <a:rPr lang="en-GB" sz="1000" dirty="0" err="1" smtClean="0"/>
              <a:t>ρ</a:t>
            </a:r>
            <a:r>
              <a:rPr lang="en-GB" sz="1000" baseline="-25000" dirty="0" err="1" smtClean="0"/>
              <a:t>e</a:t>
            </a:r>
            <a:r>
              <a:rPr lang="en-GB" sz="1000" dirty="0" smtClean="0"/>
              <a:t>) easier </a:t>
            </a:r>
            <a:r>
              <a:rPr lang="en-GB" sz="1000" dirty="0"/>
              <a:t>to measure than thermal conductivity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1200" dirty="0"/>
          </a:p>
        </p:txBody>
      </p:sp>
      <p:graphicFrame>
        <p:nvGraphicFramePr>
          <p:cNvPr id="18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085133"/>
              </p:ext>
            </p:extLst>
          </p:nvPr>
        </p:nvGraphicFramePr>
        <p:xfrm>
          <a:off x="3419475" y="5201072"/>
          <a:ext cx="547688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39" name="Equation" r:id="rId17" imgW="406048" imgH="393359" progId="Equation.3">
                  <p:embed/>
                </p:oleObj>
              </mc:Choice>
              <mc:Fallback>
                <p:oleObj name="Equation" r:id="rId17" imgW="406048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201072"/>
                        <a:ext cx="547688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954966"/>
              </p:ext>
            </p:extLst>
          </p:nvPr>
        </p:nvGraphicFramePr>
        <p:xfrm>
          <a:off x="5258668" y="5940425"/>
          <a:ext cx="82550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40" name="Equation" r:id="rId19" imgW="546100" imgH="431800" progId="Equation.3">
                  <p:embed/>
                </p:oleObj>
              </mc:Choice>
              <mc:Fallback>
                <p:oleObj name="Equation" r:id="rId19" imgW="546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8668" y="5940425"/>
                        <a:ext cx="825500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559252"/>
              </p:ext>
            </p:extLst>
          </p:nvPr>
        </p:nvGraphicFramePr>
        <p:xfrm>
          <a:off x="6308154" y="6036097"/>
          <a:ext cx="280035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41" name="Equation" r:id="rId21" imgW="2171700" imgH="368300" progId="Equation.3">
                  <p:embed/>
                </p:oleObj>
              </mc:Choice>
              <mc:Fallback>
                <p:oleObj name="Equation" r:id="rId21" imgW="2171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8154" y="6036097"/>
                        <a:ext cx="2800350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883400" y="814809"/>
            <a:ext cx="1868488" cy="1225550"/>
            <a:chOff x="4348" y="572"/>
            <a:chExt cx="1177" cy="772"/>
          </a:xfrm>
        </p:grpSpPr>
        <p:sp>
          <p:nvSpPr>
            <p:cNvPr id="22" name="AutoShape 33"/>
            <p:cNvSpPr>
              <a:spLocks noChangeArrowheads="1"/>
            </p:cNvSpPr>
            <p:nvPr/>
          </p:nvSpPr>
          <p:spPr bwMode="auto">
            <a:xfrm>
              <a:off x="4422" y="754"/>
              <a:ext cx="545" cy="538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4"/>
            <p:cNvSpPr>
              <a:spLocks noChangeArrowheads="1"/>
            </p:cNvSpPr>
            <p:nvPr/>
          </p:nvSpPr>
          <p:spPr bwMode="auto">
            <a:xfrm>
              <a:off x="4377" y="845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7"/>
            <p:cNvSpPr>
              <a:spLocks noChangeArrowheads="1"/>
            </p:cNvSpPr>
            <p:nvPr/>
          </p:nvSpPr>
          <p:spPr bwMode="auto">
            <a:xfrm>
              <a:off x="4785" y="1253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8"/>
            <p:cNvSpPr>
              <a:spLocks noChangeArrowheads="1"/>
            </p:cNvSpPr>
            <p:nvPr/>
          </p:nvSpPr>
          <p:spPr bwMode="auto">
            <a:xfrm>
              <a:off x="4912" y="709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4558" y="1162"/>
              <a:ext cx="4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41"/>
            <p:cNvSpPr>
              <a:spLocks noChangeShapeType="1"/>
            </p:cNvSpPr>
            <p:nvPr/>
          </p:nvSpPr>
          <p:spPr bwMode="auto">
            <a:xfrm flipV="1">
              <a:off x="4422" y="1162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42"/>
            <p:cNvSpPr>
              <a:spLocks noChangeShapeType="1"/>
            </p:cNvSpPr>
            <p:nvPr/>
          </p:nvSpPr>
          <p:spPr bwMode="auto">
            <a:xfrm>
              <a:off x="4558" y="76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Oval 36"/>
            <p:cNvSpPr>
              <a:spLocks noChangeArrowheads="1"/>
            </p:cNvSpPr>
            <p:nvPr/>
          </p:nvSpPr>
          <p:spPr bwMode="auto">
            <a:xfrm>
              <a:off x="4921" y="1117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5"/>
            <p:cNvSpPr>
              <a:spLocks noChangeArrowheads="1"/>
            </p:cNvSpPr>
            <p:nvPr/>
          </p:nvSpPr>
          <p:spPr bwMode="auto">
            <a:xfrm>
              <a:off x="4513" y="709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9"/>
            <p:cNvSpPr>
              <a:spLocks noChangeArrowheads="1"/>
            </p:cNvSpPr>
            <p:nvPr/>
          </p:nvSpPr>
          <p:spPr bwMode="auto">
            <a:xfrm>
              <a:off x="4387" y="1242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43"/>
            <p:cNvSpPr>
              <a:spLocks noChangeArrowheads="1"/>
            </p:cNvSpPr>
            <p:nvPr/>
          </p:nvSpPr>
          <p:spPr bwMode="auto">
            <a:xfrm>
              <a:off x="4513" y="1117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44"/>
            <p:cNvSpPr>
              <a:spLocks noChangeArrowheads="1"/>
            </p:cNvSpPr>
            <p:nvPr/>
          </p:nvSpPr>
          <p:spPr bwMode="auto">
            <a:xfrm>
              <a:off x="4785" y="845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47"/>
            <p:cNvSpPr>
              <a:spLocks noChangeAspect="1" noChangeArrowheads="1"/>
            </p:cNvSpPr>
            <p:nvPr/>
          </p:nvSpPr>
          <p:spPr bwMode="auto">
            <a:xfrm>
              <a:off x="4513" y="935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48"/>
            <p:cNvSpPr>
              <a:spLocks noChangeAspect="1" noChangeArrowheads="1"/>
            </p:cNvSpPr>
            <p:nvPr/>
          </p:nvSpPr>
          <p:spPr bwMode="auto">
            <a:xfrm>
              <a:off x="4468" y="1026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49"/>
            <p:cNvSpPr>
              <a:spLocks noChangeAspect="1" noChangeArrowheads="1"/>
            </p:cNvSpPr>
            <p:nvPr/>
          </p:nvSpPr>
          <p:spPr bwMode="auto">
            <a:xfrm>
              <a:off x="4649" y="935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50"/>
            <p:cNvSpPr>
              <a:spLocks noChangeAspect="1" noChangeArrowheads="1"/>
            </p:cNvSpPr>
            <p:nvPr/>
          </p:nvSpPr>
          <p:spPr bwMode="auto">
            <a:xfrm>
              <a:off x="4649" y="1071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51"/>
            <p:cNvSpPr>
              <a:spLocks noChangeAspect="1" noChangeArrowheads="1"/>
            </p:cNvSpPr>
            <p:nvPr/>
          </p:nvSpPr>
          <p:spPr bwMode="auto">
            <a:xfrm>
              <a:off x="4876" y="981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52"/>
            <p:cNvSpPr>
              <a:spLocks noChangeAspect="1" noChangeArrowheads="1"/>
            </p:cNvSpPr>
            <p:nvPr/>
          </p:nvSpPr>
          <p:spPr bwMode="auto">
            <a:xfrm>
              <a:off x="4785" y="1117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53"/>
            <p:cNvSpPr>
              <a:spLocks noChangeAspect="1" noChangeArrowheads="1"/>
            </p:cNvSpPr>
            <p:nvPr/>
          </p:nvSpPr>
          <p:spPr bwMode="auto">
            <a:xfrm>
              <a:off x="4740" y="981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54"/>
            <p:cNvSpPr>
              <a:spLocks noChangeAspect="1" noChangeArrowheads="1"/>
            </p:cNvSpPr>
            <p:nvPr/>
          </p:nvSpPr>
          <p:spPr bwMode="auto">
            <a:xfrm>
              <a:off x="4921" y="890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55"/>
            <p:cNvSpPr>
              <a:spLocks noChangeAspect="1" noChangeArrowheads="1"/>
            </p:cNvSpPr>
            <p:nvPr/>
          </p:nvSpPr>
          <p:spPr bwMode="auto">
            <a:xfrm>
              <a:off x="4649" y="1162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56"/>
            <p:cNvSpPr>
              <a:spLocks noChangeShapeType="1"/>
            </p:cNvSpPr>
            <p:nvPr/>
          </p:nvSpPr>
          <p:spPr bwMode="auto">
            <a:xfrm flipH="1">
              <a:off x="4348" y="104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57"/>
            <p:cNvSpPr>
              <a:spLocks noChangeShapeType="1"/>
            </p:cNvSpPr>
            <p:nvPr/>
          </p:nvSpPr>
          <p:spPr bwMode="auto">
            <a:xfrm flipH="1">
              <a:off x="4532" y="1183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58"/>
            <p:cNvSpPr>
              <a:spLocks noChangeShapeType="1"/>
            </p:cNvSpPr>
            <p:nvPr/>
          </p:nvSpPr>
          <p:spPr bwMode="auto">
            <a:xfrm flipH="1">
              <a:off x="4406" y="951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59"/>
            <p:cNvSpPr>
              <a:spLocks noChangeShapeType="1"/>
            </p:cNvSpPr>
            <p:nvPr/>
          </p:nvSpPr>
          <p:spPr bwMode="auto">
            <a:xfrm flipH="1">
              <a:off x="4679" y="1131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60"/>
            <p:cNvSpPr>
              <a:spLocks noChangeShapeType="1"/>
            </p:cNvSpPr>
            <p:nvPr/>
          </p:nvSpPr>
          <p:spPr bwMode="auto">
            <a:xfrm flipH="1">
              <a:off x="4558" y="1071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61"/>
            <p:cNvSpPr>
              <a:spLocks noChangeShapeType="1"/>
            </p:cNvSpPr>
            <p:nvPr/>
          </p:nvSpPr>
          <p:spPr bwMode="auto">
            <a:xfrm flipH="1">
              <a:off x="4814" y="90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62"/>
            <p:cNvSpPr>
              <a:spLocks noChangeShapeType="1"/>
            </p:cNvSpPr>
            <p:nvPr/>
          </p:nvSpPr>
          <p:spPr bwMode="auto">
            <a:xfrm flipH="1">
              <a:off x="4778" y="1002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Line 63"/>
            <p:cNvSpPr>
              <a:spLocks noChangeShapeType="1"/>
            </p:cNvSpPr>
            <p:nvPr/>
          </p:nvSpPr>
          <p:spPr bwMode="auto">
            <a:xfrm flipH="1">
              <a:off x="4558" y="955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Text Box 64"/>
            <p:cNvSpPr txBox="1">
              <a:spLocks noChangeArrowheads="1"/>
            </p:cNvSpPr>
            <p:nvPr/>
          </p:nvSpPr>
          <p:spPr bwMode="auto">
            <a:xfrm>
              <a:off x="5284" y="709"/>
              <a:ext cx="2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/>
                <a:t>e-</a:t>
              </a:r>
            </a:p>
          </p:txBody>
        </p:sp>
        <p:sp>
          <p:nvSpPr>
            <p:cNvPr id="52" name="Rectangle 66"/>
            <p:cNvSpPr>
              <a:spLocks noChangeArrowheads="1"/>
            </p:cNvSpPr>
            <p:nvPr/>
          </p:nvSpPr>
          <p:spPr bwMode="auto">
            <a:xfrm>
              <a:off x="5284" y="845"/>
              <a:ext cx="2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/>
                <a:t>N+</a:t>
              </a:r>
            </a:p>
          </p:txBody>
        </p:sp>
        <p:sp>
          <p:nvSpPr>
            <p:cNvPr id="53" name="Oval 69"/>
            <p:cNvSpPr>
              <a:spLocks noChangeAspect="1" noChangeArrowheads="1"/>
            </p:cNvSpPr>
            <p:nvPr/>
          </p:nvSpPr>
          <p:spPr bwMode="auto">
            <a:xfrm>
              <a:off x="5193" y="799"/>
              <a:ext cx="34" cy="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70"/>
            <p:cNvSpPr>
              <a:spLocks noChangeArrowheads="1"/>
            </p:cNvSpPr>
            <p:nvPr/>
          </p:nvSpPr>
          <p:spPr bwMode="auto">
            <a:xfrm>
              <a:off x="5161" y="890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71"/>
            <p:cNvSpPr>
              <a:spLocks noChangeShapeType="1"/>
            </p:cNvSpPr>
            <p:nvPr/>
          </p:nvSpPr>
          <p:spPr bwMode="auto">
            <a:xfrm flipH="1">
              <a:off x="4785" y="754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72"/>
            <p:cNvSpPr>
              <a:spLocks noChangeShapeType="1"/>
            </p:cNvSpPr>
            <p:nvPr/>
          </p:nvSpPr>
          <p:spPr bwMode="auto">
            <a:xfrm flipH="1">
              <a:off x="4921" y="890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73"/>
            <p:cNvSpPr>
              <a:spLocks noChangeShapeType="1"/>
            </p:cNvSpPr>
            <p:nvPr/>
          </p:nvSpPr>
          <p:spPr bwMode="auto">
            <a:xfrm flipH="1">
              <a:off x="4377" y="754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Line 74"/>
            <p:cNvSpPr>
              <a:spLocks noChangeShapeType="1"/>
            </p:cNvSpPr>
            <p:nvPr/>
          </p:nvSpPr>
          <p:spPr bwMode="auto">
            <a:xfrm flipV="1">
              <a:off x="4967" y="572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Line 75"/>
            <p:cNvSpPr>
              <a:spLocks noChangeShapeType="1"/>
            </p:cNvSpPr>
            <p:nvPr/>
          </p:nvSpPr>
          <p:spPr bwMode="auto">
            <a:xfrm>
              <a:off x="5012" y="75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Line 76"/>
            <p:cNvSpPr>
              <a:spLocks noChangeShapeType="1"/>
            </p:cNvSpPr>
            <p:nvPr/>
          </p:nvSpPr>
          <p:spPr bwMode="auto">
            <a:xfrm flipH="1" flipV="1">
              <a:off x="4558" y="572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>
              <a:off x="4604" y="75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3419872" y="3356992"/>
            <a:ext cx="1224136" cy="6480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48064" y="5949280"/>
            <a:ext cx="1008112" cy="7200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0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Thermal conductivity for </a:t>
            </a:r>
            <a:r>
              <a:rPr lang="en-US" sz="2400" dirty="0" err="1"/>
              <a:t>Aluminium</a:t>
            </a:r>
            <a:r>
              <a:rPr lang="en-US" sz="2400" dirty="0"/>
              <a:t> alloys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19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0825" y="1120775"/>
          <a:ext cx="8664575" cy="524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18" name="Chart" r:id="rId3" imgW="9792005" imgH="5839054" progId="Excel.Chart.8">
                  <p:embed/>
                </p:oleObj>
              </mc:Choice>
              <mc:Fallback>
                <p:oleObj name="Chart" r:id="rId3" imgW="9792005" imgH="5839054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20775"/>
                        <a:ext cx="8664575" cy="524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592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764704"/>
            <a:ext cx="8713788" cy="5616575"/>
          </a:xfrm>
        </p:spPr>
        <p:txBody>
          <a:bodyPr/>
          <a:lstStyle/>
          <a:p>
            <a:r>
              <a:rPr lang="en-US" dirty="0" smtClean="0"/>
              <a:t>Introduction to cryostats</a:t>
            </a:r>
          </a:p>
          <a:p>
            <a:r>
              <a:rPr lang="en-US" dirty="0" smtClean="0"/>
              <a:t>Cryostat requirements</a:t>
            </a:r>
          </a:p>
          <a:p>
            <a:r>
              <a:rPr lang="en-US" dirty="0" smtClean="0"/>
              <a:t>Heat transfer for cryostats:</a:t>
            </a:r>
          </a:p>
          <a:p>
            <a:pPr lvl="1"/>
            <a:r>
              <a:rPr lang="en-US" dirty="0" smtClean="0"/>
              <a:t>Solid conduction</a:t>
            </a:r>
          </a:p>
          <a:p>
            <a:pPr lvl="1"/>
            <a:r>
              <a:rPr lang="en-US" dirty="0" smtClean="0"/>
              <a:t>Residual gas conduction</a:t>
            </a:r>
          </a:p>
          <a:p>
            <a:pPr lvl="1"/>
            <a:r>
              <a:rPr lang="en-US" dirty="0" smtClean="0"/>
              <a:t>Radiation, MLI protection, thermal shielding</a:t>
            </a:r>
          </a:p>
          <a:p>
            <a:r>
              <a:rPr lang="en-US" dirty="0" smtClean="0"/>
              <a:t>Cryogenics </a:t>
            </a:r>
          </a:p>
          <a:p>
            <a:r>
              <a:rPr lang="en-US" dirty="0" smtClean="0"/>
              <a:t>Heat intercepts</a:t>
            </a:r>
          </a:p>
          <a:p>
            <a:r>
              <a:rPr lang="en-US" dirty="0" smtClean="0"/>
              <a:t>Insulation vacuum and construction issues</a:t>
            </a:r>
          </a:p>
          <a:p>
            <a:r>
              <a:rPr lang="en-US" dirty="0" smtClean="0"/>
              <a:t>Mechanical considerations and construction codes</a:t>
            </a:r>
          </a:p>
          <a:p>
            <a:r>
              <a:rPr lang="en-US" dirty="0"/>
              <a:t>Supporting systems</a:t>
            </a:r>
          </a:p>
          <a:p>
            <a:r>
              <a:rPr lang="en-US" dirty="0" smtClean="0"/>
              <a:t>Over-pressure safety issues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2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Left Brace 4"/>
          <p:cNvSpPr/>
          <p:nvPr/>
        </p:nvSpPr>
        <p:spPr>
          <a:xfrm>
            <a:off x="494539" y="1002354"/>
            <a:ext cx="304800" cy="2858694"/>
          </a:xfrm>
          <a:prstGeom prst="leftBrace">
            <a:avLst/>
          </a:prstGeom>
          <a:ln>
            <a:solidFill>
              <a:srgbClr val="00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539552" y="4293096"/>
            <a:ext cx="304800" cy="1418533"/>
          </a:xfrm>
          <a:prstGeom prst="leftBrace">
            <a:avLst/>
          </a:prstGeom>
          <a:ln>
            <a:solidFill>
              <a:srgbClr val="00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15262" y="2139598"/>
            <a:ext cx="95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1</a:t>
            </a:r>
            <a:r>
              <a:rPr lang="en-US" baseline="30000" dirty="0" smtClean="0">
                <a:solidFill>
                  <a:srgbClr val="0066FF"/>
                </a:solidFill>
              </a:rPr>
              <a:t>st</a:t>
            </a:r>
            <a:r>
              <a:rPr lang="en-US" dirty="0" smtClean="0">
                <a:solidFill>
                  <a:srgbClr val="0066FF"/>
                </a:solidFill>
              </a:rPr>
              <a:t> hour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40996" y="4709110"/>
            <a:ext cx="10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2</a:t>
            </a:r>
            <a:r>
              <a:rPr lang="en-US" baseline="30000" dirty="0" smtClean="0">
                <a:solidFill>
                  <a:srgbClr val="0066FF"/>
                </a:solidFill>
              </a:rPr>
              <a:t>nd</a:t>
            </a:r>
            <a:r>
              <a:rPr lang="en-US" dirty="0" smtClean="0">
                <a:solidFill>
                  <a:srgbClr val="0066FF"/>
                </a:solidFill>
              </a:rPr>
              <a:t> hour</a:t>
            </a:r>
            <a:endParaRPr 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8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Electrical resistivity for some </a:t>
            </a:r>
            <a:r>
              <a:rPr lang="en-GB" sz="2400" dirty="0" smtClean="0"/>
              <a:t>metals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20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4" name="Picture 4" descr="electrical resis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549275"/>
            <a:ext cx="4610001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20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433"/>
            <a:ext cx="8713788" cy="576263"/>
          </a:xfrm>
        </p:spPr>
        <p:txBody>
          <a:bodyPr/>
          <a:lstStyle/>
          <a:p>
            <a:r>
              <a:rPr lang="en-GB" sz="2400" dirty="0"/>
              <a:t>The conduction equation </a:t>
            </a:r>
            <a:br>
              <a:rPr lang="en-GB" sz="2400" dirty="0"/>
            </a:br>
            <a:r>
              <a:rPr lang="en-GB" sz="2400" dirty="0"/>
              <a:t>(unidirectional case)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21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42682"/>
              </p:ext>
            </p:extLst>
          </p:nvPr>
        </p:nvGraphicFramePr>
        <p:xfrm>
          <a:off x="4716463" y="1700808"/>
          <a:ext cx="122396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47" name="Equation" r:id="rId3" imgW="838080" imgH="393480" progId="Equation.3">
                  <p:embed/>
                </p:oleObj>
              </mc:Choice>
              <mc:Fallback>
                <p:oleObj name="Equation" r:id="rId3" imgW="838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700808"/>
                        <a:ext cx="1223962" cy="574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4679950" y="1125538"/>
          <a:ext cx="446405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48" name="Equation" r:id="rId5" imgW="3289300" imgH="457200" progId="Equation.3">
                  <p:embed/>
                </p:oleObj>
              </mc:Choice>
              <mc:Fallback>
                <p:oleObj name="Equation" r:id="rId5" imgW="3289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50" y="1125538"/>
                        <a:ext cx="4464050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461599"/>
              </p:ext>
            </p:extLst>
          </p:nvPr>
        </p:nvGraphicFramePr>
        <p:xfrm>
          <a:off x="4513263" y="2276475"/>
          <a:ext cx="372586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49" name="Equation" r:id="rId7" imgW="2552400" imgH="393480" progId="Equation.3">
                  <p:embed/>
                </p:oleObj>
              </mc:Choice>
              <mc:Fallback>
                <p:oleObj name="Equation" r:id="rId7" imgW="2552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263" y="2276475"/>
                        <a:ext cx="3725862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4716463" y="2924175"/>
          <a:ext cx="1528762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50" name="Equation" r:id="rId9" imgW="1054100" imgH="393700" progId="Equation.3">
                  <p:embed/>
                </p:oleObj>
              </mc:Choice>
              <mc:Fallback>
                <p:oleObj name="Equation" r:id="rId9" imgW="1054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924175"/>
                        <a:ext cx="1528762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"/>
          <p:cNvGraphicFramePr>
            <a:graphicFrameLocks noChangeAspect="1"/>
          </p:cNvGraphicFramePr>
          <p:nvPr/>
        </p:nvGraphicFramePr>
        <p:xfrm>
          <a:off x="1908175" y="3517900"/>
          <a:ext cx="401955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51" name="Equation" r:id="rId11" imgW="1854200" imgH="482600" progId="Equation.3">
                  <p:embed/>
                </p:oleObj>
              </mc:Choice>
              <mc:Fallback>
                <p:oleObj name="Equation" r:id="rId11" imgW="1854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3517900"/>
                        <a:ext cx="4019550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35150" y="3544888"/>
            <a:ext cx="3457575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V="1">
            <a:off x="2700338" y="4508500"/>
            <a:ext cx="0" cy="647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 flipV="1">
            <a:off x="3649663" y="4494213"/>
            <a:ext cx="0" cy="647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 flipV="1">
            <a:off x="4484688" y="4510088"/>
            <a:ext cx="0" cy="647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1547813" y="4652963"/>
            <a:ext cx="114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200" b="1"/>
              <a:t>Longitudinal </a:t>
            </a:r>
          </a:p>
          <a:p>
            <a:pPr algn="ctr" eaLnBrk="1" hangingPunct="1"/>
            <a:r>
              <a:rPr lang="en-GB" sz="1200" b="1"/>
              <a:t>conduction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3462338" y="4652963"/>
            <a:ext cx="10128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200" b="1"/>
              <a:t>Internal</a:t>
            </a:r>
          </a:p>
          <a:p>
            <a:pPr algn="ctr" eaLnBrk="1" hangingPunct="1"/>
            <a:r>
              <a:rPr lang="en-GB" sz="1200" b="1"/>
              <a:t>heat</a:t>
            </a:r>
          </a:p>
          <a:p>
            <a:pPr algn="ctr" eaLnBrk="1" hangingPunct="1"/>
            <a:r>
              <a:rPr lang="en-GB" sz="1200" b="1"/>
              <a:t>generation</a:t>
            </a:r>
            <a:r>
              <a:rPr lang="en-GB" sz="1400" b="1"/>
              <a:t> 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13263" y="4740275"/>
            <a:ext cx="81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200" b="1"/>
              <a:t>Thermal </a:t>
            </a:r>
          </a:p>
          <a:p>
            <a:pPr algn="ctr" eaLnBrk="1" hangingPunct="1"/>
            <a:r>
              <a:rPr lang="en-GB" sz="1200" b="1"/>
              <a:t>inertia</a:t>
            </a: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>
            <a:off x="4356100" y="2004220"/>
            <a:ext cx="215900" cy="1353344"/>
          </a:xfrm>
          <a:prstGeom prst="leftBrace">
            <a:avLst>
              <a:gd name="adj1" fmla="val 4724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" name="Group 31"/>
          <p:cNvGrpSpPr>
            <a:grpSpLocks/>
          </p:cNvGrpSpPr>
          <p:nvPr/>
        </p:nvGrpSpPr>
        <p:grpSpPr bwMode="auto">
          <a:xfrm>
            <a:off x="4140200" y="1484313"/>
            <a:ext cx="360363" cy="1223962"/>
            <a:chOff x="2608" y="935"/>
            <a:chExt cx="227" cy="771"/>
          </a:xfrm>
        </p:grpSpPr>
        <p:sp>
          <p:nvSpPr>
            <p:cNvPr id="18" name="Line 28"/>
            <p:cNvSpPr>
              <a:spLocks noChangeShapeType="1"/>
            </p:cNvSpPr>
            <p:nvPr/>
          </p:nvSpPr>
          <p:spPr bwMode="auto">
            <a:xfrm>
              <a:off x="2608" y="935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29"/>
            <p:cNvSpPr>
              <a:spLocks noChangeShapeType="1"/>
            </p:cNvSpPr>
            <p:nvPr/>
          </p:nvSpPr>
          <p:spPr bwMode="auto">
            <a:xfrm>
              <a:off x="2608" y="935"/>
              <a:ext cx="0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30"/>
            <p:cNvSpPr>
              <a:spLocks noChangeShapeType="1"/>
            </p:cNvSpPr>
            <p:nvPr/>
          </p:nvSpPr>
          <p:spPr bwMode="auto">
            <a:xfrm>
              <a:off x="2608" y="1706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21" name="Object 37"/>
          <p:cNvGraphicFramePr>
            <a:graphicFrameLocks noChangeAspect="1"/>
          </p:cNvGraphicFramePr>
          <p:nvPr/>
        </p:nvGraphicFramePr>
        <p:xfrm>
          <a:off x="2181225" y="5453063"/>
          <a:ext cx="4608513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52" name="Equation" r:id="rId13" imgW="2159000" imgH="584200" progId="Equation.3">
                  <p:embed/>
                </p:oleObj>
              </mc:Choice>
              <mc:Fallback>
                <p:oleObj name="Equation" r:id="rId13" imgW="21590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5" y="5453063"/>
                        <a:ext cx="4608513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468313" y="5373688"/>
            <a:ext cx="6111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/>
              <a:t>Or, if </a:t>
            </a:r>
            <a:r>
              <a:rPr lang="en-US" dirty="0">
                <a:cs typeface="Arial" charset="0"/>
              </a:rPr>
              <a:t>k ~ </a:t>
            </a:r>
            <a:r>
              <a:rPr lang="en-US" dirty="0" err="1">
                <a:cs typeface="Arial" charset="0"/>
              </a:rPr>
              <a:t>const.with</a:t>
            </a:r>
            <a:r>
              <a:rPr lang="en-US" dirty="0">
                <a:cs typeface="Arial" charset="0"/>
              </a:rPr>
              <a:t> T</a:t>
            </a:r>
            <a:r>
              <a:rPr lang="en-GB" dirty="0"/>
              <a:t> and introducing </a:t>
            </a:r>
            <a:r>
              <a:rPr lang="el-GR" i="1" dirty="0">
                <a:cs typeface="Arial" charset="0"/>
              </a:rPr>
              <a:t>α</a:t>
            </a:r>
            <a:r>
              <a:rPr lang="en-US" dirty="0">
                <a:cs typeface="Arial" charset="0"/>
              </a:rPr>
              <a:t> thermal diffusivity</a:t>
            </a:r>
            <a:r>
              <a:rPr lang="en-GB" dirty="0"/>
              <a:t>: </a:t>
            </a:r>
          </a:p>
        </p:txBody>
      </p:sp>
      <p:pic>
        <p:nvPicPr>
          <p:cNvPr id="23" name="Picture 40" descr="conduction ske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79095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32"/>
          <p:cNvSpPr>
            <a:spLocks noChangeArrowheads="1"/>
          </p:cNvSpPr>
          <p:nvPr/>
        </p:nvSpPr>
        <p:spPr bwMode="auto">
          <a:xfrm>
            <a:off x="3419475" y="2681288"/>
            <a:ext cx="485775" cy="760412"/>
          </a:xfrm>
          <a:prstGeom prst="downArrow">
            <a:avLst>
              <a:gd name="adj1" fmla="val 50000"/>
              <a:gd name="adj2" fmla="val 391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28184" y="1906601"/>
            <a:ext cx="306846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(Fourier law of heat conduction) </a:t>
            </a:r>
            <a:endParaRPr lang="en-GB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40016" y="2994853"/>
            <a:ext cx="259648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(change of internal energy) </a:t>
            </a:r>
            <a:endParaRPr lang="en-GB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6876256" y="5858688"/>
            <a:ext cx="22339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400" i="1" dirty="0" smtClean="0">
                <a:cs typeface="Arial" charset="0"/>
              </a:rPr>
              <a:t>α</a:t>
            </a:r>
            <a:r>
              <a:rPr lang="en-US" sz="1400" i="1" dirty="0" smtClean="0">
                <a:cs typeface="Arial" charset="0"/>
              </a:rPr>
              <a:t> </a:t>
            </a:r>
            <a:r>
              <a:rPr lang="en-US" sz="1400" dirty="0" smtClean="0"/>
              <a:t>allows evaluating </a:t>
            </a:r>
            <a:r>
              <a:rPr lang="en-US" sz="1400" dirty="0"/>
              <a:t>the characteristic propagation time </a:t>
            </a:r>
            <a:r>
              <a:rPr lang="en-US" sz="1400" dirty="0" err="1"/>
              <a:t>τ</a:t>
            </a:r>
            <a:r>
              <a:rPr lang="en-US" sz="1400" dirty="0"/>
              <a:t> of a </a:t>
            </a:r>
            <a:r>
              <a:rPr lang="en-US" sz="1400" dirty="0" smtClean="0"/>
              <a:t>thermal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1537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22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50825" y="116632"/>
            <a:ext cx="8713788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400" dirty="0" smtClean="0"/>
              <a:t>No local heat deposition and steady-state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323850" y="1844675"/>
          <a:ext cx="90963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62" name="Equation" r:id="rId3" imgW="838200" imgH="419100" progId="Equation.3">
                  <p:embed/>
                </p:oleObj>
              </mc:Choice>
              <mc:Fallback>
                <p:oleObj name="Equation" r:id="rId3" imgW="838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44675"/>
                        <a:ext cx="90963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3419475" y="908050"/>
          <a:ext cx="2159000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63" name="Equation" r:id="rId5" imgW="1269449" imgH="431613" progId="Equation.3">
                  <p:embed/>
                </p:oleObj>
              </mc:Choice>
              <mc:Fallback>
                <p:oleObj name="Equation" r:id="rId5" imgW="1269449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908050"/>
                        <a:ext cx="2159000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3850" y="1340768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 dirty="0"/>
              <a:t> </a:t>
            </a:r>
            <a:r>
              <a:rPr lang="en-GB" b="1" dirty="0">
                <a:solidFill>
                  <a:srgbClr val="0066CC"/>
                </a:solidFill>
              </a:rPr>
              <a:t>If </a:t>
            </a:r>
            <a:r>
              <a:rPr lang="en-GB" b="1" i="1" dirty="0">
                <a:solidFill>
                  <a:srgbClr val="0066CC"/>
                </a:solidFill>
              </a:rPr>
              <a:t>k</a:t>
            </a:r>
            <a:r>
              <a:rPr lang="en-GB" b="1" dirty="0">
                <a:solidFill>
                  <a:srgbClr val="0066CC"/>
                </a:solidFill>
              </a:rPr>
              <a:t> constant with </a:t>
            </a:r>
            <a:r>
              <a:rPr lang="en-GB" b="1" i="1" dirty="0">
                <a:solidFill>
                  <a:srgbClr val="0066CC"/>
                </a:solidFill>
              </a:rPr>
              <a:t>T</a:t>
            </a:r>
            <a:r>
              <a:rPr lang="en-GB" b="1" dirty="0">
                <a:solidFill>
                  <a:srgbClr val="0066CC"/>
                </a:solidFill>
              </a:rPr>
              <a:t>: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292725" y="1341438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>
                <a:solidFill>
                  <a:srgbClr val="0066CC"/>
                </a:solidFill>
              </a:rPr>
              <a:t> If </a:t>
            </a:r>
            <a:r>
              <a:rPr lang="en-GB" b="1" i="1">
                <a:solidFill>
                  <a:srgbClr val="0066CC"/>
                </a:solidFill>
              </a:rPr>
              <a:t>k = k(T):</a:t>
            </a:r>
          </a:p>
        </p:txBody>
      </p:sp>
      <p:graphicFrame>
        <p:nvGraphicFramePr>
          <p:cNvPr id="8" name="Object 32"/>
          <p:cNvGraphicFramePr>
            <a:graphicFrameLocks noChangeAspect="1"/>
          </p:cNvGraphicFramePr>
          <p:nvPr/>
        </p:nvGraphicFramePr>
        <p:xfrm>
          <a:off x="7092950" y="1844675"/>
          <a:ext cx="107791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64" name="Equation" r:id="rId7" imgW="1040948" imgH="418918" progId="Equation.3">
                  <p:embed/>
                </p:oleObj>
              </mc:Choice>
              <mc:Fallback>
                <p:oleObj name="Equation" r:id="rId7" imgW="1040948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1844675"/>
                        <a:ext cx="1077913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3"/>
          <p:cNvGraphicFramePr>
            <a:graphicFrameLocks noChangeAspect="1"/>
          </p:cNvGraphicFramePr>
          <p:nvPr/>
        </p:nvGraphicFramePr>
        <p:xfrm>
          <a:off x="5364163" y="2420938"/>
          <a:ext cx="143351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65" name="Equation" r:id="rId9" imgW="1384300" imgH="482600" progId="Equation.3">
                  <p:embed/>
                </p:oleObj>
              </mc:Choice>
              <mc:Fallback>
                <p:oleObj name="Equation" r:id="rId9" imgW="1384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420938"/>
                        <a:ext cx="1433512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1"/>
          <p:cNvGraphicFramePr>
            <a:graphicFrameLocks noChangeAspect="1"/>
          </p:cNvGraphicFramePr>
          <p:nvPr/>
        </p:nvGraphicFramePr>
        <p:xfrm>
          <a:off x="5307013" y="3140075"/>
          <a:ext cx="132080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66" name="Equation" r:id="rId11" imgW="1167893" imgH="482391" progId="Equation.3">
                  <p:embed/>
                </p:oleObj>
              </mc:Choice>
              <mc:Fallback>
                <p:oleObj name="Equation" r:id="rId11" imgW="1167893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013" y="3140075"/>
                        <a:ext cx="1320800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45"/>
          <p:cNvSpPr>
            <a:spLocks noChangeArrowheads="1"/>
          </p:cNvSpPr>
          <p:nvPr/>
        </p:nvSpPr>
        <p:spPr bwMode="auto">
          <a:xfrm>
            <a:off x="5883275" y="3084513"/>
            <a:ext cx="749300" cy="6762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46"/>
          <p:cNvSpPr>
            <a:spLocks noChangeShapeType="1"/>
          </p:cNvSpPr>
          <p:nvPr/>
        </p:nvSpPr>
        <p:spPr bwMode="auto">
          <a:xfrm flipH="1" flipV="1">
            <a:off x="6659563" y="3357563"/>
            <a:ext cx="4333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7112000" y="3138488"/>
            <a:ext cx="203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/>
              <a:t>Thermal conductivity </a:t>
            </a:r>
          </a:p>
          <a:p>
            <a:pPr eaLnBrk="1" hangingPunct="1"/>
            <a:r>
              <a:rPr lang="en-GB" sz="1400"/>
              <a:t>Integral (</a:t>
            </a:r>
            <a:r>
              <a:rPr lang="en-GB" sz="1400" b="1"/>
              <a:t>conductance</a:t>
            </a:r>
            <a:r>
              <a:rPr lang="en-GB" sz="1400"/>
              <a:t>)</a:t>
            </a:r>
          </a:p>
        </p:txBody>
      </p:sp>
      <p:sp>
        <p:nvSpPr>
          <p:cNvPr id="14" name="Text Box 54"/>
          <p:cNvSpPr txBox="1">
            <a:spLocks noChangeArrowheads="1"/>
          </p:cNvSpPr>
          <p:nvPr/>
        </p:nvSpPr>
        <p:spPr bwMode="auto">
          <a:xfrm>
            <a:off x="2771775" y="1989138"/>
            <a:ext cx="1503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/>
              <a:t>(Linear solution) </a:t>
            </a:r>
          </a:p>
        </p:txBody>
      </p:sp>
      <p:graphicFrame>
        <p:nvGraphicFramePr>
          <p:cNvPr id="15" name="Object 55"/>
          <p:cNvGraphicFramePr>
            <a:graphicFrameLocks noChangeAspect="1"/>
          </p:cNvGraphicFramePr>
          <p:nvPr/>
        </p:nvGraphicFramePr>
        <p:xfrm>
          <a:off x="5364163" y="1844675"/>
          <a:ext cx="173513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67" name="Equation" r:id="rId13" imgW="1473200" imgH="431800" progId="Equation.3">
                  <p:embed/>
                </p:oleObj>
              </mc:Choice>
              <mc:Fallback>
                <p:oleObj name="Equation" r:id="rId13" imgW="1473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844675"/>
                        <a:ext cx="1735137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3"/>
          <p:cNvSpPr txBox="1">
            <a:spLocks noChangeArrowheads="1"/>
          </p:cNvSpPr>
          <p:nvPr/>
        </p:nvSpPr>
        <p:spPr bwMode="auto">
          <a:xfrm>
            <a:off x="5148263" y="3860800"/>
            <a:ext cx="3406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1400"/>
              <a:t> For impure metals (ex.steels) at low T:  </a:t>
            </a:r>
          </a:p>
        </p:txBody>
      </p:sp>
      <p:graphicFrame>
        <p:nvGraphicFramePr>
          <p:cNvPr id="17" name="Object 64"/>
          <p:cNvGraphicFramePr>
            <a:graphicFrameLocks noChangeAspect="1"/>
          </p:cNvGraphicFramePr>
          <p:nvPr/>
        </p:nvGraphicFramePr>
        <p:xfrm>
          <a:off x="5219700" y="4221163"/>
          <a:ext cx="547688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68" name="Equation" r:id="rId15" imgW="406048" imgH="393359" progId="Equation.3">
                  <p:embed/>
                </p:oleObj>
              </mc:Choice>
              <mc:Fallback>
                <p:oleObj name="Equation" r:id="rId15" imgW="406048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221163"/>
                        <a:ext cx="547688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AutoShape 66"/>
          <p:cNvSpPr>
            <a:spLocks noChangeArrowheads="1"/>
          </p:cNvSpPr>
          <p:nvPr/>
        </p:nvSpPr>
        <p:spPr bwMode="auto">
          <a:xfrm>
            <a:off x="971550" y="1916113"/>
            <a:ext cx="360363" cy="360362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67"/>
          <p:cNvSpPr>
            <a:spLocks noChangeArrowheads="1"/>
          </p:cNvSpPr>
          <p:nvPr/>
        </p:nvSpPr>
        <p:spPr bwMode="auto">
          <a:xfrm>
            <a:off x="6011863" y="4292600"/>
            <a:ext cx="360362" cy="3603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74"/>
          <p:cNvGrpSpPr>
            <a:grpSpLocks/>
          </p:cNvGrpSpPr>
          <p:nvPr/>
        </p:nvGrpSpPr>
        <p:grpSpPr bwMode="auto">
          <a:xfrm>
            <a:off x="1403350" y="1844675"/>
            <a:ext cx="1152525" cy="576263"/>
            <a:chOff x="884" y="1162"/>
            <a:chExt cx="726" cy="363"/>
          </a:xfrm>
        </p:grpSpPr>
        <p:graphicFrame>
          <p:nvGraphicFramePr>
            <p:cNvPr id="21" name="Object 14"/>
            <p:cNvGraphicFramePr>
              <a:graphicFrameLocks noChangeAspect="1"/>
            </p:cNvGraphicFramePr>
            <p:nvPr/>
          </p:nvGraphicFramePr>
          <p:xfrm>
            <a:off x="919" y="1207"/>
            <a:ext cx="65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969" name="Equation" r:id="rId17" imgW="1193800" imgH="393700" progId="Equation.3">
                    <p:embed/>
                  </p:oleObj>
                </mc:Choice>
                <mc:Fallback>
                  <p:oleObj name="Equation" r:id="rId17" imgW="11938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1207"/>
                          <a:ext cx="65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69"/>
            <p:cNvSpPr>
              <a:spLocks noChangeArrowheads="1"/>
            </p:cNvSpPr>
            <p:nvPr/>
          </p:nvSpPr>
          <p:spPr bwMode="auto">
            <a:xfrm>
              <a:off x="884" y="1162"/>
              <a:ext cx="726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73"/>
          <p:cNvGrpSpPr>
            <a:grpSpLocks/>
          </p:cNvGrpSpPr>
          <p:nvPr/>
        </p:nvGrpSpPr>
        <p:grpSpPr bwMode="auto">
          <a:xfrm>
            <a:off x="309563" y="2492375"/>
            <a:ext cx="2016125" cy="504825"/>
            <a:chOff x="195" y="1570"/>
            <a:chExt cx="1270" cy="318"/>
          </a:xfrm>
        </p:grpSpPr>
        <p:graphicFrame>
          <p:nvGraphicFramePr>
            <p:cNvPr id="24" name="Object 30"/>
            <p:cNvGraphicFramePr>
              <a:graphicFrameLocks noChangeAspect="1"/>
            </p:cNvGraphicFramePr>
            <p:nvPr/>
          </p:nvGraphicFramePr>
          <p:xfrm>
            <a:off x="249" y="1570"/>
            <a:ext cx="1168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970" name="Equation" r:id="rId19" imgW="1790700" imgH="444500" progId="Equation.3">
                    <p:embed/>
                  </p:oleObj>
                </mc:Choice>
                <mc:Fallback>
                  <p:oleObj name="Equation" r:id="rId19" imgW="17907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" y="1570"/>
                          <a:ext cx="1168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70"/>
            <p:cNvSpPr>
              <a:spLocks noChangeArrowheads="1"/>
            </p:cNvSpPr>
            <p:nvPr/>
          </p:nvSpPr>
          <p:spPr bwMode="auto">
            <a:xfrm>
              <a:off x="195" y="1570"/>
              <a:ext cx="1270" cy="3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75"/>
          <p:cNvGrpSpPr>
            <a:grpSpLocks/>
          </p:cNvGrpSpPr>
          <p:nvPr/>
        </p:nvGrpSpPr>
        <p:grpSpPr bwMode="auto">
          <a:xfrm>
            <a:off x="6659563" y="5157788"/>
            <a:ext cx="1512887" cy="647700"/>
            <a:chOff x="3116" y="3376"/>
            <a:chExt cx="953" cy="408"/>
          </a:xfrm>
        </p:grpSpPr>
        <p:graphicFrame>
          <p:nvGraphicFramePr>
            <p:cNvPr id="27" name="Object 68"/>
            <p:cNvGraphicFramePr>
              <a:graphicFrameLocks noChangeAspect="1"/>
            </p:cNvGraphicFramePr>
            <p:nvPr/>
          </p:nvGraphicFramePr>
          <p:xfrm>
            <a:off x="3177" y="3385"/>
            <a:ext cx="822" cy="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971" name="Equation" r:id="rId21" imgW="1498600" imgH="508000" progId="Equation.3">
                    <p:embed/>
                  </p:oleObj>
                </mc:Choice>
                <mc:Fallback>
                  <p:oleObj name="Equation" r:id="rId21" imgW="1498600" imgH="508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7" y="3385"/>
                          <a:ext cx="822" cy="3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Rectangle 71"/>
            <p:cNvSpPr>
              <a:spLocks noChangeArrowheads="1"/>
            </p:cNvSpPr>
            <p:nvPr/>
          </p:nvSpPr>
          <p:spPr bwMode="auto">
            <a:xfrm>
              <a:off x="3116" y="3376"/>
              <a:ext cx="953" cy="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76"/>
          <p:cNvGrpSpPr>
            <a:grpSpLocks/>
          </p:cNvGrpSpPr>
          <p:nvPr/>
        </p:nvGrpSpPr>
        <p:grpSpPr bwMode="auto">
          <a:xfrm>
            <a:off x="6659563" y="4221163"/>
            <a:ext cx="1944687" cy="792162"/>
            <a:chOff x="4150" y="2840"/>
            <a:chExt cx="1225" cy="499"/>
          </a:xfrm>
        </p:grpSpPr>
        <p:graphicFrame>
          <p:nvGraphicFramePr>
            <p:cNvPr id="30" name="Object 65"/>
            <p:cNvGraphicFramePr>
              <a:graphicFrameLocks noChangeAspect="1"/>
            </p:cNvGraphicFramePr>
            <p:nvPr/>
          </p:nvGraphicFramePr>
          <p:xfrm>
            <a:off x="4241" y="2886"/>
            <a:ext cx="1040" cy="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972" name="Equation" r:id="rId23" imgW="1459866" imgH="583947" progId="Equation.3">
                    <p:embed/>
                  </p:oleObj>
                </mc:Choice>
                <mc:Fallback>
                  <p:oleObj name="Equation" r:id="rId23" imgW="1459866" imgH="58394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1" y="2886"/>
                          <a:ext cx="1040" cy="4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72"/>
            <p:cNvSpPr>
              <a:spLocks noChangeArrowheads="1"/>
            </p:cNvSpPr>
            <p:nvPr/>
          </p:nvSpPr>
          <p:spPr bwMode="auto">
            <a:xfrm>
              <a:off x="4150" y="2840"/>
              <a:ext cx="1225" cy="4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Text Box 78"/>
          <p:cNvSpPr txBox="1">
            <a:spLocks noChangeArrowheads="1"/>
          </p:cNvSpPr>
          <p:nvPr/>
        </p:nvSpPr>
        <p:spPr bwMode="auto">
          <a:xfrm>
            <a:off x="4859338" y="5373688"/>
            <a:ext cx="17115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dirty="0" smtClean="0"/>
              <a:t>(quadratic </a:t>
            </a:r>
            <a:r>
              <a:rPr lang="en-GB" sz="1400" dirty="0"/>
              <a:t>solution) </a:t>
            </a:r>
          </a:p>
        </p:txBody>
      </p:sp>
      <p:grpSp>
        <p:nvGrpSpPr>
          <p:cNvPr id="33" name="Group 94"/>
          <p:cNvGrpSpPr>
            <a:grpSpLocks/>
          </p:cNvGrpSpPr>
          <p:nvPr/>
        </p:nvGrpSpPr>
        <p:grpSpPr bwMode="auto">
          <a:xfrm>
            <a:off x="1331913" y="3716338"/>
            <a:ext cx="3467100" cy="2598737"/>
            <a:chOff x="657" y="2251"/>
            <a:chExt cx="2184" cy="1637"/>
          </a:xfrm>
        </p:grpSpPr>
        <p:sp>
          <p:nvSpPr>
            <p:cNvPr id="34" name="Line 79"/>
            <p:cNvSpPr>
              <a:spLocks noChangeShapeType="1"/>
            </p:cNvSpPr>
            <p:nvPr/>
          </p:nvSpPr>
          <p:spPr bwMode="auto">
            <a:xfrm flipV="1">
              <a:off x="884" y="2296"/>
              <a:ext cx="0" cy="1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80"/>
            <p:cNvSpPr>
              <a:spLocks noChangeShapeType="1"/>
            </p:cNvSpPr>
            <p:nvPr/>
          </p:nvSpPr>
          <p:spPr bwMode="auto">
            <a:xfrm>
              <a:off x="884" y="3612"/>
              <a:ext cx="19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 Box 81"/>
            <p:cNvSpPr txBox="1">
              <a:spLocks noChangeArrowheads="1"/>
            </p:cNvSpPr>
            <p:nvPr/>
          </p:nvSpPr>
          <p:spPr bwMode="auto">
            <a:xfrm>
              <a:off x="703" y="2251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</a:p>
          </p:txBody>
        </p:sp>
        <p:sp>
          <p:nvSpPr>
            <p:cNvPr id="37" name="Text Box 82"/>
            <p:cNvSpPr txBox="1">
              <a:spLocks noChangeArrowheads="1"/>
            </p:cNvSpPr>
            <p:nvPr/>
          </p:nvSpPr>
          <p:spPr bwMode="auto">
            <a:xfrm>
              <a:off x="2653" y="3612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x</a:t>
              </a:r>
            </a:p>
          </p:txBody>
        </p:sp>
        <p:sp>
          <p:nvSpPr>
            <p:cNvPr id="38" name="Text Box 83"/>
            <p:cNvSpPr txBox="1">
              <a:spLocks noChangeArrowheads="1"/>
            </p:cNvSpPr>
            <p:nvPr/>
          </p:nvSpPr>
          <p:spPr bwMode="auto">
            <a:xfrm>
              <a:off x="657" y="256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  <a:r>
                <a:rPr lang="en-GB" baseline="-25000"/>
                <a:t>0</a:t>
              </a:r>
            </a:p>
          </p:txBody>
        </p:sp>
        <p:sp>
          <p:nvSpPr>
            <p:cNvPr id="39" name="Text Box 84"/>
            <p:cNvSpPr txBox="1">
              <a:spLocks noChangeArrowheads="1"/>
            </p:cNvSpPr>
            <p:nvPr/>
          </p:nvSpPr>
          <p:spPr bwMode="auto">
            <a:xfrm>
              <a:off x="657" y="2976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  <a:r>
                <a:rPr lang="en-GB" baseline="-25000"/>
                <a:t>L</a:t>
              </a:r>
            </a:p>
          </p:txBody>
        </p:sp>
        <p:sp>
          <p:nvSpPr>
            <p:cNvPr id="40" name="Text Box 85"/>
            <p:cNvSpPr txBox="1">
              <a:spLocks noChangeArrowheads="1"/>
            </p:cNvSpPr>
            <p:nvPr/>
          </p:nvSpPr>
          <p:spPr bwMode="auto">
            <a:xfrm>
              <a:off x="2381" y="365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L</a:t>
              </a:r>
            </a:p>
          </p:txBody>
        </p:sp>
        <p:sp>
          <p:nvSpPr>
            <p:cNvPr id="41" name="Line 86"/>
            <p:cNvSpPr>
              <a:spLocks noChangeShapeType="1"/>
            </p:cNvSpPr>
            <p:nvPr/>
          </p:nvSpPr>
          <p:spPr bwMode="auto">
            <a:xfrm>
              <a:off x="2472" y="3612"/>
              <a:ext cx="0" cy="4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87"/>
            <p:cNvSpPr>
              <a:spLocks noChangeShapeType="1"/>
            </p:cNvSpPr>
            <p:nvPr/>
          </p:nvSpPr>
          <p:spPr bwMode="auto">
            <a:xfrm>
              <a:off x="839" y="2659"/>
              <a:ext cx="4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88"/>
            <p:cNvSpPr>
              <a:spLocks noChangeShapeType="1"/>
            </p:cNvSpPr>
            <p:nvPr/>
          </p:nvSpPr>
          <p:spPr bwMode="auto">
            <a:xfrm>
              <a:off x="839" y="3067"/>
              <a:ext cx="4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89"/>
            <p:cNvSpPr>
              <a:spLocks noChangeShapeType="1"/>
            </p:cNvSpPr>
            <p:nvPr/>
          </p:nvSpPr>
          <p:spPr bwMode="auto">
            <a:xfrm>
              <a:off x="884" y="3067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90"/>
            <p:cNvSpPr>
              <a:spLocks noChangeShapeType="1"/>
            </p:cNvSpPr>
            <p:nvPr/>
          </p:nvSpPr>
          <p:spPr bwMode="auto">
            <a:xfrm>
              <a:off x="884" y="3067"/>
              <a:ext cx="15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91"/>
            <p:cNvSpPr>
              <a:spLocks noChangeShapeType="1"/>
            </p:cNvSpPr>
            <p:nvPr/>
          </p:nvSpPr>
          <p:spPr bwMode="auto">
            <a:xfrm flipV="1">
              <a:off x="2472" y="3067"/>
              <a:ext cx="0" cy="54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92"/>
            <p:cNvSpPr>
              <a:spLocks noChangeShapeType="1"/>
            </p:cNvSpPr>
            <p:nvPr/>
          </p:nvSpPr>
          <p:spPr bwMode="auto">
            <a:xfrm flipH="1" flipV="1">
              <a:off x="884" y="2659"/>
              <a:ext cx="1588" cy="408"/>
            </a:xfrm>
            <a:prstGeom prst="line">
              <a:avLst/>
            </a:prstGeom>
            <a:noFill/>
            <a:ln w="15875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93"/>
            <p:cNvSpPr>
              <a:spLocks/>
            </p:cNvSpPr>
            <p:nvPr/>
          </p:nvSpPr>
          <p:spPr bwMode="auto">
            <a:xfrm>
              <a:off x="884" y="2659"/>
              <a:ext cx="1588" cy="408"/>
            </a:xfrm>
            <a:custGeom>
              <a:avLst/>
              <a:gdLst>
                <a:gd name="T0" fmla="*/ 0 w 1588"/>
                <a:gd name="T1" fmla="*/ 0 h 408"/>
                <a:gd name="T2" fmla="*/ 227 w 1588"/>
                <a:gd name="T3" fmla="*/ 181 h 408"/>
                <a:gd name="T4" fmla="*/ 635 w 1588"/>
                <a:gd name="T5" fmla="*/ 317 h 408"/>
                <a:gd name="T6" fmla="*/ 1588 w 1588"/>
                <a:gd name="T7" fmla="*/ 408 h 4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88" h="408">
                  <a:moveTo>
                    <a:pt x="0" y="0"/>
                  </a:moveTo>
                  <a:cubicBezTo>
                    <a:pt x="60" y="64"/>
                    <a:pt x="121" y="128"/>
                    <a:pt x="227" y="181"/>
                  </a:cubicBezTo>
                  <a:cubicBezTo>
                    <a:pt x="333" y="234"/>
                    <a:pt x="408" y="279"/>
                    <a:pt x="635" y="317"/>
                  </a:cubicBezTo>
                  <a:cubicBezTo>
                    <a:pt x="862" y="355"/>
                    <a:pt x="1429" y="393"/>
                    <a:pt x="1588" y="408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9" name="Line 95"/>
          <p:cNvSpPr>
            <a:spLocks noChangeShapeType="1"/>
          </p:cNvSpPr>
          <p:nvPr/>
        </p:nvSpPr>
        <p:spPr bwMode="auto">
          <a:xfrm flipH="1">
            <a:off x="2555875" y="2420938"/>
            <a:ext cx="576263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Line 96"/>
          <p:cNvSpPr>
            <a:spLocks noChangeShapeType="1"/>
          </p:cNvSpPr>
          <p:nvPr/>
        </p:nvSpPr>
        <p:spPr bwMode="auto">
          <a:xfrm flipH="1" flipV="1">
            <a:off x="2843213" y="4941888"/>
            <a:ext cx="28082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52" name="Straight Connector 51"/>
          <p:cNvCxnSpPr/>
          <p:nvPr/>
        </p:nvCxnSpPr>
        <p:spPr>
          <a:xfrm>
            <a:off x="4572000" y="1844824"/>
            <a:ext cx="0" cy="2520280"/>
          </a:xfrm>
          <a:prstGeom prst="line">
            <a:avLst/>
          </a:prstGeom>
          <a:ln w="12700">
            <a:solidFill>
              <a:srgbClr val="00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99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23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50825" y="260350"/>
            <a:ext cx="8713788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mtClean="0"/>
              <a:t>Electrical network analogy</a:t>
            </a:r>
          </a:p>
        </p:txBody>
      </p:sp>
      <p:graphicFrame>
        <p:nvGraphicFramePr>
          <p:cNvPr id="4" name="Object 26"/>
          <p:cNvGraphicFramePr>
            <a:graphicFrameLocks noChangeAspect="1"/>
          </p:cNvGraphicFramePr>
          <p:nvPr/>
        </p:nvGraphicFramePr>
        <p:xfrm>
          <a:off x="6877050" y="1628775"/>
          <a:ext cx="19558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86" name="Equation" r:id="rId3" imgW="1739900" imgH="444500" progId="Equation.3">
                  <p:embed/>
                </p:oleObj>
              </mc:Choice>
              <mc:Fallback>
                <p:oleObj name="Equation" r:id="rId3" imgW="1739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1628775"/>
                        <a:ext cx="19558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2"/>
          <p:cNvGraphicFramePr>
            <a:graphicFrameLocks noChangeAspect="1"/>
          </p:cNvGraphicFramePr>
          <p:nvPr/>
        </p:nvGraphicFramePr>
        <p:xfrm>
          <a:off x="5580063" y="1628775"/>
          <a:ext cx="6905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87" name="Equation" r:id="rId5" imgW="545863" imgH="431613" progId="Equation.3">
                  <p:embed/>
                </p:oleObj>
              </mc:Choice>
              <mc:Fallback>
                <p:oleObj name="Equation" r:id="rId5" imgW="545863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628775"/>
                        <a:ext cx="690562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1"/>
          <p:cNvGraphicFramePr>
            <a:graphicFrameLocks noChangeAspect="1"/>
          </p:cNvGraphicFramePr>
          <p:nvPr/>
        </p:nvGraphicFramePr>
        <p:xfrm>
          <a:off x="5219700" y="2636838"/>
          <a:ext cx="9017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88" name="Equation" r:id="rId7" imgW="685800" imgH="431640" progId="Equation.3">
                  <p:embed/>
                </p:oleObj>
              </mc:Choice>
              <mc:Fallback>
                <p:oleObj name="Equation" r:id="rId7" imgW="685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636838"/>
                        <a:ext cx="9017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2"/>
          <p:cNvGraphicFramePr>
            <a:graphicFrameLocks noChangeAspect="1"/>
          </p:cNvGraphicFramePr>
          <p:nvPr/>
        </p:nvGraphicFramePr>
        <p:xfrm>
          <a:off x="6588125" y="2636838"/>
          <a:ext cx="2211388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89" name="Equation" r:id="rId9" imgW="1752600" imgH="482600" progId="Equation.3">
                  <p:embed/>
                </p:oleObj>
              </mc:Choice>
              <mc:Fallback>
                <p:oleObj name="Equation" r:id="rId9" imgW="1752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636838"/>
                        <a:ext cx="2211388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/>
        </p:nvGraphicFramePr>
        <p:xfrm>
          <a:off x="3348038" y="4076700"/>
          <a:ext cx="11525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90" name="Equation" r:id="rId11" imgW="710891" imgH="393529" progId="Equation.3">
                  <p:embed/>
                </p:oleObj>
              </mc:Choice>
              <mc:Fallback>
                <p:oleObj name="Equation" r:id="rId11" imgW="71089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076700"/>
                        <a:ext cx="1152525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2555875" y="2492375"/>
          <a:ext cx="1376363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91" name="Equation" r:id="rId13" imgW="1028700" imgH="596900" progId="Equation.3">
                  <p:embed/>
                </p:oleObj>
              </mc:Choice>
              <mc:Fallback>
                <p:oleObj name="Equation" r:id="rId13" imgW="10287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2492375"/>
                        <a:ext cx="1376363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250825" y="981075"/>
            <a:ext cx="87137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/>
              <a:t>The inverse of the </a:t>
            </a:r>
            <a:r>
              <a:rPr lang="en-GB" sz="2000" i="1">
                <a:solidFill>
                  <a:srgbClr val="0066CC"/>
                </a:solidFill>
              </a:rPr>
              <a:t>thermal conductance</a:t>
            </a:r>
            <a:r>
              <a:rPr lang="en-GB" sz="2000"/>
              <a:t> </a:t>
            </a:r>
            <a:r>
              <a:rPr lang="en-GB" sz="2000">
                <a:sym typeface="Wingdings" pitchFamily="2" charset="2"/>
              </a:rPr>
              <a:t> </a:t>
            </a:r>
            <a:r>
              <a:rPr lang="en-GB" sz="2000" i="1">
                <a:solidFill>
                  <a:srgbClr val="0066CC"/>
                </a:solidFill>
                <a:sym typeface="Wingdings" pitchFamily="2" charset="2"/>
              </a:rPr>
              <a:t>thermal resistance:</a:t>
            </a:r>
            <a:endParaRPr lang="en-GB" sz="2000" i="1">
              <a:solidFill>
                <a:srgbClr val="0066CC"/>
              </a:solidFill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395288" y="3429000"/>
            <a:ext cx="87487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/>
              <a:t>In </a:t>
            </a:r>
            <a:r>
              <a:rPr lang="en-GB" sz="2000">
                <a:solidFill>
                  <a:srgbClr val="0066CC"/>
                </a:solidFill>
              </a:rPr>
              <a:t>both cases</a:t>
            </a:r>
            <a:r>
              <a:rPr lang="en-GB" sz="2000"/>
              <a:t> we can recognize an </a:t>
            </a:r>
            <a:r>
              <a:rPr lang="en-GB" sz="2000">
                <a:solidFill>
                  <a:srgbClr val="0066CC"/>
                </a:solidFill>
              </a:rPr>
              <a:t>analogy with the electrical resistance</a:t>
            </a:r>
            <a:r>
              <a:rPr lang="en-GB" sz="2000"/>
              <a:t> (replace q with I, T with V):</a:t>
            </a:r>
            <a:endParaRPr lang="en-GB" sz="2000" i="1">
              <a:solidFill>
                <a:srgbClr val="0066CC"/>
              </a:solidFill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395288" y="1557338"/>
            <a:ext cx="1611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i="1"/>
              <a:t>a) For constant k: 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395288" y="2133600"/>
            <a:ext cx="3890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i="1"/>
              <a:t>b) For variable k, define an average value k</a:t>
            </a:r>
            <a:r>
              <a:rPr lang="en-GB" sz="1400" i="1" baseline="-25000"/>
              <a:t>AV</a:t>
            </a:r>
            <a:r>
              <a:rPr lang="en-GB" sz="1400" i="1"/>
              <a:t>:  </a:t>
            </a:r>
          </a:p>
        </p:txBody>
      </p:sp>
      <p:sp>
        <p:nvSpPr>
          <p:cNvPr id="14" name="AutoShape 33"/>
          <p:cNvSpPr>
            <a:spLocks noChangeArrowheads="1"/>
          </p:cNvSpPr>
          <p:nvPr/>
        </p:nvSpPr>
        <p:spPr bwMode="auto">
          <a:xfrm>
            <a:off x="4572000" y="2852738"/>
            <a:ext cx="328613" cy="125412"/>
          </a:xfrm>
          <a:prstGeom prst="rightArrow">
            <a:avLst>
              <a:gd name="adj1" fmla="val 50000"/>
              <a:gd name="adj2" fmla="val 655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34"/>
          <p:cNvSpPr>
            <a:spLocks noChangeArrowheads="1"/>
          </p:cNvSpPr>
          <p:nvPr/>
        </p:nvSpPr>
        <p:spPr bwMode="auto">
          <a:xfrm>
            <a:off x="395288" y="4724400"/>
            <a:ext cx="87487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/>
              <a:t>We can therefore model a complex thermal conductivity problem by elementary </a:t>
            </a:r>
            <a:r>
              <a:rPr lang="en-GB" sz="2000" i="1">
                <a:solidFill>
                  <a:srgbClr val="0066CC"/>
                </a:solidFill>
              </a:rPr>
              <a:t>thermal resistances </a:t>
            </a:r>
            <a:r>
              <a:rPr lang="en-GB" sz="2000" b="1" i="1">
                <a:solidFill>
                  <a:srgbClr val="0066CC"/>
                </a:solidFill>
              </a:rPr>
              <a:t>Ri</a:t>
            </a:r>
            <a:r>
              <a:rPr lang="en-GB" sz="2000"/>
              <a:t>, and solve the network by using </a:t>
            </a:r>
            <a:r>
              <a:rPr lang="en-GB" sz="2000" i="1">
                <a:solidFill>
                  <a:srgbClr val="0066CC"/>
                </a:solidFill>
              </a:rPr>
              <a:t>Kirckhoff’s laws</a:t>
            </a:r>
            <a:r>
              <a:rPr lang="en-GB" sz="2000"/>
              <a:t>.</a:t>
            </a:r>
            <a:endParaRPr lang="en-GB" sz="2000" i="1">
              <a:solidFill>
                <a:srgbClr val="0066CC"/>
              </a:solidFill>
            </a:endParaRPr>
          </a:p>
        </p:txBody>
      </p:sp>
      <p:graphicFrame>
        <p:nvGraphicFramePr>
          <p:cNvPr id="16" name="Object 39"/>
          <p:cNvGraphicFramePr>
            <a:graphicFrameLocks noChangeAspect="1"/>
          </p:cNvGraphicFramePr>
          <p:nvPr/>
        </p:nvGraphicFramePr>
        <p:xfrm>
          <a:off x="3203575" y="5516563"/>
          <a:ext cx="18923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92" name="Equation" r:id="rId15" imgW="1676400" imgH="889000" progId="Equation.3">
                  <p:embed/>
                </p:oleObj>
              </mc:Choice>
              <mc:Fallback>
                <p:oleObj name="Equation" r:id="rId15" imgW="16764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5516563"/>
                        <a:ext cx="18923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993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852936"/>
            <a:ext cx="8713788" cy="57626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hermal conductivity data for selected materials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24</a:t>
            </a:fld>
            <a:r>
              <a:rPr lang="en-GB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6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hermal conduc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15" y="189554"/>
            <a:ext cx="547632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25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dirty="0" smtClean="0"/>
              <a:t>Thermal conductivity of various materials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475656" y="908720"/>
            <a:ext cx="72008" cy="4752528"/>
          </a:xfrm>
          <a:prstGeom prst="straightConnector1">
            <a:avLst/>
          </a:prstGeom>
          <a:ln w="12700">
            <a:solidFill>
              <a:srgbClr val="0066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140000">
            <a:off x="-149577" y="3026430"/>
            <a:ext cx="296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Spans over about 5 orders of magnitude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425097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Thermal conductivity integrals (conductance)</a:t>
            </a:r>
            <a:br>
              <a:rPr lang="en-US" sz="2000" dirty="0"/>
            </a:br>
            <a:r>
              <a:rPr lang="en-US" sz="2000" dirty="0"/>
              <a:t>for some materials  [W/m]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26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5" name="Group 5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56026172"/>
              </p:ext>
            </p:extLst>
          </p:nvPr>
        </p:nvGraphicFramePr>
        <p:xfrm>
          <a:off x="982663" y="2565400"/>
          <a:ext cx="7145337" cy="3906897"/>
        </p:xfrm>
        <a:graphic>
          <a:graphicData uri="http://schemas.openxmlformats.org/drawingml/2006/table">
            <a:tbl>
              <a:tblPr/>
              <a:tblGrid>
                <a:gridCol w="3652837"/>
                <a:gridCol w="1154113"/>
                <a:gridCol w="1150937"/>
                <a:gridCol w="1187450"/>
              </a:tblGrid>
              <a:tr h="627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Highest 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fr-FR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Lowest</a:t>
                      </a:r>
                      <a:r>
                        <a:rPr kumimoji="0" lang="fr-F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 =4.2 K)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K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 K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290 K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OFHC Copper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60600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152000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DHP Copper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5890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46100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Aluminium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1100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2740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23300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72100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Aluminium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2024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22900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 steel AISI 304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3060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Typical Glass-fiber/Epoxy Composite G-10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323850" y="836613"/>
            <a:ext cx="2130425" cy="1296987"/>
            <a:chOff x="177" y="590"/>
            <a:chExt cx="1342" cy="817"/>
          </a:xfrm>
        </p:grpSpPr>
        <p:graphicFrame>
          <p:nvGraphicFramePr>
            <p:cNvPr id="7" name="Object 47"/>
            <p:cNvGraphicFramePr>
              <a:graphicFrameLocks noChangeAspect="1"/>
            </p:cNvGraphicFramePr>
            <p:nvPr/>
          </p:nvGraphicFramePr>
          <p:xfrm>
            <a:off x="177" y="714"/>
            <a:ext cx="1309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284" name="Equation" r:id="rId3" imgW="1180588" imgH="482391" progId="Equation.3">
                    <p:embed/>
                  </p:oleObj>
                </mc:Choice>
                <mc:Fallback>
                  <p:oleObj name="Equation" r:id="rId3" imgW="1180588" imgH="4823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" y="714"/>
                          <a:ext cx="1309" cy="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48"/>
            <p:cNvSpPr>
              <a:spLocks noChangeArrowheads="1"/>
            </p:cNvSpPr>
            <p:nvPr/>
          </p:nvSpPr>
          <p:spPr bwMode="auto">
            <a:xfrm>
              <a:off x="652" y="590"/>
              <a:ext cx="867" cy="817"/>
            </a:xfrm>
            <a:prstGeom prst="ellipse">
              <a:avLst/>
            </a:prstGeom>
            <a:noFill/>
            <a:ln w="25400">
              <a:solidFill>
                <a:srgbClr val="CC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3563938" y="1052513"/>
            <a:ext cx="3013075" cy="942975"/>
            <a:chOff x="2043" y="663"/>
            <a:chExt cx="1898" cy="594"/>
          </a:xfrm>
        </p:grpSpPr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2043" y="663"/>
              <a:ext cx="1898" cy="363"/>
              <a:chOff x="2043" y="663"/>
              <a:chExt cx="1898" cy="363"/>
            </a:xfrm>
          </p:grpSpPr>
          <p:sp>
            <p:nvSpPr>
              <p:cNvPr id="13" name="Rectangle 49"/>
              <p:cNvSpPr>
                <a:spLocks noChangeArrowheads="1"/>
              </p:cNvSpPr>
              <p:nvPr/>
            </p:nvSpPr>
            <p:spPr bwMode="auto">
              <a:xfrm>
                <a:off x="2210" y="890"/>
                <a:ext cx="1592" cy="13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Text Box 50"/>
              <p:cNvSpPr txBox="1">
                <a:spLocks noChangeArrowheads="1"/>
              </p:cNvSpPr>
              <p:nvPr/>
            </p:nvSpPr>
            <p:spPr bwMode="auto">
              <a:xfrm>
                <a:off x="3633" y="663"/>
                <a:ext cx="3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/>
                  <a:t>Tw</a:t>
                </a:r>
              </a:p>
            </p:txBody>
          </p:sp>
          <p:sp>
            <p:nvSpPr>
              <p:cNvPr id="15" name="Text Box 51"/>
              <p:cNvSpPr txBox="1">
                <a:spLocks noChangeArrowheads="1"/>
              </p:cNvSpPr>
              <p:nvPr/>
            </p:nvSpPr>
            <p:spPr bwMode="auto">
              <a:xfrm>
                <a:off x="2043" y="663"/>
                <a:ext cx="41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/>
                  <a:t>4.2K</a:t>
                </a:r>
              </a:p>
            </p:txBody>
          </p:sp>
        </p:grpSp>
        <p:graphicFrame>
          <p:nvGraphicFramePr>
            <p:cNvPr id="11" name="Object 70"/>
            <p:cNvGraphicFramePr>
              <a:graphicFrameLocks noChangeAspect="1"/>
            </p:cNvGraphicFramePr>
            <p:nvPr/>
          </p:nvGraphicFramePr>
          <p:xfrm>
            <a:off x="2744" y="890"/>
            <a:ext cx="589" cy="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285" name="Designer Drawing" r:id="rId5" imgW="304800" imgH="304800" progId="Designer.Drawing.7">
                    <p:embed/>
                  </p:oleObj>
                </mc:Choice>
                <mc:Fallback>
                  <p:oleObj name="Designer Drawing" r:id="rId5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4" y="890"/>
                          <a:ext cx="589" cy="1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 Box 75"/>
            <p:cNvSpPr txBox="1">
              <a:spLocks noChangeArrowheads="1"/>
            </p:cNvSpPr>
            <p:nvPr/>
          </p:nvSpPr>
          <p:spPr bwMode="auto">
            <a:xfrm>
              <a:off x="2925" y="1026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i="1"/>
                <a:t>Q</a:t>
              </a:r>
              <a:r>
                <a:rPr lang="en-GB" sz="1000" i="1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80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…more conductivity integrals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27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5" name="Picture 4" descr="conductivity integrals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7716349" cy="578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79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3788" cy="576263"/>
          </a:xfrm>
        </p:spPr>
        <p:txBody>
          <a:bodyPr/>
          <a:lstStyle/>
          <a:p>
            <a:r>
              <a:rPr lang="en-GB" sz="2400" dirty="0"/>
              <a:t>Thermal conductivity in </a:t>
            </a:r>
            <a:r>
              <a:rPr lang="en-GB" sz="2400" dirty="0" smtClean="0"/>
              <a:t>composite </a:t>
            </a:r>
            <a:r>
              <a:rPr lang="en-GB" sz="2400" dirty="0"/>
              <a:t>materials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28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9512" y="692696"/>
            <a:ext cx="8784976" cy="28083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GB" sz="1400" kern="0" dirty="0" smtClean="0"/>
              <a:t>Generally non-conductors (</a:t>
            </a:r>
            <a:r>
              <a:rPr lang="en-GB" sz="1400" kern="0" dirty="0" smtClean="0">
                <a:solidFill>
                  <a:srgbClr val="0066CC"/>
                </a:solidFill>
              </a:rPr>
              <a:t>little electron conduction</a:t>
            </a:r>
            <a:r>
              <a:rPr lang="en-GB" sz="1400" kern="0" dirty="0" smtClean="0"/>
              <a:t>), essentially phonon driven</a:t>
            </a:r>
          </a:p>
          <a:p>
            <a:pPr eaLnBrk="1" hangingPunct="1">
              <a:lnSpc>
                <a:spcPct val="80000"/>
              </a:lnSpc>
            </a:pPr>
            <a:r>
              <a:rPr lang="en-GB" sz="1400" kern="0" dirty="0" smtClean="0">
                <a:solidFill>
                  <a:srgbClr val="0066CC"/>
                </a:solidFill>
              </a:rPr>
              <a:t>Anisotropic</a:t>
            </a:r>
            <a:r>
              <a:rPr lang="en-GB" sz="1400" kern="0" dirty="0" smtClean="0"/>
              <a:t> structure, (</a:t>
            </a:r>
            <a:r>
              <a:rPr lang="en-GB" sz="1400" kern="0" dirty="0" err="1" smtClean="0"/>
              <a:t>fibers</a:t>
            </a:r>
            <a:r>
              <a:rPr lang="en-GB" sz="1400" kern="0" dirty="0" smtClean="0"/>
              <a:t>/matrix) with constituents-specific thermal conductivity properties</a:t>
            </a:r>
          </a:p>
          <a:p>
            <a:pPr eaLnBrk="1" hangingPunct="1">
              <a:lnSpc>
                <a:spcPct val="80000"/>
              </a:lnSpc>
            </a:pPr>
            <a:r>
              <a:rPr lang="en-GB" sz="1400" kern="0" dirty="0" smtClean="0"/>
              <a:t>Generally homogeneous at macroscopic scale, but </a:t>
            </a:r>
            <a:r>
              <a:rPr lang="en-GB" sz="1400" kern="0" dirty="0" smtClean="0">
                <a:solidFill>
                  <a:srgbClr val="0066CC"/>
                </a:solidFill>
              </a:rPr>
              <a:t>non-homogeneous at microscopic level</a:t>
            </a:r>
            <a:r>
              <a:rPr lang="en-GB" sz="1400" kern="0" dirty="0" smtClean="0"/>
              <a:t> (interface effects)</a:t>
            </a:r>
          </a:p>
          <a:p>
            <a:pPr eaLnBrk="1" hangingPunct="1">
              <a:lnSpc>
                <a:spcPct val="80000"/>
              </a:lnSpc>
            </a:pPr>
            <a:r>
              <a:rPr lang="en-GB" sz="1400" kern="0" dirty="0" smtClean="0"/>
              <a:t>Conductivity highly depends on: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200" kern="0" dirty="0" smtClean="0"/>
              <a:t>Material (</a:t>
            </a:r>
            <a:r>
              <a:rPr lang="en-GB" sz="1200" kern="0" dirty="0" err="1" smtClean="0"/>
              <a:t>fiber</a:t>
            </a:r>
            <a:r>
              <a:rPr lang="en-GB" sz="1200" kern="0" dirty="0" smtClean="0"/>
              <a:t>) orientation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200" kern="0" dirty="0" smtClean="0"/>
              <a:t>Ratio between fibre and matrix (</a:t>
            </a:r>
            <a:r>
              <a:rPr lang="en-GB" sz="1200" kern="0" dirty="0" err="1" smtClean="0"/>
              <a:t>Vf</a:t>
            </a:r>
            <a:r>
              <a:rPr lang="en-GB" sz="1200" kern="0" dirty="0" smtClean="0"/>
              <a:t>)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GB" sz="1600" kern="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400" kern="0" dirty="0" smtClean="0"/>
              <a:t>For </a:t>
            </a:r>
            <a:r>
              <a:rPr lang="en-GB" sz="1400" kern="0" dirty="0" smtClean="0">
                <a:solidFill>
                  <a:srgbClr val="0066CC"/>
                </a:solidFill>
              </a:rPr>
              <a:t>Glass-</a:t>
            </a:r>
            <a:r>
              <a:rPr lang="en-GB" sz="1400" kern="0" dirty="0" err="1" smtClean="0">
                <a:solidFill>
                  <a:srgbClr val="0066CC"/>
                </a:solidFill>
              </a:rPr>
              <a:t>fiber</a:t>
            </a:r>
            <a:r>
              <a:rPr lang="en-GB" sz="1400" kern="0" dirty="0" smtClean="0">
                <a:solidFill>
                  <a:srgbClr val="0066CC"/>
                </a:solidFill>
              </a:rPr>
              <a:t>/epoxy matrix composites</a:t>
            </a:r>
            <a:r>
              <a:rPr lang="en-GB" sz="1400" kern="0" dirty="0" smtClean="0"/>
              <a:t> (of wide interest in cryostat applications):</a:t>
            </a:r>
          </a:p>
          <a:p>
            <a:pPr eaLnBrk="1" hangingPunct="1">
              <a:lnSpc>
                <a:spcPct val="80000"/>
              </a:lnSpc>
            </a:pPr>
            <a:r>
              <a:rPr lang="en-GB" sz="1400" kern="0" dirty="0" smtClean="0">
                <a:solidFill>
                  <a:srgbClr val="0066CC"/>
                </a:solidFill>
              </a:rPr>
              <a:t>Glass</a:t>
            </a:r>
            <a:r>
              <a:rPr lang="en-GB" sz="1400" kern="0" dirty="0" smtClean="0"/>
              <a:t> is the </a:t>
            </a:r>
            <a:r>
              <a:rPr lang="en-GB" sz="1400" kern="0" dirty="0" smtClean="0">
                <a:solidFill>
                  <a:srgbClr val="0066CC"/>
                </a:solidFill>
              </a:rPr>
              <a:t>“conductive”</a:t>
            </a:r>
            <a:r>
              <a:rPr lang="en-GB" sz="1400" kern="0" dirty="0" smtClean="0"/>
              <a:t> material and also the </a:t>
            </a:r>
            <a:r>
              <a:rPr lang="en-GB" sz="1400" kern="0" dirty="0" smtClean="0">
                <a:solidFill>
                  <a:srgbClr val="0066CC"/>
                </a:solidFill>
              </a:rPr>
              <a:t>“structural”</a:t>
            </a:r>
            <a:r>
              <a:rPr lang="en-GB" sz="1400" kern="0" dirty="0" smtClean="0"/>
              <a:t> constituent</a:t>
            </a:r>
          </a:p>
          <a:p>
            <a:pPr eaLnBrk="1" hangingPunct="1">
              <a:lnSpc>
                <a:spcPct val="80000"/>
              </a:lnSpc>
            </a:pPr>
            <a:r>
              <a:rPr lang="en-GB" sz="1400" kern="0" dirty="0" smtClean="0">
                <a:solidFill>
                  <a:srgbClr val="0066CC"/>
                </a:solidFill>
              </a:rPr>
              <a:t>Epoxy</a:t>
            </a:r>
            <a:r>
              <a:rPr lang="en-GB" sz="1400" kern="0" dirty="0" smtClean="0"/>
              <a:t> is the </a:t>
            </a:r>
            <a:r>
              <a:rPr lang="en-GB" sz="1400" kern="0" dirty="0" smtClean="0">
                <a:solidFill>
                  <a:srgbClr val="0066CC"/>
                </a:solidFill>
              </a:rPr>
              <a:t>“isolating”</a:t>
            </a:r>
            <a:r>
              <a:rPr lang="en-GB" sz="1400" kern="0" dirty="0" smtClean="0"/>
              <a:t> material and also the </a:t>
            </a:r>
            <a:r>
              <a:rPr lang="en-GB" sz="1400" kern="0" dirty="0" smtClean="0">
                <a:solidFill>
                  <a:srgbClr val="0066CC"/>
                </a:solidFill>
              </a:rPr>
              <a:t>“less structural”</a:t>
            </a:r>
            <a:r>
              <a:rPr lang="en-GB" sz="1400" kern="0" dirty="0" smtClean="0"/>
              <a:t> constituent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n-GB" sz="1400" kern="0" dirty="0" err="1" smtClean="0">
                <a:sym typeface="Wingdings" pitchFamily="2" charset="2"/>
              </a:rPr>
              <a:t>Vf</a:t>
            </a:r>
            <a:r>
              <a:rPr lang="en-GB" sz="1400" kern="0" dirty="0" smtClean="0">
                <a:sym typeface="Wingdings" pitchFamily="2" charset="2"/>
              </a:rPr>
              <a:t> typically around 40-60%</a:t>
            </a:r>
            <a:endParaRPr lang="en-US" sz="1800" kern="0" dirty="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n-US" sz="1400" kern="0" dirty="0" smtClean="0">
                <a:sym typeface="Wingdings" pitchFamily="2" charset="2"/>
              </a:rPr>
              <a:t>Conductivity calculation difficult, opt for experimental measurements</a:t>
            </a:r>
            <a:endParaRPr lang="en-GB" sz="1400" kern="0" dirty="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1800" kern="0" dirty="0" smtClean="0"/>
          </a:p>
        </p:txBody>
      </p:sp>
      <p:sp>
        <p:nvSpPr>
          <p:cNvPr id="86" name="TextBox 85"/>
          <p:cNvSpPr txBox="1"/>
          <p:nvPr/>
        </p:nvSpPr>
        <p:spPr>
          <a:xfrm>
            <a:off x="2438314" y="3449903"/>
            <a:ext cx="4725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Conductivity measurement of  candidate GFRE materials for LHC supports</a:t>
            </a:r>
            <a:endParaRPr lang="en-GB" sz="1000" b="1" dirty="0"/>
          </a:p>
        </p:txBody>
      </p:sp>
      <p:grpSp>
        <p:nvGrpSpPr>
          <p:cNvPr id="95" name="Group 94"/>
          <p:cNvGrpSpPr/>
          <p:nvPr/>
        </p:nvGrpSpPr>
        <p:grpSpPr>
          <a:xfrm>
            <a:off x="899592" y="3573015"/>
            <a:ext cx="6048672" cy="3165360"/>
            <a:chOff x="-108520" y="3573015"/>
            <a:chExt cx="6048672" cy="3165360"/>
          </a:xfrm>
        </p:grpSpPr>
        <p:pic>
          <p:nvPicPr>
            <p:cNvPr id="10240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3573015"/>
              <a:ext cx="6048672" cy="3165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07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373216"/>
              <a:ext cx="2406402" cy="783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1" name="Straight Arrow Connector 90"/>
            <p:cNvCxnSpPr/>
            <p:nvPr/>
          </p:nvCxnSpPr>
          <p:spPr>
            <a:xfrm flipH="1" flipV="1">
              <a:off x="2438314" y="4963787"/>
              <a:ext cx="792088" cy="108012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956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Thermal conduction with uniform heat deposition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29</a:t>
            </a:fld>
            <a:r>
              <a:rPr lang="en-GB" dirty="0" smtClean="0"/>
              <a:t>/</a:t>
            </a:r>
            <a:endParaRPr lang="en-GB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858361"/>
              </p:ext>
            </p:extLst>
          </p:nvPr>
        </p:nvGraphicFramePr>
        <p:xfrm>
          <a:off x="3165724" y="1476620"/>
          <a:ext cx="2663825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00" name="Equation" r:id="rId3" imgW="1511300" imgH="431800" progId="Equation.3">
                  <p:embed/>
                </p:oleObj>
              </mc:Choice>
              <mc:Fallback>
                <p:oleObj name="Equation" r:id="rId3" imgW="1511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724" y="1476620"/>
                        <a:ext cx="2663825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421837"/>
              </p:ext>
            </p:extLst>
          </p:nvPr>
        </p:nvGraphicFramePr>
        <p:xfrm>
          <a:off x="4370636" y="3150716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0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0636" y="3150716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1259136" y="619220"/>
            <a:ext cx="5808663" cy="1157287"/>
            <a:chOff x="884" y="589"/>
            <a:chExt cx="3659" cy="729"/>
          </a:xfrm>
        </p:grpSpPr>
        <p:graphicFrame>
          <p:nvGraphicFramePr>
            <p:cNvPr id="7" name="Object 32"/>
            <p:cNvGraphicFramePr>
              <a:graphicFrameLocks noChangeAspect="1"/>
            </p:cNvGraphicFramePr>
            <p:nvPr/>
          </p:nvGraphicFramePr>
          <p:xfrm>
            <a:off x="4377" y="634"/>
            <a:ext cx="166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802" name="Equation" r:id="rId7" imgW="139639" imgH="190417" progId="Equation.3">
                    <p:embed/>
                  </p:oleObj>
                </mc:Choice>
                <mc:Fallback>
                  <p:oleObj name="Equation" r:id="rId7" imgW="139639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7" y="634"/>
                          <a:ext cx="166" cy="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56"/>
            <p:cNvGraphicFramePr>
              <a:graphicFrameLocks noChangeAspect="1"/>
            </p:cNvGraphicFramePr>
            <p:nvPr/>
          </p:nvGraphicFramePr>
          <p:xfrm>
            <a:off x="3016" y="964"/>
            <a:ext cx="204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803" name="Equation" r:id="rId9" imgW="177646" imgH="190335" progId="Equation.3">
                    <p:embed/>
                  </p:oleObj>
                </mc:Choice>
                <mc:Fallback>
                  <p:oleObj name="Equation" r:id="rId9" imgW="177646" imgH="19033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6" y="964"/>
                          <a:ext cx="204" cy="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884" y="589"/>
              <a:ext cx="3379" cy="729"/>
              <a:chOff x="884" y="709"/>
              <a:chExt cx="3379" cy="729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1269" y="981"/>
                <a:ext cx="2994" cy="9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1269" y="709"/>
                <a:ext cx="2994" cy="2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1269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1451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1632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1813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1995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2177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2359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2540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2721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2903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3083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3265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3446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3627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3809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3991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>
                <a:off x="4173" y="70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>
                <a:off x="1269" y="1117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Line 30"/>
              <p:cNvSpPr>
                <a:spLocks noChangeShapeType="1"/>
              </p:cNvSpPr>
              <p:nvPr/>
            </p:nvSpPr>
            <p:spPr bwMode="auto">
              <a:xfrm>
                <a:off x="1269" y="1224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 Box 31"/>
              <p:cNvSpPr txBox="1">
                <a:spLocks noChangeArrowheads="1"/>
              </p:cNvSpPr>
              <p:nvPr/>
            </p:nvSpPr>
            <p:spPr bwMode="auto">
              <a:xfrm>
                <a:off x="1393" y="1175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/>
                  <a:t>x</a:t>
                </a:r>
              </a:p>
            </p:txBody>
          </p:sp>
          <p:sp>
            <p:nvSpPr>
              <p:cNvPr id="33" name="Text Box 45"/>
              <p:cNvSpPr txBox="1">
                <a:spLocks noChangeArrowheads="1"/>
              </p:cNvSpPr>
              <p:nvPr/>
            </p:nvSpPr>
            <p:spPr bwMode="auto">
              <a:xfrm>
                <a:off x="884" y="1207"/>
                <a:ext cx="2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/>
                  <a:t>To</a:t>
                </a:r>
              </a:p>
            </p:txBody>
          </p:sp>
          <p:sp>
            <p:nvSpPr>
              <p:cNvPr id="34" name="Line 46"/>
              <p:cNvSpPr>
                <a:spLocks noChangeShapeType="1"/>
              </p:cNvSpPr>
              <p:nvPr/>
            </p:nvSpPr>
            <p:spPr bwMode="auto">
              <a:xfrm>
                <a:off x="1271" y="845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Line 47"/>
              <p:cNvSpPr>
                <a:spLocks noChangeShapeType="1"/>
              </p:cNvSpPr>
              <p:nvPr/>
            </p:nvSpPr>
            <p:spPr bwMode="auto">
              <a:xfrm flipV="1">
                <a:off x="1174" y="1253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Line 48"/>
              <p:cNvSpPr>
                <a:spLocks noChangeShapeType="1"/>
              </p:cNvSpPr>
              <p:nvPr/>
            </p:nvSpPr>
            <p:spPr bwMode="auto">
              <a:xfrm flipV="1">
                <a:off x="1172" y="1162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Line 49"/>
              <p:cNvSpPr>
                <a:spLocks noChangeShapeType="1"/>
              </p:cNvSpPr>
              <p:nvPr/>
            </p:nvSpPr>
            <p:spPr bwMode="auto">
              <a:xfrm flipV="1">
                <a:off x="1172" y="1071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Line 50"/>
              <p:cNvSpPr>
                <a:spLocks noChangeShapeType="1"/>
              </p:cNvSpPr>
              <p:nvPr/>
            </p:nvSpPr>
            <p:spPr bwMode="auto">
              <a:xfrm flipV="1">
                <a:off x="1170" y="980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Line 51"/>
              <p:cNvSpPr>
                <a:spLocks noChangeShapeType="1"/>
              </p:cNvSpPr>
              <p:nvPr/>
            </p:nvSpPr>
            <p:spPr bwMode="auto">
              <a:xfrm flipV="1">
                <a:off x="1172" y="903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Line 52"/>
              <p:cNvSpPr>
                <a:spLocks noChangeShapeType="1"/>
              </p:cNvSpPr>
              <p:nvPr/>
            </p:nvSpPr>
            <p:spPr bwMode="auto">
              <a:xfrm flipV="1">
                <a:off x="1170" y="812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" name="Line 55"/>
            <p:cNvSpPr>
              <a:spLocks noChangeShapeType="1"/>
            </p:cNvSpPr>
            <p:nvPr/>
          </p:nvSpPr>
          <p:spPr bwMode="auto">
            <a:xfrm flipH="1">
              <a:off x="2880" y="913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" name="Text Box 54"/>
          <p:cNvSpPr txBox="1">
            <a:spLocks noChangeArrowheads="1"/>
          </p:cNvSpPr>
          <p:nvPr/>
        </p:nvSpPr>
        <p:spPr bwMode="auto">
          <a:xfrm>
            <a:off x="395536" y="2204864"/>
            <a:ext cx="8280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dirty="0"/>
              <a:t> </a:t>
            </a:r>
            <a:r>
              <a:rPr lang="en-GB" sz="1600" dirty="0"/>
              <a:t>Beam of </a:t>
            </a:r>
            <a:r>
              <a:rPr lang="en-GB" sz="1600" dirty="0">
                <a:solidFill>
                  <a:srgbClr val="0066CC"/>
                </a:solidFill>
              </a:rPr>
              <a:t>length L</a:t>
            </a:r>
            <a:r>
              <a:rPr lang="en-GB" sz="1600" dirty="0"/>
              <a:t>,  </a:t>
            </a:r>
            <a:r>
              <a:rPr lang="en-GB" sz="1600" dirty="0">
                <a:solidFill>
                  <a:srgbClr val="0066CC"/>
                </a:solidFill>
              </a:rPr>
              <a:t>thickness t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0066CC"/>
                </a:solidFill>
              </a:rPr>
              <a:t>width w</a:t>
            </a:r>
            <a:r>
              <a:rPr lang="en-GB" sz="1600" dirty="0"/>
              <a:t>;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600" dirty="0"/>
              <a:t> beam </a:t>
            </a:r>
            <a:r>
              <a:rPr lang="en-GB" sz="1600" i="1" dirty="0" smtClean="0">
                <a:solidFill>
                  <a:srgbClr val="0066CC"/>
                </a:solidFill>
              </a:rPr>
              <a:t>thermalized</a:t>
            </a:r>
            <a:r>
              <a:rPr lang="en-GB" sz="1600" i="1" dirty="0" smtClean="0"/>
              <a:t> </a:t>
            </a:r>
            <a:r>
              <a:rPr lang="en-GB" sz="1600" dirty="0"/>
              <a:t>on one side at </a:t>
            </a:r>
            <a:r>
              <a:rPr lang="en-GB" sz="1600" dirty="0">
                <a:solidFill>
                  <a:srgbClr val="0066CC"/>
                </a:solidFill>
              </a:rPr>
              <a:t>To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600" dirty="0"/>
              <a:t> uniform heat deposition from one side,  </a:t>
            </a:r>
            <a:r>
              <a:rPr lang="en-GB" sz="1600" dirty="0">
                <a:solidFill>
                  <a:srgbClr val="0066CC"/>
                </a:solidFill>
              </a:rPr>
              <a:t>q  (W/m2)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600" dirty="0"/>
              <a:t> considering </a:t>
            </a:r>
            <a:r>
              <a:rPr lang="en-GB" sz="1600" dirty="0">
                <a:solidFill>
                  <a:srgbClr val="0066CC"/>
                </a:solidFill>
              </a:rPr>
              <a:t>k constant</a:t>
            </a:r>
            <a:r>
              <a:rPr lang="en-GB" sz="1600" dirty="0"/>
              <a:t> with 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600" dirty="0"/>
              <a:t> Boundary conditions: </a:t>
            </a:r>
            <a:r>
              <a:rPr lang="en-GB" sz="1600" dirty="0">
                <a:solidFill>
                  <a:srgbClr val="0066CC"/>
                </a:solidFill>
              </a:rPr>
              <a:t>a)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0066CC"/>
                </a:solidFill>
              </a:rPr>
              <a:t>for x= 0 </a:t>
            </a:r>
            <a:r>
              <a:rPr lang="en-GB" sz="1600" dirty="0">
                <a:solidFill>
                  <a:srgbClr val="0066CC"/>
                </a:solidFill>
                <a:sym typeface="Wingdings" pitchFamily="2" charset="2"/>
              </a:rPr>
              <a:t> </a:t>
            </a:r>
            <a:r>
              <a:rPr lang="en-GB" sz="1600" dirty="0">
                <a:solidFill>
                  <a:srgbClr val="0066CC"/>
                </a:solidFill>
              </a:rPr>
              <a:t>T=To</a:t>
            </a:r>
            <a:r>
              <a:rPr lang="en-GB" sz="1600" dirty="0"/>
              <a:t> (heat sink); </a:t>
            </a:r>
            <a:r>
              <a:rPr lang="en-GB" sz="1600" dirty="0">
                <a:solidFill>
                  <a:srgbClr val="0066CC"/>
                </a:solidFill>
              </a:rPr>
              <a:t>b) q=0 for x=L</a:t>
            </a:r>
            <a:r>
              <a:rPr lang="en-GB" sz="1600" dirty="0"/>
              <a:t> (isolated tip)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600" dirty="0"/>
              <a:t> Integrating and imposing the 2 boundary conditions: </a:t>
            </a:r>
          </a:p>
        </p:txBody>
      </p:sp>
      <p:sp>
        <p:nvSpPr>
          <p:cNvPr id="42" name="AutoShape 64"/>
          <p:cNvSpPr>
            <a:spLocks noChangeArrowheads="1"/>
          </p:cNvSpPr>
          <p:nvPr/>
        </p:nvSpPr>
        <p:spPr bwMode="auto">
          <a:xfrm>
            <a:off x="5219949" y="4842991"/>
            <a:ext cx="431800" cy="269875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8672761" y="6060604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x</a:t>
            </a:r>
          </a:p>
        </p:txBody>
      </p:sp>
      <p:grpSp>
        <p:nvGrpSpPr>
          <p:cNvPr id="44" name="Group 94"/>
          <p:cNvGrpSpPr>
            <a:grpSpLocks/>
          </p:cNvGrpSpPr>
          <p:nvPr/>
        </p:nvGrpSpPr>
        <p:grpSpPr bwMode="auto">
          <a:xfrm>
            <a:off x="6166099" y="4246091"/>
            <a:ext cx="2586037" cy="1846263"/>
            <a:chOff x="4059" y="3022"/>
            <a:chExt cx="1629" cy="1163"/>
          </a:xfrm>
        </p:grpSpPr>
        <p:sp>
          <p:nvSpPr>
            <p:cNvPr id="45" name="Line 66"/>
            <p:cNvSpPr>
              <a:spLocks noChangeShapeType="1"/>
            </p:cNvSpPr>
            <p:nvPr/>
          </p:nvSpPr>
          <p:spPr bwMode="auto">
            <a:xfrm flipV="1">
              <a:off x="4325" y="3052"/>
              <a:ext cx="0" cy="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67"/>
            <p:cNvSpPr>
              <a:spLocks noChangeShapeType="1"/>
            </p:cNvSpPr>
            <p:nvPr/>
          </p:nvSpPr>
          <p:spPr bwMode="auto">
            <a:xfrm>
              <a:off x="4325" y="3924"/>
              <a:ext cx="1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Text Box 68"/>
            <p:cNvSpPr txBox="1">
              <a:spLocks noChangeArrowheads="1"/>
            </p:cNvSpPr>
            <p:nvPr/>
          </p:nvSpPr>
          <p:spPr bwMode="auto">
            <a:xfrm>
              <a:off x="4164" y="3022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</a:p>
          </p:txBody>
        </p:sp>
        <p:sp>
          <p:nvSpPr>
            <p:cNvPr id="48" name="Text Box 70"/>
            <p:cNvSpPr txBox="1">
              <a:spLocks noChangeArrowheads="1"/>
            </p:cNvSpPr>
            <p:nvPr/>
          </p:nvSpPr>
          <p:spPr bwMode="auto">
            <a:xfrm>
              <a:off x="4059" y="3475"/>
              <a:ext cx="2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  <a:r>
                <a:rPr lang="en-GB" baseline="-25000"/>
                <a:t>0</a:t>
              </a:r>
            </a:p>
          </p:txBody>
        </p:sp>
        <p:sp>
          <p:nvSpPr>
            <p:cNvPr id="49" name="Text Box 71"/>
            <p:cNvSpPr txBox="1">
              <a:spLocks noChangeArrowheads="1"/>
            </p:cNvSpPr>
            <p:nvPr/>
          </p:nvSpPr>
          <p:spPr bwMode="auto">
            <a:xfrm>
              <a:off x="4059" y="3158"/>
              <a:ext cx="2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  <a:r>
                <a:rPr lang="en-GB" baseline="-25000"/>
                <a:t>L</a:t>
              </a:r>
            </a:p>
          </p:txBody>
        </p:sp>
        <p:sp>
          <p:nvSpPr>
            <p:cNvPr id="50" name="Text Box 72"/>
            <p:cNvSpPr txBox="1">
              <a:spLocks noChangeArrowheads="1"/>
            </p:cNvSpPr>
            <p:nvPr/>
          </p:nvSpPr>
          <p:spPr bwMode="auto">
            <a:xfrm>
              <a:off x="5362" y="395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L</a:t>
              </a:r>
            </a:p>
          </p:txBody>
        </p:sp>
        <p:sp>
          <p:nvSpPr>
            <p:cNvPr id="51" name="Line 73"/>
            <p:cNvSpPr>
              <a:spLocks noChangeShapeType="1"/>
            </p:cNvSpPr>
            <p:nvPr/>
          </p:nvSpPr>
          <p:spPr bwMode="auto">
            <a:xfrm>
              <a:off x="5461" y="3924"/>
              <a:ext cx="0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74"/>
            <p:cNvSpPr>
              <a:spLocks noChangeShapeType="1"/>
            </p:cNvSpPr>
            <p:nvPr/>
          </p:nvSpPr>
          <p:spPr bwMode="auto">
            <a:xfrm>
              <a:off x="4293" y="3293"/>
              <a:ext cx="3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75"/>
            <p:cNvSpPr>
              <a:spLocks noChangeShapeType="1"/>
            </p:cNvSpPr>
            <p:nvPr/>
          </p:nvSpPr>
          <p:spPr bwMode="auto">
            <a:xfrm>
              <a:off x="4292" y="3657"/>
              <a:ext cx="3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76"/>
            <p:cNvSpPr>
              <a:spLocks noChangeShapeType="1"/>
            </p:cNvSpPr>
            <p:nvPr/>
          </p:nvSpPr>
          <p:spPr bwMode="auto">
            <a:xfrm>
              <a:off x="4325" y="3563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77"/>
            <p:cNvSpPr>
              <a:spLocks noChangeShapeType="1"/>
            </p:cNvSpPr>
            <p:nvPr/>
          </p:nvSpPr>
          <p:spPr bwMode="auto">
            <a:xfrm>
              <a:off x="4332" y="3294"/>
              <a:ext cx="113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78"/>
            <p:cNvSpPr>
              <a:spLocks noChangeShapeType="1"/>
            </p:cNvSpPr>
            <p:nvPr/>
          </p:nvSpPr>
          <p:spPr bwMode="auto">
            <a:xfrm flipV="1">
              <a:off x="5461" y="3294"/>
              <a:ext cx="4" cy="63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87"/>
            <p:cNvSpPr>
              <a:spLocks/>
            </p:cNvSpPr>
            <p:nvPr/>
          </p:nvSpPr>
          <p:spPr bwMode="auto">
            <a:xfrm>
              <a:off x="4332" y="3294"/>
              <a:ext cx="1133" cy="363"/>
            </a:xfrm>
            <a:custGeom>
              <a:avLst/>
              <a:gdLst>
                <a:gd name="T0" fmla="*/ 1133 w 1133"/>
                <a:gd name="T1" fmla="*/ 0 h 272"/>
                <a:gd name="T2" fmla="*/ 544 w 1133"/>
                <a:gd name="T3" fmla="*/ 60 h 272"/>
                <a:gd name="T4" fmla="*/ 0 w 1133"/>
                <a:gd name="T5" fmla="*/ 363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33" h="272">
                  <a:moveTo>
                    <a:pt x="1133" y="0"/>
                  </a:moveTo>
                  <a:cubicBezTo>
                    <a:pt x="933" y="0"/>
                    <a:pt x="733" y="0"/>
                    <a:pt x="544" y="45"/>
                  </a:cubicBezTo>
                  <a:cubicBezTo>
                    <a:pt x="355" y="90"/>
                    <a:pt x="91" y="234"/>
                    <a:pt x="0" y="272"/>
                  </a:cubicBezTo>
                </a:path>
              </a:pathLst>
            </a:custGeom>
            <a:noFill/>
            <a:ln w="25400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58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815477"/>
              </p:ext>
            </p:extLst>
          </p:nvPr>
        </p:nvGraphicFramePr>
        <p:xfrm>
          <a:off x="2443163" y="5310188"/>
          <a:ext cx="28289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04" name="Equation" r:id="rId11" imgW="1828800" imgH="406400" progId="Equation.3">
                  <p:embed/>
                </p:oleObj>
              </mc:Choice>
              <mc:Fallback>
                <p:oleObj name="Equation" r:id="rId11" imgW="1828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5310188"/>
                        <a:ext cx="28289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226468"/>
              </p:ext>
            </p:extLst>
          </p:nvPr>
        </p:nvGraphicFramePr>
        <p:xfrm>
          <a:off x="5515472" y="6060604"/>
          <a:ext cx="31003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05" name="Equation" r:id="rId13" imgW="2159000" imgH="393700" progId="Equation.3">
                  <p:embed/>
                </p:oleObj>
              </mc:Choice>
              <mc:Fallback>
                <p:oleObj name="Equation" r:id="rId13" imgW="2159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5472" y="6060604"/>
                        <a:ext cx="3100388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91"/>
          <p:cNvGrpSpPr>
            <a:grpSpLocks/>
          </p:cNvGrpSpPr>
          <p:nvPr/>
        </p:nvGrpSpPr>
        <p:grpSpPr bwMode="auto">
          <a:xfrm>
            <a:off x="2499668" y="4509120"/>
            <a:ext cx="2792412" cy="720725"/>
            <a:chOff x="1383" y="3203"/>
            <a:chExt cx="1759" cy="454"/>
          </a:xfrm>
          <a:noFill/>
        </p:grpSpPr>
        <p:graphicFrame>
          <p:nvGraphicFramePr>
            <p:cNvPr id="61" name="Object 62"/>
            <p:cNvGraphicFramePr>
              <a:graphicFrameLocks noChangeAspect="1"/>
            </p:cNvGraphicFramePr>
            <p:nvPr/>
          </p:nvGraphicFramePr>
          <p:xfrm>
            <a:off x="1438" y="3232"/>
            <a:ext cx="1704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806" name="Equation" r:id="rId15" imgW="1879600" imgH="393700" progId="Equation.3">
                    <p:embed/>
                  </p:oleObj>
                </mc:Choice>
                <mc:Fallback>
                  <p:oleObj name="Equation" r:id="rId15" imgW="18796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8" y="3232"/>
                          <a:ext cx="1704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Rectangle 90"/>
            <p:cNvSpPr>
              <a:spLocks noChangeArrowheads="1"/>
            </p:cNvSpPr>
            <p:nvPr/>
          </p:nvSpPr>
          <p:spPr bwMode="auto">
            <a:xfrm>
              <a:off x="1383" y="3203"/>
              <a:ext cx="1633" cy="45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4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428467"/>
              </p:ext>
            </p:extLst>
          </p:nvPr>
        </p:nvGraphicFramePr>
        <p:xfrm>
          <a:off x="2379663" y="5930900"/>
          <a:ext cx="180181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07" name="Equation" r:id="rId17" imgW="1218960" imgH="444240" progId="Equation.3">
                  <p:embed/>
                </p:oleObj>
              </mc:Choice>
              <mc:Fallback>
                <p:oleObj name="Equation" r:id="rId17" imgW="1218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9663" y="5930900"/>
                        <a:ext cx="1801812" cy="6635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Box 67"/>
          <p:cNvSpPr txBox="1"/>
          <p:nvPr/>
        </p:nvSpPr>
        <p:spPr>
          <a:xfrm>
            <a:off x="0" y="5733256"/>
            <a:ext cx="1904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66FF"/>
                </a:solidFill>
              </a:rPr>
              <a:t>p</a:t>
            </a:r>
            <a:r>
              <a:rPr lang="en-US" sz="1600" b="1" i="1" dirty="0" smtClean="0">
                <a:solidFill>
                  <a:srgbClr val="0066FF"/>
                </a:solidFill>
              </a:rPr>
              <a:t>ractical interest:</a:t>
            </a:r>
          </a:p>
          <a:p>
            <a:r>
              <a:rPr lang="en-US" sz="1600" i="1" dirty="0" smtClean="0">
                <a:solidFill>
                  <a:srgbClr val="0066FF"/>
                </a:solidFill>
              </a:rPr>
              <a:t>calculate thickness</a:t>
            </a:r>
          </a:p>
          <a:p>
            <a:r>
              <a:rPr lang="en-US" sz="1600" i="1" dirty="0">
                <a:solidFill>
                  <a:srgbClr val="0066FF"/>
                </a:solidFill>
              </a:rPr>
              <a:t>o</a:t>
            </a:r>
            <a:r>
              <a:rPr lang="en-US" sz="1600" i="1" dirty="0" smtClean="0">
                <a:solidFill>
                  <a:srgbClr val="0066FF"/>
                </a:solidFill>
              </a:rPr>
              <a:t>f a thermal shield</a:t>
            </a:r>
            <a:endParaRPr lang="en-GB" sz="1600" i="1" dirty="0">
              <a:solidFill>
                <a:srgbClr val="0066FF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302856" y="5975819"/>
            <a:ext cx="1472641" cy="654051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7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of History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81714"/>
            <a:ext cx="6264696" cy="5616575"/>
          </a:xfrm>
        </p:spPr>
        <p:txBody>
          <a:bodyPr/>
          <a:lstStyle/>
          <a:p>
            <a:r>
              <a:rPr lang="en-GB" sz="2000" b="1" dirty="0" smtClean="0">
                <a:solidFill>
                  <a:srgbClr val="0066FF"/>
                </a:solidFill>
              </a:rPr>
              <a:t>Cryostat</a:t>
            </a:r>
            <a:r>
              <a:rPr lang="en-GB" sz="2000" b="1" dirty="0" smtClean="0"/>
              <a:t> </a:t>
            </a:r>
            <a:r>
              <a:rPr lang="en-GB" sz="2000" dirty="0" smtClean="0"/>
              <a:t>(</a:t>
            </a:r>
            <a:r>
              <a:rPr lang="en-GB" sz="2000" dirty="0"/>
              <a:t>from </a:t>
            </a:r>
            <a:r>
              <a:rPr lang="en-GB" sz="2000" i="1" dirty="0" err="1"/>
              <a:t>cryo</a:t>
            </a:r>
            <a:r>
              <a:rPr lang="en-GB" sz="2000" dirty="0"/>
              <a:t> meaning cold and </a:t>
            </a:r>
            <a:r>
              <a:rPr lang="en-GB" sz="2000" i="1" dirty="0"/>
              <a:t>stat</a:t>
            </a:r>
            <a:r>
              <a:rPr lang="en-GB" sz="2000" dirty="0"/>
              <a:t> meaning stable)</a:t>
            </a:r>
            <a:r>
              <a:rPr lang="en-GB" sz="2000" b="1" dirty="0" smtClean="0"/>
              <a:t>: </a:t>
            </a:r>
            <a:r>
              <a:rPr lang="en-GB" sz="2000" b="1" i="1" dirty="0" smtClean="0"/>
              <a:t>“</a:t>
            </a:r>
            <a:r>
              <a:rPr lang="en-GB" sz="2000" i="1" dirty="0" smtClean="0"/>
              <a:t>a </a:t>
            </a:r>
            <a:r>
              <a:rPr lang="en-GB" sz="2000" i="1" dirty="0"/>
              <a:t>device used to </a:t>
            </a:r>
            <a:r>
              <a:rPr lang="en-GB" sz="2000" i="1" dirty="0" smtClean="0"/>
              <a:t>maintain at cryogenic </a:t>
            </a:r>
            <a:r>
              <a:rPr lang="en-GB" sz="2000" i="1" dirty="0"/>
              <a:t>temperatures</a:t>
            </a:r>
            <a:r>
              <a:rPr lang="en-GB" sz="2000" i="1" dirty="0" smtClean="0"/>
              <a:t> samples </a:t>
            </a:r>
            <a:r>
              <a:rPr lang="en-GB" sz="2000" i="1" dirty="0"/>
              <a:t>or devices mounted within </a:t>
            </a:r>
            <a:r>
              <a:rPr lang="en-GB" sz="2000" i="1" dirty="0" smtClean="0"/>
              <a:t>the cryostat”</a:t>
            </a:r>
          </a:p>
          <a:p>
            <a:r>
              <a:rPr lang="en-GB" sz="2000" dirty="0" smtClean="0"/>
              <a:t>Dewar invents the </a:t>
            </a:r>
            <a:r>
              <a:rPr lang="en-GB" sz="2000" dirty="0" smtClean="0">
                <a:solidFill>
                  <a:srgbClr val="0066FF"/>
                </a:solidFill>
              </a:rPr>
              <a:t>“</a:t>
            </a:r>
            <a:r>
              <a:rPr lang="en-GB" sz="2000" dirty="0" err="1" smtClean="0">
                <a:solidFill>
                  <a:srgbClr val="0066FF"/>
                </a:solidFill>
              </a:rPr>
              <a:t>dewar</a:t>
            </a:r>
            <a:r>
              <a:rPr lang="en-GB" sz="2000" dirty="0" smtClean="0">
                <a:solidFill>
                  <a:srgbClr val="0066FF"/>
                </a:solidFill>
              </a:rPr>
              <a:t>”</a:t>
            </a:r>
            <a:r>
              <a:rPr lang="en-GB" sz="2000" dirty="0" smtClean="0"/>
              <a:t>, </a:t>
            </a:r>
            <a:r>
              <a:rPr lang="en-GB" sz="2000" dirty="0"/>
              <a:t>1892, </a:t>
            </a:r>
            <a:r>
              <a:rPr lang="en-GB" sz="2000" dirty="0" smtClean="0"/>
              <a:t>London</a:t>
            </a:r>
            <a:endParaRPr lang="en-US" sz="2000" i="1" dirty="0" smtClean="0"/>
          </a:p>
          <a:p>
            <a:r>
              <a:rPr lang="en-US" sz="2000" dirty="0" smtClean="0"/>
              <a:t>A </a:t>
            </a:r>
            <a:r>
              <a:rPr lang="en-US" sz="2000" dirty="0" err="1" smtClean="0"/>
              <a:t>dewar</a:t>
            </a:r>
            <a:r>
              <a:rPr lang="en-US" sz="2000" dirty="0" smtClean="0"/>
              <a:t>: the first performing cryostat</a:t>
            </a:r>
          </a:p>
          <a:p>
            <a:pPr lvl="1"/>
            <a:r>
              <a:rPr lang="en-US" sz="1800" dirty="0"/>
              <a:t>silvered, </a:t>
            </a:r>
            <a:r>
              <a:rPr lang="en-US" sz="1800" dirty="0" smtClean="0"/>
              <a:t>double-walled</a:t>
            </a:r>
            <a:r>
              <a:rPr lang="en-US" sz="1800" dirty="0"/>
              <a:t>, </a:t>
            </a:r>
            <a:r>
              <a:rPr lang="en-US" sz="1800" dirty="0" smtClean="0"/>
              <a:t>glass vacuum vessel  to </a:t>
            </a:r>
            <a:r>
              <a:rPr lang="en-US" sz="1800" dirty="0"/>
              <a:t>contain cryogenic </a:t>
            </a:r>
            <a:r>
              <a:rPr lang="en-US" sz="1800" dirty="0" smtClean="0"/>
              <a:t>liquids</a:t>
            </a:r>
          </a:p>
          <a:p>
            <a:pPr marL="800100" lvl="1"/>
            <a:r>
              <a:rPr lang="en-GB" sz="1800" dirty="0" err="1" smtClean="0"/>
              <a:t>J.Dewar</a:t>
            </a:r>
            <a:r>
              <a:rPr lang="en-GB" sz="1800" dirty="0" smtClean="0"/>
              <a:t>: 1</a:t>
            </a:r>
            <a:r>
              <a:rPr lang="en-GB" sz="1800" baseline="30000" dirty="0" smtClean="0"/>
              <a:t>st</a:t>
            </a:r>
            <a:r>
              <a:rPr lang="en-GB" sz="1800" dirty="0" smtClean="0"/>
              <a:t> liquefaction </a:t>
            </a:r>
            <a:r>
              <a:rPr lang="en-GB" sz="1800" dirty="0"/>
              <a:t>of H</a:t>
            </a:r>
            <a:r>
              <a:rPr lang="en-GB" sz="1800" baseline="-25000" dirty="0"/>
              <a:t>2 </a:t>
            </a:r>
            <a:r>
              <a:rPr lang="en-GB" sz="1800" dirty="0" smtClean="0"/>
              <a:t>in 1897</a:t>
            </a:r>
          </a:p>
          <a:p>
            <a:pPr marL="800100" lvl="1"/>
            <a:r>
              <a:rPr lang="en-US" sz="1800" dirty="0" smtClean="0"/>
              <a:t>…but did not manage liquefaction of He, achieved by </a:t>
            </a:r>
            <a:r>
              <a:rPr lang="en-GB" sz="1800" dirty="0" err="1" smtClean="0"/>
              <a:t>H.Kamerlingh</a:t>
            </a:r>
            <a:r>
              <a:rPr lang="en-GB" sz="1800" dirty="0" smtClean="0"/>
              <a:t> </a:t>
            </a:r>
            <a:r>
              <a:rPr lang="en-GB" sz="1800" dirty="0" err="1" smtClean="0"/>
              <a:t>Onnes</a:t>
            </a:r>
            <a:r>
              <a:rPr lang="en-GB" sz="1800" dirty="0" smtClean="0"/>
              <a:t> in 1908</a:t>
            </a:r>
          </a:p>
          <a:p>
            <a:pPr marL="400050"/>
            <a:r>
              <a:rPr lang="en-US" sz="2200" dirty="0" smtClean="0">
                <a:solidFill>
                  <a:srgbClr val="0066FF"/>
                </a:solidFill>
              </a:rPr>
              <a:t>Glassblowers</a:t>
            </a:r>
            <a:r>
              <a:rPr lang="en-US" sz="2200" dirty="0" smtClean="0"/>
              <a:t>: the </a:t>
            </a:r>
            <a:r>
              <a:rPr lang="en-US" sz="2200" i="1" dirty="0" smtClean="0"/>
              <a:t>“enabling technology” </a:t>
            </a:r>
            <a:r>
              <a:rPr lang="en-US" sz="2200" dirty="0" smtClean="0"/>
              <a:t>of the </a:t>
            </a:r>
            <a:r>
              <a:rPr lang="en-US" sz="2200" dirty="0" err="1" smtClean="0"/>
              <a:t>epoque</a:t>
            </a:r>
            <a:r>
              <a:rPr lang="en-US" sz="2200" dirty="0" smtClean="0"/>
              <a:t>:</a:t>
            </a:r>
          </a:p>
          <a:p>
            <a:pPr marL="800100" lvl="1"/>
            <a:r>
              <a:rPr lang="en-US" sz="1800" dirty="0" err="1"/>
              <a:t>J.Dewar</a:t>
            </a:r>
            <a:r>
              <a:rPr lang="en-US" sz="1800" dirty="0"/>
              <a:t> did not patent his invention</a:t>
            </a:r>
            <a:r>
              <a:rPr lang="en-US" sz="1800" dirty="0" smtClean="0"/>
              <a:t>…</a:t>
            </a:r>
            <a:endParaRPr lang="en-GB" sz="1800" dirty="0" smtClean="0"/>
          </a:p>
          <a:p>
            <a:pPr marL="800100" lvl="1"/>
            <a:r>
              <a:rPr lang="en-US" sz="1800" dirty="0" err="1" smtClean="0"/>
              <a:t>H.K.Onnes</a:t>
            </a:r>
            <a:r>
              <a:rPr lang="en-US" sz="1800" dirty="0" smtClean="0"/>
              <a:t> </a:t>
            </a:r>
            <a:r>
              <a:rPr lang="en-GB" sz="1800" dirty="0" smtClean="0"/>
              <a:t>created the</a:t>
            </a:r>
            <a:r>
              <a:rPr lang="en-US" sz="1800" dirty="0" smtClean="0"/>
              <a:t> </a:t>
            </a:r>
            <a:r>
              <a:rPr lang="en-GB" sz="1800" dirty="0" smtClean="0"/>
              <a:t>“</a:t>
            </a:r>
            <a:r>
              <a:rPr lang="en-GB" sz="1800" dirty="0" err="1" smtClean="0"/>
              <a:t>Leidse</a:t>
            </a:r>
            <a:r>
              <a:rPr lang="en-GB" sz="1800" dirty="0" smtClean="0"/>
              <a:t> </a:t>
            </a:r>
            <a:r>
              <a:rPr lang="en-GB" sz="1800" dirty="0" err="1" smtClean="0"/>
              <a:t>Instrumentmakersschool</a:t>
            </a:r>
            <a:r>
              <a:rPr lang="en-GB" sz="1800" dirty="0" smtClean="0"/>
              <a:t>” (still existing!), and  </a:t>
            </a:r>
            <a:r>
              <a:rPr lang="en-US" sz="1800" i="1" dirty="0" smtClean="0"/>
              <a:t>industrialized</a:t>
            </a:r>
            <a:r>
              <a:rPr lang="en-US" sz="1800" dirty="0" smtClean="0"/>
              <a:t>  cryostats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3</a:t>
            </a:fld>
            <a:r>
              <a:rPr lang="en-GB" dirty="0" smtClean="0"/>
              <a:t>/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495132" y="805251"/>
            <a:ext cx="2273379" cy="3063076"/>
            <a:chOff x="6064198" y="2132856"/>
            <a:chExt cx="2273379" cy="3063076"/>
          </a:xfrm>
        </p:grpSpPr>
        <p:pic>
          <p:nvPicPr>
            <p:cNvPr id="69634" name="Picture 2" descr="\\cern.ch\dfs\Users\v\vparma\Desktop\Dewar_James_flask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132856"/>
              <a:ext cx="1954924" cy="280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064198" y="4918933"/>
              <a:ext cx="22733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Sir James </a:t>
              </a:r>
              <a:r>
                <a:rPr lang="en-GB" sz="1200" dirty="0" smtClean="0"/>
                <a:t>Dewar (1842-1923) </a:t>
              </a:r>
              <a:endParaRPr lang="en-GB" sz="1200" dirty="0"/>
            </a:p>
          </p:txBody>
        </p:sp>
      </p:grpSp>
      <p:pic>
        <p:nvPicPr>
          <p:cNvPr id="69635" name="Picture 3" descr="\\cern.ch\dfs\Users\v\vparma\Desktop\dewar fla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80" y="3971796"/>
            <a:ext cx="1325784" cy="24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3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Residual Gas Conduction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30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263" y="1628801"/>
            <a:ext cx="4647753" cy="41764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2000" b="1" kern="0" dirty="0" smtClean="0">
                <a:solidFill>
                  <a:srgbClr val="0066CC"/>
                </a:solidFill>
              </a:rPr>
              <a:t>Viscous regime: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kern="0" dirty="0" smtClean="0"/>
              <a:t>At High gas pressure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i="1" kern="0" dirty="0" smtClean="0"/>
              <a:t>Classical conduction</a:t>
            </a:r>
            <a:r>
              <a:rPr lang="en-GB" sz="1600" kern="0" dirty="0" smtClean="0"/>
              <a:t> (q = - A k(T) </a:t>
            </a:r>
            <a:r>
              <a:rPr lang="en-GB" sz="1600" kern="0" dirty="0" err="1" smtClean="0"/>
              <a:t>dT</a:t>
            </a:r>
            <a:r>
              <a:rPr lang="en-GB" sz="1600" kern="0" dirty="0" smtClean="0"/>
              <a:t>/dx) with k independent of pressure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kern="0" dirty="0" smtClean="0"/>
              <a:t>but </a:t>
            </a:r>
            <a:r>
              <a:rPr lang="en-GB" sz="1600" i="1" kern="0" dirty="0" smtClean="0"/>
              <a:t>natural convection</a:t>
            </a:r>
            <a:r>
              <a:rPr lang="en-GB" sz="1600" kern="0" dirty="0" smtClean="0"/>
              <a:t> must be included</a:t>
            </a:r>
          </a:p>
          <a:p>
            <a:pPr eaLnBrk="1" hangingPunct="1">
              <a:lnSpc>
                <a:spcPct val="90000"/>
              </a:lnSpc>
            </a:pPr>
            <a:endParaRPr lang="en-GB" sz="2000" b="1" kern="0" dirty="0" smtClean="0">
              <a:solidFill>
                <a:srgbClr val="0066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b="1" kern="0" dirty="0" smtClean="0">
                <a:solidFill>
                  <a:srgbClr val="0066CC"/>
                </a:solidFill>
              </a:rPr>
              <a:t>Molecular regime: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kern="0" dirty="0" smtClean="0"/>
              <a:t>At low gas pressure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kern="0" dirty="0" smtClean="0"/>
              <a:t>Kennard’s law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kern="0" dirty="0" smtClean="0"/>
              <a:t>Conduction is proportional to P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1600" kern="0" dirty="0" smtClean="0">
                <a:cs typeface="Arial" charset="0"/>
              </a:rPr>
              <a:t>Ω</a:t>
            </a:r>
            <a:r>
              <a:rPr lang="en-US" sz="1600" kern="0" dirty="0" smtClean="0">
                <a:cs typeface="Arial" charset="0"/>
              </a:rPr>
              <a:t> depends on gas species (</a:t>
            </a:r>
            <a:r>
              <a:rPr lang="en-US" sz="1600" i="1" kern="0" dirty="0" smtClean="0">
                <a:cs typeface="Arial" charset="0"/>
              </a:rPr>
              <a:t>for helium </a:t>
            </a:r>
            <a:r>
              <a:rPr lang="el-GR" sz="1600" i="1" kern="0" dirty="0" smtClean="0">
                <a:cs typeface="Arial" charset="0"/>
              </a:rPr>
              <a:t>Ω</a:t>
            </a:r>
            <a:r>
              <a:rPr lang="en-US" sz="1600" i="1" kern="0" dirty="0" smtClean="0">
                <a:cs typeface="Arial" charset="0"/>
              </a:rPr>
              <a:t> = 2.13 W/m2.Pa.K</a:t>
            </a:r>
            <a:r>
              <a:rPr lang="en-US" sz="1600" kern="0" dirty="0" smtClean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1600" kern="0" dirty="0" smtClean="0">
                <a:cs typeface="Arial" charset="0"/>
              </a:rPr>
              <a:t>α</a:t>
            </a:r>
            <a:r>
              <a:rPr lang="en-US" sz="1600" kern="0" dirty="0" smtClean="0">
                <a:cs typeface="Arial" charset="0"/>
              </a:rPr>
              <a:t>(T) </a:t>
            </a:r>
            <a:r>
              <a:rPr lang="en-US" sz="1600" kern="0" dirty="0" smtClean="0">
                <a:cs typeface="Arial" charset="0"/>
                <a:sym typeface="Wingdings" pitchFamily="2" charset="2"/>
              </a:rPr>
              <a:t> </a:t>
            </a:r>
            <a:r>
              <a:rPr lang="en-US" sz="1600" i="1" kern="0" dirty="0" smtClean="0">
                <a:cs typeface="Arial" charset="0"/>
                <a:sym typeface="Wingdings" pitchFamily="2" charset="2"/>
              </a:rPr>
              <a:t>accommodation coefficient</a:t>
            </a:r>
            <a:r>
              <a:rPr lang="en-US" sz="1600" kern="0" dirty="0" smtClean="0">
                <a:cs typeface="Arial" charset="0"/>
                <a:sym typeface="Wingdings" pitchFamily="2" charset="2"/>
              </a:rPr>
              <a:t> depending on gas species, T1, T2</a:t>
            </a:r>
            <a:r>
              <a:rPr lang="en-US" sz="1600" kern="0" dirty="0" smtClean="0">
                <a:cs typeface="Arial" charset="0"/>
              </a:rPr>
              <a:t> and surface geometry </a:t>
            </a:r>
            <a:r>
              <a:rPr lang="en-US" sz="1600" i="1" kern="0" dirty="0" smtClean="0">
                <a:cs typeface="Arial" charset="0"/>
              </a:rPr>
              <a:t>(applicable for flat parallel surfaces, coaxial cylinders and spheres)</a:t>
            </a:r>
            <a:endParaRPr lang="en-GB" sz="1600" i="1" kern="0" dirty="0" smtClean="0">
              <a:cs typeface="Arial" charset="0"/>
            </a:endParaRPr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5867400" y="836613"/>
            <a:ext cx="2925763" cy="1970087"/>
            <a:chOff x="3152" y="618"/>
            <a:chExt cx="1843" cy="1241"/>
          </a:xfrm>
        </p:grpSpPr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3376" y="618"/>
              <a:ext cx="958" cy="1224"/>
              <a:chOff x="3376" y="618"/>
              <a:chExt cx="958" cy="1224"/>
            </a:xfrm>
          </p:grpSpPr>
          <p:sp>
            <p:nvSpPr>
              <p:cNvPr id="10" name="Line 4"/>
              <p:cNvSpPr>
                <a:spLocks noChangeShapeType="1"/>
              </p:cNvSpPr>
              <p:nvPr/>
            </p:nvSpPr>
            <p:spPr bwMode="auto">
              <a:xfrm>
                <a:off x="3560" y="618"/>
                <a:ext cx="0" cy="10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5"/>
              <p:cNvSpPr>
                <a:spLocks noChangeShapeType="1"/>
              </p:cNvSpPr>
              <p:nvPr/>
            </p:nvSpPr>
            <p:spPr bwMode="auto">
              <a:xfrm>
                <a:off x="4150" y="618"/>
                <a:ext cx="0" cy="10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 flipH="1">
                <a:off x="3379" y="663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 flipH="1">
                <a:off x="3376" y="803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 flipH="1">
                <a:off x="3379" y="935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 flipH="1">
                <a:off x="3382" y="1077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 flipH="1">
                <a:off x="3379" y="1217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 flipH="1">
                <a:off x="3382" y="1349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 flipH="1">
                <a:off x="3379" y="1495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 flipH="1">
                <a:off x="3382" y="1627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 flipH="1">
                <a:off x="4150" y="618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H="1">
                <a:off x="4147" y="758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H="1">
                <a:off x="4150" y="890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 flipH="1">
                <a:off x="4153" y="1032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 flipH="1">
                <a:off x="4150" y="1172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 flipH="1">
                <a:off x="4153" y="1304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Line 24"/>
              <p:cNvSpPr>
                <a:spLocks noChangeShapeType="1"/>
              </p:cNvSpPr>
              <p:nvPr/>
            </p:nvSpPr>
            <p:spPr bwMode="auto">
              <a:xfrm flipH="1">
                <a:off x="4150" y="1450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 flipH="1">
                <a:off x="4153" y="1582"/>
                <a:ext cx="18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>
                <a:off x="3560" y="1842"/>
                <a:ext cx="5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lg" len="med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Oval 27"/>
              <p:cNvSpPr>
                <a:spLocks noChangeArrowheads="1"/>
              </p:cNvSpPr>
              <p:nvPr/>
            </p:nvSpPr>
            <p:spPr bwMode="auto">
              <a:xfrm>
                <a:off x="3787" y="981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 flipH="1" flipV="1">
                <a:off x="3696" y="890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3833" y="1026"/>
                <a:ext cx="317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auto">
              <a:xfrm flipH="1">
                <a:off x="3696" y="1344"/>
                <a:ext cx="454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7" name="Text Box 32"/>
            <p:cNvSpPr txBox="1">
              <a:spLocks noChangeArrowheads="1"/>
            </p:cNvSpPr>
            <p:nvPr/>
          </p:nvSpPr>
          <p:spPr bwMode="auto">
            <a:xfrm>
              <a:off x="3775" y="162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d</a:t>
              </a:r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3152" y="1071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  <a:r>
                <a:rPr lang="en-GB" sz="1200"/>
                <a:t>1</a:t>
              </a:r>
            </a:p>
          </p:txBody>
        </p:sp>
        <p:sp>
          <p:nvSpPr>
            <p:cNvPr id="9" name="Text Box 34"/>
            <p:cNvSpPr txBox="1">
              <a:spLocks noChangeArrowheads="1"/>
            </p:cNvSpPr>
            <p:nvPr/>
          </p:nvSpPr>
          <p:spPr bwMode="auto">
            <a:xfrm>
              <a:off x="4377" y="1071"/>
              <a:ext cx="6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  <a:r>
                <a:rPr lang="en-GB" sz="1200"/>
                <a:t>2</a:t>
              </a:r>
              <a:r>
                <a:rPr lang="en-GB"/>
                <a:t> (&gt;T</a:t>
              </a:r>
              <a:r>
                <a:rPr lang="en-GB" sz="1200"/>
                <a:t>1</a:t>
              </a:r>
              <a:r>
                <a:rPr lang="en-GB"/>
                <a:t>)</a:t>
              </a:r>
              <a:endParaRPr lang="en-GB" sz="1200"/>
            </a:p>
          </p:txBody>
        </p:sp>
      </p:grp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5219700" y="2924175"/>
            <a:ext cx="2373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1400" i="1">
                <a:cs typeface="Arial" charset="0"/>
              </a:rPr>
              <a:t>λ</a:t>
            </a:r>
            <a:r>
              <a:rPr lang="en-US" sz="1400">
                <a:cs typeface="Arial" charset="0"/>
              </a:rPr>
              <a:t>molecule = mean free path</a:t>
            </a:r>
            <a:endParaRPr lang="el-GR" sz="1400">
              <a:cs typeface="Arial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1548681" y="692696"/>
            <a:ext cx="4535487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l-GR" i="1" dirty="0"/>
              <a:t>λ</a:t>
            </a:r>
            <a:r>
              <a:rPr lang="en-US" dirty="0"/>
              <a:t>molecule &lt;&lt; d  </a:t>
            </a:r>
            <a:r>
              <a:rPr lang="en-US" dirty="0">
                <a:sym typeface="Wingdings" pitchFamily="2" charset="2"/>
              </a:rPr>
              <a:t> Viscous regime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l-GR" i="1" dirty="0"/>
              <a:t>λ</a:t>
            </a:r>
            <a:r>
              <a:rPr lang="en-US" dirty="0"/>
              <a:t>molecule &gt;&gt; d  </a:t>
            </a:r>
            <a:r>
              <a:rPr lang="en-US" dirty="0">
                <a:sym typeface="Wingdings" pitchFamily="2" charset="2"/>
              </a:rPr>
              <a:t> Molecular regime</a:t>
            </a:r>
            <a:endParaRPr lang="en-GB" dirty="0">
              <a:sym typeface="Wingdings" pitchFamily="2" charset="2"/>
            </a:endParaRPr>
          </a:p>
        </p:txBody>
      </p:sp>
      <p:graphicFrame>
        <p:nvGraphicFramePr>
          <p:cNvPr id="35" name="Object 42"/>
          <p:cNvGraphicFramePr>
            <a:graphicFrameLocks noChangeAspect="1"/>
          </p:cNvGraphicFramePr>
          <p:nvPr/>
        </p:nvGraphicFramePr>
        <p:xfrm>
          <a:off x="4572000" y="3309938"/>
          <a:ext cx="190341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42" name="Equation" r:id="rId3" imgW="1524000" imgH="444500" progId="Equation.3">
                  <p:embed/>
                </p:oleObj>
              </mc:Choice>
              <mc:Fallback>
                <p:oleObj name="Equation" r:id="rId3" imgW="1524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309938"/>
                        <a:ext cx="1903413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/>
        </p:nvGraphicFramePr>
        <p:xfrm>
          <a:off x="6878638" y="3327400"/>
          <a:ext cx="2151062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43" name="Equation" r:id="rId5" imgW="2768600" imgH="889000" progId="Equation.3">
                  <p:embed/>
                </p:oleObj>
              </mc:Choice>
              <mc:Fallback>
                <p:oleObj name="Equation" r:id="rId5" imgW="2768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8638" y="3327400"/>
                        <a:ext cx="2151062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5"/>
          <p:cNvGraphicFramePr>
            <a:graphicFrameLocks noChangeAspect="1"/>
          </p:cNvGraphicFramePr>
          <p:nvPr/>
        </p:nvGraphicFramePr>
        <p:xfrm>
          <a:off x="4859338" y="5445125"/>
          <a:ext cx="1728787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44" name="Equation" r:id="rId7" imgW="1384300" imgH="584200" progId="Equation.3">
                  <p:embed/>
                </p:oleObj>
              </mc:Choice>
              <mc:Fallback>
                <p:oleObj name="Equation" r:id="rId7" imgW="13843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5445125"/>
                        <a:ext cx="1728787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121"/>
          <p:cNvGrpSpPr>
            <a:grpSpLocks/>
          </p:cNvGrpSpPr>
          <p:nvPr/>
        </p:nvGrpSpPr>
        <p:grpSpPr bwMode="auto">
          <a:xfrm>
            <a:off x="4922838" y="4175125"/>
            <a:ext cx="3384550" cy="649288"/>
            <a:chOff x="3101" y="2630"/>
            <a:chExt cx="2132" cy="409"/>
          </a:xfrm>
        </p:grpSpPr>
        <p:graphicFrame>
          <p:nvGraphicFramePr>
            <p:cNvPr id="39" name="Object 40"/>
            <p:cNvGraphicFramePr>
              <a:graphicFrameLocks noChangeAspect="1"/>
            </p:cNvGraphicFramePr>
            <p:nvPr/>
          </p:nvGraphicFramePr>
          <p:xfrm>
            <a:off x="3146" y="2723"/>
            <a:ext cx="1984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445" name="Equation" r:id="rId9" imgW="1892300" imgH="203200" progId="Equation.3">
                    <p:embed/>
                  </p:oleObj>
                </mc:Choice>
                <mc:Fallback>
                  <p:oleObj name="Equation" r:id="rId9" imgW="18923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6" y="2723"/>
                          <a:ext cx="1984" cy="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Rectangle 46"/>
            <p:cNvSpPr>
              <a:spLocks noChangeArrowheads="1"/>
            </p:cNvSpPr>
            <p:nvPr/>
          </p:nvSpPr>
          <p:spPr bwMode="auto">
            <a:xfrm>
              <a:off x="3101" y="2630"/>
              <a:ext cx="2132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" name="Rectangle 48"/>
          <p:cNvSpPr>
            <a:spLocks noChangeArrowheads="1"/>
          </p:cNvSpPr>
          <p:nvPr/>
        </p:nvSpPr>
        <p:spPr bwMode="auto">
          <a:xfrm>
            <a:off x="6804025" y="5157788"/>
            <a:ext cx="2144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Accommodation coefficient </a:t>
            </a:r>
            <a:r>
              <a:rPr lang="en-GB" sz="1400" i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α</a:t>
            </a:r>
            <a:r>
              <a:rPr lang="en-GB" sz="1400" i="1" baseline="-30000">
                <a:latin typeface="Times" pitchFamily="18" charset="0"/>
                <a:ea typeface="MS Mincho" pitchFamily="49" charset="-128"/>
                <a:cs typeface="Times New Roman" pitchFamily="18" charset="0"/>
              </a:rPr>
              <a:t>i</a:t>
            </a:r>
            <a:endParaRPr lang="en-GB">
              <a:ea typeface="MS Mincho" pitchFamily="49" charset="-128"/>
              <a:cs typeface="Times New Roman" pitchFamily="18" charset="0"/>
            </a:endParaRPr>
          </a:p>
        </p:txBody>
      </p:sp>
      <p:graphicFrame>
        <p:nvGraphicFramePr>
          <p:cNvPr id="42" name="Group 120"/>
          <p:cNvGraphicFramePr>
            <a:graphicFrameLocks noGrp="1"/>
          </p:cNvGraphicFramePr>
          <p:nvPr/>
        </p:nvGraphicFramePr>
        <p:xfrm>
          <a:off x="7019925" y="5443538"/>
          <a:ext cx="1701800" cy="1236971"/>
        </p:xfrm>
        <a:graphic>
          <a:graphicData uri="http://schemas.openxmlformats.org/drawingml/2006/table">
            <a:tbl>
              <a:tblPr/>
              <a:tblGrid>
                <a:gridCol w="820738"/>
                <a:gridCol w="881062"/>
              </a:tblGrid>
              <a:tr h="2618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Temp. [K]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Helium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0.3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0.4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0.6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44" name="Straight Arrow Connector 43"/>
          <p:cNvCxnSpPr>
            <a:endCxn id="40" idx="1"/>
          </p:cNvCxnSpPr>
          <p:nvPr/>
        </p:nvCxnSpPr>
        <p:spPr>
          <a:xfrm>
            <a:off x="2392139" y="4144404"/>
            <a:ext cx="2530699" cy="355365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5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31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Thermal Radiation</a:t>
            </a:r>
          </a:p>
        </p:txBody>
      </p:sp>
    </p:spTree>
    <p:extLst>
      <p:ext uri="{BB962C8B-B14F-4D97-AF65-F5344CB8AC3E}">
        <p14:creationId xmlns:p14="http://schemas.microsoft.com/office/powerpoint/2010/main" val="2013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1520" y="116632"/>
            <a:ext cx="8713788" cy="57626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Thermal Radiation</a:t>
            </a:r>
          </a:p>
        </p:txBody>
      </p:sp>
      <p:graphicFrame>
        <p:nvGraphicFramePr>
          <p:cNvPr id="24580" name="Object 6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990725" y="2244725"/>
          <a:ext cx="8001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744" name="Equation" r:id="rId3" imgW="799753" imgH="203112" progId="Equation.3">
                  <p:embed/>
                </p:oleObj>
              </mc:Choice>
              <mc:Fallback>
                <p:oleObj name="Equation" r:id="rId3" imgW="799753" imgH="20311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2244725"/>
                        <a:ext cx="8001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232525" y="2016125"/>
          <a:ext cx="1181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745" name="Equation" r:id="rId5" imgW="1180588" imgH="660113" progId="Equation.3">
                  <p:embed/>
                </p:oleObj>
              </mc:Choice>
              <mc:Fallback>
                <p:oleObj name="Equation" r:id="rId5" imgW="1180588" imgH="660113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2016125"/>
                        <a:ext cx="11811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990725" y="5129213"/>
          <a:ext cx="8001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746" name="Equation" r:id="rId7" imgW="799753" imgH="203112" progId="Equation.3">
                  <p:embed/>
                </p:oleObj>
              </mc:Choice>
              <mc:Fallback>
                <p:oleObj name="Equation" r:id="rId7" imgW="799753" imgH="203112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5129213"/>
                        <a:ext cx="8001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4" descr="Radiation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35512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Radiation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08050"/>
            <a:ext cx="2462213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Radiation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73463"/>
            <a:ext cx="220027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684213" y="5949950"/>
            <a:ext cx="2201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Black surface: </a:t>
            </a:r>
            <a:r>
              <a:rPr lang="el-GR" i="1">
                <a:cs typeface="Arial" charset="0"/>
              </a:rPr>
              <a:t>α</a:t>
            </a:r>
            <a:r>
              <a:rPr lang="en-US">
                <a:cs typeface="Arial" charset="0"/>
              </a:rPr>
              <a:t> = 1</a:t>
            </a:r>
            <a:endParaRPr lang="el-GR">
              <a:cs typeface="Arial" charset="0"/>
            </a:endParaRPr>
          </a:p>
        </p:txBody>
      </p:sp>
      <p:graphicFrame>
        <p:nvGraphicFramePr>
          <p:cNvPr id="24587" name="Object 21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651500" y="2970213"/>
          <a:ext cx="1441450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747" name="Equation" r:id="rId12" imgW="1117600" imgH="660400" progId="Equation.3">
                  <p:embed/>
                </p:oleObj>
              </mc:Choice>
              <mc:Fallback>
                <p:oleObj name="Equation" r:id="rId12" imgW="1117600" imgH="6604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970213"/>
                        <a:ext cx="1441450" cy="85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8" name="Object 23"/>
          <p:cNvGraphicFramePr>
            <a:graphicFrameLocks noChangeAspect="1"/>
          </p:cNvGraphicFramePr>
          <p:nvPr/>
        </p:nvGraphicFramePr>
        <p:xfrm>
          <a:off x="5651500" y="3860800"/>
          <a:ext cx="116046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748" name="Equation" r:id="rId14" imgW="799753" imgH="203112" progId="Equation.3">
                  <p:embed/>
                </p:oleObj>
              </mc:Choice>
              <mc:Fallback>
                <p:oleObj name="Equation" r:id="rId14" imgW="799753" imgH="203112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860800"/>
                        <a:ext cx="1160463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9" name="Object 24"/>
          <p:cNvGraphicFramePr>
            <a:graphicFrameLocks noChangeAspect="1"/>
          </p:cNvGraphicFramePr>
          <p:nvPr/>
        </p:nvGraphicFramePr>
        <p:xfrm>
          <a:off x="5003800" y="4797425"/>
          <a:ext cx="244951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749" name="Equation" r:id="rId15" imgW="1688367" imgH="203112" progId="Equation.3">
                  <p:embed/>
                </p:oleObj>
              </mc:Choice>
              <mc:Fallback>
                <p:oleObj name="Equation" r:id="rId15" imgW="1688367" imgH="203112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4797425"/>
                        <a:ext cx="2449513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0" name="Object 25"/>
          <p:cNvGraphicFramePr>
            <a:graphicFrameLocks noChangeAspect="1"/>
          </p:cNvGraphicFramePr>
          <p:nvPr/>
        </p:nvGraphicFramePr>
        <p:xfrm>
          <a:off x="5026025" y="4508500"/>
          <a:ext cx="243046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750" name="Equation" r:id="rId17" imgW="1676400" imgH="203200" progId="Equation.3">
                  <p:embed/>
                </p:oleObj>
              </mc:Choice>
              <mc:Fallback>
                <p:oleObj name="Equation" r:id="rId17" imgW="1676400" imgH="2032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5" y="4508500"/>
                        <a:ext cx="2430463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1" name="Line 26"/>
          <p:cNvSpPr>
            <a:spLocks noChangeShapeType="1"/>
          </p:cNvSpPr>
          <p:nvPr/>
        </p:nvSpPr>
        <p:spPr bwMode="auto">
          <a:xfrm flipH="1" flipV="1">
            <a:off x="2555872" y="5516563"/>
            <a:ext cx="719983" cy="726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92" name="Text Box 27"/>
          <p:cNvSpPr txBox="1">
            <a:spLocks noChangeArrowheads="1"/>
          </p:cNvSpPr>
          <p:nvPr/>
        </p:nvSpPr>
        <p:spPr bwMode="auto">
          <a:xfrm>
            <a:off x="3281737" y="5407025"/>
            <a:ext cx="540083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 b="1" i="1" dirty="0" smtClean="0"/>
              <a:t>Practical interest</a:t>
            </a:r>
            <a:r>
              <a:rPr lang="en-GB" sz="1600" i="1" dirty="0" smtClean="0"/>
              <a:t> for </a:t>
            </a:r>
            <a:r>
              <a:rPr lang="en-GB" sz="1600" i="1" dirty="0"/>
              <a:t>cryostats shielding: </a:t>
            </a:r>
          </a:p>
          <a:p>
            <a:pPr eaLnBrk="1" hangingPunct="1"/>
            <a:r>
              <a:rPr lang="en-GB" sz="1600" i="1" dirty="0"/>
              <a:t>every gap </a:t>
            </a:r>
            <a:r>
              <a:rPr lang="en-GB" sz="1600" i="1" dirty="0" smtClean="0"/>
              <a:t>acts as </a:t>
            </a:r>
            <a:r>
              <a:rPr lang="en-GB" sz="1600" i="1" dirty="0"/>
              <a:t>a black surface</a:t>
            </a:r>
            <a:r>
              <a:rPr lang="en-GB" sz="1600" dirty="0"/>
              <a:t> </a:t>
            </a:r>
            <a:r>
              <a:rPr lang="en-GB" sz="1600" dirty="0" smtClean="0"/>
              <a:t>(example: </a:t>
            </a:r>
            <a:r>
              <a:rPr lang="en-GB" sz="1600" dirty="0" smtClean="0">
                <a:solidFill>
                  <a:srgbClr val="0066CC"/>
                </a:solidFill>
              </a:rPr>
              <a:t>1 cm</a:t>
            </a:r>
            <a:r>
              <a:rPr lang="en-GB" sz="1600" baseline="30000" dirty="0" smtClean="0">
                <a:solidFill>
                  <a:srgbClr val="0066CC"/>
                </a:solidFill>
              </a:rPr>
              <a:t>2  </a:t>
            </a:r>
            <a:r>
              <a:rPr lang="en-GB" sz="1600" dirty="0" smtClean="0">
                <a:solidFill>
                  <a:srgbClr val="0066CC"/>
                </a:solidFill>
              </a:rPr>
              <a:t>gap </a:t>
            </a:r>
          </a:p>
          <a:p>
            <a:pPr eaLnBrk="1" hangingPunct="1"/>
            <a:r>
              <a:rPr lang="en-GB" sz="1600" dirty="0" smtClean="0"/>
              <a:t>exposed to a </a:t>
            </a:r>
            <a:r>
              <a:rPr lang="en-GB" sz="1600" dirty="0" smtClean="0">
                <a:solidFill>
                  <a:srgbClr val="0066CC"/>
                </a:solidFill>
              </a:rPr>
              <a:t>293 K</a:t>
            </a:r>
            <a:r>
              <a:rPr lang="en-GB" sz="1600" dirty="0" smtClean="0"/>
              <a:t> surface (e.g. </a:t>
            </a:r>
            <a:r>
              <a:rPr lang="en-GB" sz="1600" dirty="0" err="1" smtClean="0"/>
              <a:t>vac.vessel</a:t>
            </a:r>
            <a:r>
              <a:rPr lang="en-GB" sz="1600" dirty="0" smtClean="0"/>
              <a:t> with </a:t>
            </a:r>
            <a:r>
              <a:rPr lang="en-GB" dirty="0" smtClean="0"/>
              <a:t>ɛ</a:t>
            </a:r>
            <a:r>
              <a:rPr lang="en-GB" sz="1600" dirty="0" smtClean="0"/>
              <a:t> = 0.2) </a:t>
            </a:r>
          </a:p>
          <a:p>
            <a:pPr eaLnBrk="1" hangingPunct="1"/>
            <a:r>
              <a:rPr lang="en-GB" sz="1600" dirty="0" smtClean="0"/>
              <a:t>receives </a:t>
            </a:r>
            <a:r>
              <a:rPr lang="en-GB" sz="1600" dirty="0" smtClean="0">
                <a:solidFill>
                  <a:srgbClr val="0066CC"/>
                </a:solidFill>
              </a:rPr>
              <a:t>~10 </a:t>
            </a:r>
            <a:r>
              <a:rPr lang="en-GB" sz="1600" dirty="0" err="1" smtClean="0">
                <a:solidFill>
                  <a:srgbClr val="0066CC"/>
                </a:solidFill>
              </a:rPr>
              <a:t>mW</a:t>
            </a:r>
            <a:endParaRPr lang="en-GB" sz="1600" dirty="0">
              <a:solidFill>
                <a:srgbClr val="0066CC"/>
              </a:solidFill>
            </a:endParaRP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32</a:t>
            </a:fld>
            <a:r>
              <a:rPr lang="en-GB" smtClean="0"/>
              <a:t>/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13788" cy="57626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Black body radiation</a:t>
            </a: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165566" y="3992626"/>
            <a:ext cx="40406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1600" dirty="0">
                <a:solidFill>
                  <a:srgbClr val="0066CC"/>
                </a:solidFill>
              </a:rPr>
              <a:t> Total emissive power (integrating over </a:t>
            </a:r>
            <a:r>
              <a:rPr lang="el-GR" sz="1600" dirty="0">
                <a:solidFill>
                  <a:srgbClr val="0066CC"/>
                </a:solidFill>
                <a:cs typeface="Arial" charset="0"/>
              </a:rPr>
              <a:t>λ</a:t>
            </a:r>
            <a:r>
              <a:rPr lang="en-US" sz="1600" dirty="0">
                <a:solidFill>
                  <a:srgbClr val="0066CC"/>
                </a:solidFill>
                <a:cs typeface="Arial" charset="0"/>
              </a:rPr>
              <a:t>):</a:t>
            </a:r>
            <a:endParaRPr lang="en-GB" sz="1600" dirty="0">
              <a:solidFill>
                <a:srgbClr val="0066CC"/>
              </a:solidFill>
            </a:endParaRPr>
          </a:p>
        </p:txBody>
      </p:sp>
      <p:pic>
        <p:nvPicPr>
          <p:cNvPr id="27655" name="Picture 9" descr="Radiation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66772"/>
            <a:ext cx="2287587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6" name="Object 31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459120321"/>
              </p:ext>
            </p:extLst>
          </p:nvPr>
        </p:nvGraphicFramePr>
        <p:xfrm>
          <a:off x="223200" y="4331180"/>
          <a:ext cx="5033012" cy="1749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86" name="Equation" r:id="rId4" imgW="4381500" imgH="1524000" progId="Equation.3">
                  <p:embed/>
                </p:oleObj>
              </mc:Choice>
              <mc:Fallback>
                <p:oleObj name="Equation" r:id="rId4" imgW="4381500" imgH="15240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0" y="4331180"/>
                        <a:ext cx="5033012" cy="1749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7" name="Picture 5" descr="Radiation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4681116" cy="30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Oval 33"/>
          <p:cNvSpPr>
            <a:spLocks noChangeArrowheads="1"/>
          </p:cNvSpPr>
          <p:nvPr/>
        </p:nvSpPr>
        <p:spPr bwMode="auto">
          <a:xfrm>
            <a:off x="3960019" y="2714056"/>
            <a:ext cx="2592387" cy="10080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659" name="Object 2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532752584"/>
              </p:ext>
            </p:extLst>
          </p:nvPr>
        </p:nvGraphicFramePr>
        <p:xfrm>
          <a:off x="6588224" y="3067623"/>
          <a:ext cx="23749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87" name="Equation" r:id="rId7" imgW="2374900" imgH="457200" progId="Equation.3">
                  <p:embed/>
                </p:oleObj>
              </mc:Choice>
              <mc:Fallback>
                <p:oleObj name="Equation" r:id="rId7" imgW="2374900" imgH="4572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3067623"/>
                        <a:ext cx="23749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0" name="Line 34"/>
          <p:cNvSpPr>
            <a:spLocks noChangeShapeType="1"/>
          </p:cNvSpPr>
          <p:nvPr/>
        </p:nvSpPr>
        <p:spPr bwMode="auto">
          <a:xfrm flipH="1">
            <a:off x="5364088" y="2857726"/>
            <a:ext cx="1584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1" name="Text Box 35"/>
          <p:cNvSpPr txBox="1">
            <a:spLocks noChangeArrowheads="1"/>
          </p:cNvSpPr>
          <p:nvPr/>
        </p:nvSpPr>
        <p:spPr bwMode="auto">
          <a:xfrm>
            <a:off x="6227763" y="2065563"/>
            <a:ext cx="29162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66CC"/>
                </a:solidFill>
              </a:rPr>
              <a:t>In cryogenics: far infrared region: </a:t>
            </a:r>
          </a:p>
          <a:p>
            <a:pPr eaLnBrk="1" hangingPunct="1"/>
            <a:r>
              <a:rPr lang="en-GB" sz="1400" i="1">
                <a:solidFill>
                  <a:srgbClr val="0066CC"/>
                </a:solidFill>
              </a:rPr>
              <a:t>(emissivity not necessarily related to surface appearance)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53599" y="620688"/>
            <a:ext cx="33473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1600" dirty="0">
                <a:solidFill>
                  <a:srgbClr val="0066CC"/>
                </a:solidFill>
              </a:rPr>
              <a:t> Emissive power (monochromatic)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3608" y="6165304"/>
            <a:ext cx="5615640" cy="369332"/>
          </a:xfrm>
          <a:prstGeom prst="rect">
            <a:avLst/>
          </a:prstGeom>
          <a:ln>
            <a:solidFill>
              <a:srgbClr val="0066FF"/>
            </a:solidFill>
          </a:ln>
        </p:spPr>
        <p:txBody>
          <a:bodyPr wrap="none">
            <a:spAutoFit/>
          </a:bodyPr>
          <a:lstStyle/>
          <a:p>
            <a:r>
              <a:rPr lang="en-GB" b="1" i="1" dirty="0" smtClean="0">
                <a:solidFill>
                  <a:srgbClr val="0066CC"/>
                </a:solidFill>
              </a:rPr>
              <a:t>In practice</a:t>
            </a:r>
            <a:r>
              <a:rPr lang="en-GB" i="1" dirty="0" smtClean="0">
                <a:solidFill>
                  <a:srgbClr val="0066CC"/>
                </a:solidFill>
              </a:rPr>
              <a:t>: a blackbody at 293 K emits ~ 420 W/m</a:t>
            </a:r>
            <a:r>
              <a:rPr lang="en-GB" i="1" baseline="30000" dirty="0" smtClean="0">
                <a:solidFill>
                  <a:srgbClr val="0066CC"/>
                </a:solidFill>
              </a:rPr>
              <a:t>2</a:t>
            </a:r>
            <a:r>
              <a:rPr lang="en-US" i="1" dirty="0" smtClean="0">
                <a:solidFill>
                  <a:srgbClr val="0066CC"/>
                </a:solidFill>
                <a:cs typeface="Arial" charset="0"/>
              </a:rPr>
              <a:t>:</a:t>
            </a:r>
            <a:endParaRPr lang="en-GB" i="1" dirty="0">
              <a:solidFill>
                <a:srgbClr val="0066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566" y="4365104"/>
            <a:ext cx="2750250" cy="57606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33</a:t>
            </a:fld>
            <a:r>
              <a:rPr lang="en-GB" smtClean="0"/>
              <a:t>/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4" descr="Radiatio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2858232" cy="20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6632"/>
            <a:ext cx="8713788" cy="57626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Radiation heat exchange between black bodies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1075"/>
            <a:ext cx="4279900" cy="360363"/>
          </a:xfrm>
        </p:spPr>
        <p:txBody>
          <a:bodyPr/>
          <a:lstStyle/>
          <a:p>
            <a:pPr eaLnBrk="1" hangingPunct="1"/>
            <a:r>
              <a:rPr lang="en-GB" sz="1600" smtClean="0"/>
              <a:t>Radiation from A1 to A2:</a:t>
            </a:r>
          </a:p>
        </p:txBody>
      </p:sp>
      <p:graphicFrame>
        <p:nvGraphicFramePr>
          <p:cNvPr id="28679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00113" y="1268413"/>
          <a:ext cx="2087562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0" name="Equation" r:id="rId4" imgW="1143000" imgH="279400" progId="Equation.3">
                  <p:embed/>
                </p:oleObj>
              </mc:Choice>
              <mc:Fallback>
                <p:oleObj name="Equation" r:id="rId4" imgW="1143000" imgH="279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268413"/>
                        <a:ext cx="2087562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0" name="Object 9"/>
          <p:cNvGraphicFramePr>
            <a:graphicFrameLocks noChangeAspect="1"/>
          </p:cNvGraphicFramePr>
          <p:nvPr/>
        </p:nvGraphicFramePr>
        <p:xfrm>
          <a:off x="395288" y="1773238"/>
          <a:ext cx="5616575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1" name="Equation" r:id="rId6" imgW="4419600" imgH="635000" progId="Equation.3">
                  <p:embed/>
                </p:oleObj>
              </mc:Choice>
              <mc:Fallback>
                <p:oleObj name="Equation" r:id="rId6" imgW="4419600" imgH="635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773238"/>
                        <a:ext cx="5616575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323850" y="4149725"/>
            <a:ext cx="42799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/>
              <a:t>Radiation balance between A1 and A2:</a:t>
            </a:r>
          </a:p>
        </p:txBody>
      </p:sp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395288" y="2852738"/>
            <a:ext cx="42799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/>
              <a:t>Radiation from A2 to A1:</a:t>
            </a:r>
          </a:p>
        </p:txBody>
      </p:sp>
      <p:graphicFrame>
        <p:nvGraphicFramePr>
          <p:cNvPr id="2868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380605"/>
              </p:ext>
            </p:extLst>
          </p:nvPr>
        </p:nvGraphicFramePr>
        <p:xfrm>
          <a:off x="755650" y="3207445"/>
          <a:ext cx="2157413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2" name="Equation" r:id="rId8" imgW="1180588" imgH="279279" progId="Equation.3">
                  <p:embed/>
                </p:oleObj>
              </mc:Choice>
              <mc:Fallback>
                <p:oleObj name="Equation" r:id="rId8" imgW="1180588" imgH="27927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207445"/>
                        <a:ext cx="2157413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1042988" y="5876925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Note:</a:t>
            </a:r>
          </a:p>
        </p:txBody>
      </p:sp>
      <p:graphicFrame>
        <p:nvGraphicFramePr>
          <p:cNvPr id="2868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875665"/>
              </p:ext>
            </p:extLst>
          </p:nvPr>
        </p:nvGraphicFramePr>
        <p:xfrm>
          <a:off x="1042988" y="4652963"/>
          <a:ext cx="3816350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3" name="Equation" r:id="rId10" imgW="1562100" imgH="279400" progId="Equation.3">
                  <p:embed/>
                </p:oleObj>
              </mc:Choice>
              <mc:Fallback>
                <p:oleObj name="Equation" r:id="rId10" imgW="1562100" imgH="2794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652963"/>
                        <a:ext cx="3816350" cy="68103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6" name="Object 15"/>
          <p:cNvGraphicFramePr>
            <a:graphicFrameLocks noChangeAspect="1"/>
          </p:cNvGraphicFramePr>
          <p:nvPr/>
        </p:nvGraphicFramePr>
        <p:xfrm>
          <a:off x="1116013" y="6235700"/>
          <a:ext cx="1646237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4" name="Equation" r:id="rId12" imgW="901309" imgH="165028" progId="Equation.3">
                  <p:embed/>
                </p:oleObj>
              </mc:Choice>
              <mc:Fallback>
                <p:oleObj name="Equation" r:id="rId12" imgW="901309" imgH="165028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6235700"/>
                        <a:ext cx="1646237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" descr="view facto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2616138" cy="40770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34</a:t>
            </a:fld>
            <a:r>
              <a:rPr lang="en-GB" smtClean="0"/>
              <a:t>/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350"/>
            <a:ext cx="8713787" cy="57626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Non-black surfaces: the diffuse-</a:t>
            </a:r>
            <a:r>
              <a:rPr lang="en-GB" sz="2400" dirty="0" err="1" smtClean="0"/>
              <a:t>gray</a:t>
            </a:r>
            <a:r>
              <a:rPr lang="en-GB" sz="2400" dirty="0" smtClean="0"/>
              <a:t> model (real surfaces) 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1075"/>
            <a:ext cx="7200900" cy="503238"/>
          </a:xfrm>
        </p:spPr>
        <p:txBody>
          <a:bodyPr/>
          <a:lstStyle/>
          <a:p>
            <a:pPr eaLnBrk="1" hangingPunct="1"/>
            <a:r>
              <a:rPr lang="en-GB" sz="1800" smtClean="0"/>
              <a:t>Diffuse-gray emitter (good approximation for real surfaces)</a:t>
            </a:r>
          </a:p>
        </p:txBody>
      </p:sp>
      <p:pic>
        <p:nvPicPr>
          <p:cNvPr id="30725" name="Picture 4" descr="Radiation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70000"/>
            <a:ext cx="489743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Radiation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43063"/>
            <a:ext cx="360045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6"/>
          <p:cNvSpPr>
            <a:spLocks noChangeArrowheads="1"/>
          </p:cNvSpPr>
          <p:nvPr/>
        </p:nvSpPr>
        <p:spPr bwMode="auto">
          <a:xfrm>
            <a:off x="395288" y="3732213"/>
            <a:ext cx="65532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/>
              <a:t>Total hemispheric </a:t>
            </a:r>
            <a:r>
              <a:rPr lang="en-GB" i="1"/>
              <a:t>emissivity</a:t>
            </a:r>
            <a:r>
              <a:rPr lang="en-GB"/>
              <a:t>:  </a:t>
            </a:r>
          </a:p>
        </p:txBody>
      </p:sp>
      <p:graphicFrame>
        <p:nvGraphicFramePr>
          <p:cNvPr id="30728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60630002"/>
              </p:ext>
            </p:extLst>
          </p:nvPr>
        </p:nvGraphicFramePr>
        <p:xfrm>
          <a:off x="1187450" y="3990975"/>
          <a:ext cx="1728788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8" name="Equation" r:id="rId5" imgW="1054080" imgH="419040" progId="Equation.3">
                  <p:embed/>
                </p:oleObj>
              </mc:Choice>
              <mc:Fallback>
                <p:oleObj name="Equation" r:id="rId5" imgW="1054080" imgH="419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990975"/>
                        <a:ext cx="1728788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250825" y="4668838"/>
            <a:ext cx="73453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/>
              <a:t>Similar considerations can be made for </a:t>
            </a:r>
            <a:r>
              <a:rPr lang="en-GB" i="1"/>
              <a:t>adsorptivity</a:t>
            </a:r>
            <a:r>
              <a:rPr lang="en-GB"/>
              <a:t> and </a:t>
            </a:r>
            <a:r>
              <a:rPr lang="en-GB" i="1"/>
              <a:t>reflectivity</a:t>
            </a:r>
            <a:r>
              <a:rPr lang="en-GB"/>
              <a:t>  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250825" y="5229225"/>
            <a:ext cx="74168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/>
              <a:t>The </a:t>
            </a:r>
            <a:r>
              <a:rPr lang="en-GB" b="1" i="1"/>
              <a:t>Diffuse-gray</a:t>
            </a:r>
            <a:r>
              <a:rPr lang="en-GB" i="1"/>
              <a:t> model</a:t>
            </a:r>
            <a:r>
              <a:rPr lang="en-GB"/>
              <a:t>: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sz="1600"/>
              <a:t>Gray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sz="1600"/>
              <a:t>A diffuse emitter, absorber and reflector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sz="1600"/>
              <a:t>Opaque (no transmittivity)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635375" y="4173538"/>
            <a:ext cx="4414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/>
              <a:t>(</a:t>
            </a:r>
            <a:r>
              <a:rPr lang="en-GB" sz="1600" b="1"/>
              <a:t>Note</a:t>
            </a:r>
            <a:r>
              <a:rPr lang="en-GB" sz="1600"/>
              <a:t>: @ cryo temp. </a:t>
            </a:r>
            <a:r>
              <a:rPr lang="el-GR" sz="1600" i="1">
                <a:cs typeface="Arial" charset="0"/>
              </a:rPr>
              <a:t>ε</a:t>
            </a:r>
            <a:r>
              <a:rPr lang="en-US" sz="1600" i="1">
                <a:cs typeface="Arial" charset="0"/>
              </a:rPr>
              <a:t> </a:t>
            </a:r>
            <a:r>
              <a:rPr lang="en-US" sz="1600">
                <a:cs typeface="Arial" charset="0"/>
              </a:rPr>
              <a:t>is strongly T dependent</a:t>
            </a:r>
            <a:r>
              <a:rPr lang="en-GB" sz="1600"/>
              <a:t>)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35</a:t>
            </a:fld>
            <a:r>
              <a:rPr lang="en-GB" smtClean="0"/>
              <a:t>/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42" y="44624"/>
            <a:ext cx="8713788" cy="576263"/>
          </a:xfrm>
        </p:spPr>
        <p:txBody>
          <a:bodyPr/>
          <a:lstStyle/>
          <a:p>
            <a:r>
              <a:rPr lang="en-US" sz="2400" dirty="0" smtClean="0"/>
              <a:t>Emissivity of various materials as a function of T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548" y="6619875"/>
            <a:ext cx="9117012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	</a:t>
            </a:r>
            <a:r>
              <a:rPr lang="en-GB" dirty="0"/>
              <a:t> </a:t>
            </a:r>
            <a:r>
              <a:rPr lang="en-GB" dirty="0" smtClean="0"/>
              <a:t> 	</a:t>
            </a:r>
            <a:fld id="{5AA625D3-29AB-4131-BD0F-C7F1A9757741}" type="slidenum">
              <a:rPr lang="en-GB" smtClean="0"/>
              <a:pPr>
                <a:defRPr/>
              </a:pPr>
              <a:t>36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82588" y="4730853"/>
            <a:ext cx="9105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(</a:t>
            </a:r>
            <a:r>
              <a:rPr lang="en-US" sz="1000" i="1" dirty="0" err="1"/>
              <a:t>R.B.Scott</a:t>
            </a:r>
            <a:r>
              <a:rPr lang="en-US" sz="1000" i="1" dirty="0"/>
              <a:t>, Cryogenic Engineering, (Van </a:t>
            </a:r>
            <a:r>
              <a:rPr lang="en-US" sz="1000" i="1" dirty="0" err="1"/>
              <a:t>Nostrand</a:t>
            </a:r>
            <a:r>
              <a:rPr lang="en-US" sz="1000" i="1" dirty="0"/>
              <a:t>, New York, </a:t>
            </a:r>
            <a:r>
              <a:rPr lang="en-US" sz="1000" i="1" dirty="0" smtClean="0"/>
              <a:t>1959; </a:t>
            </a:r>
            <a:r>
              <a:rPr lang="en-US" sz="1000" i="1" dirty="0" err="1"/>
              <a:t>Y.S.Touloukian</a:t>
            </a:r>
            <a:r>
              <a:rPr lang="en-US" sz="1000" i="1" dirty="0"/>
              <a:t>, </a:t>
            </a:r>
            <a:r>
              <a:rPr lang="en-US" sz="1000" i="1" dirty="0" err="1"/>
              <a:t>Thermophysical</a:t>
            </a:r>
            <a:r>
              <a:rPr lang="en-US" sz="1000" i="1" dirty="0"/>
              <a:t> Properties of Matter, (Plenum Press, New York, 1995</a:t>
            </a:r>
            <a:r>
              <a:rPr lang="en-US" sz="1000" i="1" dirty="0" smtClean="0"/>
              <a:t>)) </a:t>
            </a:r>
            <a:endParaRPr lang="en-GB" sz="10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259632" y="692696"/>
            <a:ext cx="6430988" cy="4074110"/>
            <a:chOff x="1043608" y="836712"/>
            <a:chExt cx="7151068" cy="4866198"/>
          </a:xfrm>
        </p:grpSpPr>
        <p:pic>
          <p:nvPicPr>
            <p:cNvPr id="1157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0"/>
            <a:stretch/>
          </p:blipFill>
          <p:spPr bwMode="auto">
            <a:xfrm>
              <a:off x="1043608" y="836712"/>
              <a:ext cx="7151068" cy="486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283225" y="4019214"/>
              <a:ext cx="393056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GB" sz="13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1520" y="5229200"/>
            <a:ext cx="878497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GB" sz="1400" kern="0" dirty="0" smtClean="0"/>
              <a:t>Strong T dependence (quasi proportional to T)</a:t>
            </a:r>
          </a:p>
          <a:p>
            <a:pPr eaLnBrk="1" hangingPunct="1">
              <a:lnSpc>
                <a:spcPct val="80000"/>
              </a:lnSpc>
            </a:pPr>
            <a:r>
              <a:rPr lang="en-GB" sz="1400" kern="0" dirty="0" smtClean="0"/>
              <a:t>Emissivity reduces with T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kern="0" dirty="0" smtClean="0"/>
              <a:t>At cryogenic temperatures low emissivity in the far infrared is not necessarily related to surface brilliance </a:t>
            </a:r>
            <a:endParaRPr lang="en-GB" sz="1400" kern="0" dirty="0" smtClean="0"/>
          </a:p>
        </p:txBody>
      </p:sp>
    </p:spTree>
    <p:extLst>
      <p:ext uri="{BB962C8B-B14F-4D97-AF65-F5344CB8AC3E}">
        <p14:creationId xmlns:p14="http://schemas.microsoft.com/office/powerpoint/2010/main" val="224873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Radiation between 2 diffuse-</a:t>
            </a:r>
            <a:r>
              <a:rPr lang="en-GB" dirty="0" err="1"/>
              <a:t>gray</a:t>
            </a:r>
            <a:r>
              <a:rPr lang="en-GB" dirty="0"/>
              <a:t> enclosures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37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39750" y="2349476"/>
            <a:ext cx="504031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/>
              <a:t>Radiation balance between A1 and A2:</a:t>
            </a:r>
          </a:p>
        </p:txBody>
      </p:sp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272327"/>
              </p:ext>
            </p:extLst>
          </p:nvPr>
        </p:nvGraphicFramePr>
        <p:xfrm>
          <a:off x="1543050" y="2781276"/>
          <a:ext cx="243205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64" name="Equation" r:id="rId3" imgW="1790700" imgH="660400" progId="Equation.3">
                  <p:embed/>
                </p:oleObj>
              </mc:Choice>
              <mc:Fallback>
                <p:oleObj name="Equation" r:id="rId3" imgW="17907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2781276"/>
                        <a:ext cx="2432050" cy="89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" descr="Radiation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0688"/>
            <a:ext cx="532606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11188" y="3789338"/>
            <a:ext cx="82089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/>
              <a:t>For </a:t>
            </a:r>
            <a:r>
              <a:rPr lang="en-GB" sz="2000" b="1">
                <a:solidFill>
                  <a:srgbClr val="0066CC"/>
                </a:solidFill>
              </a:rPr>
              <a:t>2 enclosed cylinders</a:t>
            </a:r>
            <a:r>
              <a:rPr lang="en-GB" sz="2000"/>
              <a:t> or </a:t>
            </a:r>
            <a:r>
              <a:rPr lang="en-GB" sz="2000" b="1">
                <a:solidFill>
                  <a:srgbClr val="0066CC"/>
                </a:solidFill>
              </a:rPr>
              <a:t>spheres</a:t>
            </a:r>
            <a:r>
              <a:rPr lang="en-GB" sz="2000"/>
              <a:t> (not necessarily concentric!):</a:t>
            </a:r>
          </a:p>
        </p:txBody>
      </p:sp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355047"/>
              </p:ext>
            </p:extLst>
          </p:nvPr>
        </p:nvGraphicFramePr>
        <p:xfrm>
          <a:off x="1475656" y="4149701"/>
          <a:ext cx="2200746" cy="1059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65" name="Equation" r:id="rId6" imgW="1447800" imgH="698500" progId="Equation.3">
                  <p:embed/>
                </p:oleObj>
              </mc:Choice>
              <mc:Fallback>
                <p:oleObj name="Equation" r:id="rId6" imgW="14478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4149701"/>
                        <a:ext cx="2200746" cy="1059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443663" y="4149701"/>
            <a:ext cx="2293937" cy="1766887"/>
            <a:chOff x="3696" y="2931"/>
            <a:chExt cx="1445" cy="1113"/>
          </a:xfrm>
        </p:grpSpPr>
        <p:sp>
          <p:nvSpPr>
            <p:cNvPr id="11" name="Oval 21"/>
            <p:cNvSpPr>
              <a:spLocks noChangeArrowheads="1"/>
            </p:cNvSpPr>
            <p:nvPr/>
          </p:nvSpPr>
          <p:spPr bwMode="auto">
            <a:xfrm>
              <a:off x="3978" y="3221"/>
              <a:ext cx="575" cy="576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279C9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4150" y="3385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A</a:t>
              </a:r>
              <a:r>
                <a:rPr lang="en-GB" sz="1200"/>
                <a:t>1</a:t>
              </a:r>
            </a:p>
          </p:txBody>
        </p:sp>
        <p:sp>
          <p:nvSpPr>
            <p:cNvPr id="13" name="Oval 22"/>
            <p:cNvSpPr>
              <a:spLocks noChangeArrowheads="1"/>
            </p:cNvSpPr>
            <p:nvPr/>
          </p:nvSpPr>
          <p:spPr bwMode="auto">
            <a:xfrm>
              <a:off x="3791" y="3027"/>
              <a:ext cx="958" cy="960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" name="Object 23"/>
            <p:cNvGraphicFramePr>
              <a:graphicFrameLocks noChangeAspect="1"/>
            </p:cNvGraphicFramePr>
            <p:nvPr/>
          </p:nvGraphicFramePr>
          <p:xfrm>
            <a:off x="3696" y="3459"/>
            <a:ext cx="343" cy="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7266" name="Designer Drawing" r:id="rId8" imgW="304800" imgH="304800" progId="Designer.Drawing.7">
                    <p:embed/>
                  </p:oleObj>
                </mc:Choice>
                <mc:Fallback>
                  <p:oleObj name="Designer Drawing" r:id="rId8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459"/>
                          <a:ext cx="343" cy="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24"/>
            <p:cNvGraphicFramePr>
              <a:graphicFrameLocks noChangeAspect="1"/>
            </p:cNvGraphicFramePr>
            <p:nvPr/>
          </p:nvGraphicFramePr>
          <p:xfrm>
            <a:off x="4509" y="3507"/>
            <a:ext cx="345" cy="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7267" name="Designer Drawing" r:id="rId10" imgW="304800" imgH="304800" progId="Designer.Drawing.7">
                    <p:embed/>
                  </p:oleObj>
                </mc:Choice>
                <mc:Fallback>
                  <p:oleObj name="Designer Drawing" r:id="rId10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9" y="3507"/>
                          <a:ext cx="345" cy="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25"/>
            <p:cNvGraphicFramePr>
              <a:graphicFrameLocks noChangeAspect="1"/>
            </p:cNvGraphicFramePr>
            <p:nvPr/>
          </p:nvGraphicFramePr>
          <p:xfrm>
            <a:off x="4222" y="2931"/>
            <a:ext cx="6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7268" name="Designer Drawing" r:id="rId12" imgW="304800" imgH="304800" progId="Designer.Drawing.7">
                    <p:embed/>
                  </p:oleObj>
                </mc:Choice>
                <mc:Fallback>
                  <p:oleObj name="Designer Drawing" r:id="rId12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2" y="2931"/>
                          <a:ext cx="6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26"/>
            <p:cNvGraphicFramePr>
              <a:graphicFrameLocks noChangeAspect="1"/>
            </p:cNvGraphicFramePr>
            <p:nvPr/>
          </p:nvGraphicFramePr>
          <p:xfrm>
            <a:off x="4222" y="3699"/>
            <a:ext cx="6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7269" name="Designer Drawing" r:id="rId14" imgW="304800" imgH="304800" progId="Designer.Drawing.7">
                    <p:embed/>
                  </p:oleObj>
                </mc:Choice>
                <mc:Fallback>
                  <p:oleObj name="Designer Drawing" r:id="rId14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2" y="3699"/>
                          <a:ext cx="6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4876" y="3385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A</a:t>
              </a:r>
              <a:r>
                <a:rPr lang="en-GB" sz="1200"/>
                <a:t>2</a:t>
              </a:r>
            </a:p>
          </p:txBody>
        </p:sp>
      </p:grp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250825" y="5332388"/>
            <a:ext cx="8208963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GB" b="1" dirty="0" smtClean="0">
                <a:solidFill>
                  <a:srgbClr val="0066FF"/>
                </a:solidFill>
              </a:rPr>
              <a:t>Hints to </a:t>
            </a:r>
            <a:r>
              <a:rPr lang="en-GB" b="1" dirty="0">
                <a:solidFill>
                  <a:srgbClr val="0066FF"/>
                </a:solidFill>
              </a:rPr>
              <a:t>reduce heat load </a:t>
            </a:r>
            <a:r>
              <a:rPr lang="en-GB" dirty="0" smtClean="0"/>
              <a:t>in a cryostat:</a:t>
            </a:r>
            <a:endParaRPr lang="en-GB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dirty="0">
                <a:solidFill>
                  <a:srgbClr val="0066FF"/>
                </a:solidFill>
              </a:rPr>
              <a:t>Reduce A</a:t>
            </a:r>
            <a:r>
              <a:rPr lang="en-GB" sz="1200" dirty="0">
                <a:solidFill>
                  <a:srgbClr val="0066FF"/>
                </a:solidFill>
              </a:rPr>
              <a:t>2</a:t>
            </a:r>
            <a:r>
              <a:rPr lang="en-GB" dirty="0">
                <a:solidFill>
                  <a:srgbClr val="0066FF"/>
                </a:solidFill>
              </a:rPr>
              <a:t> </a:t>
            </a:r>
            <a:r>
              <a:rPr lang="en-GB" dirty="0"/>
              <a:t>(</a:t>
            </a:r>
            <a:r>
              <a:rPr lang="en-GB" dirty="0" err="1"/>
              <a:t>vac.vessel</a:t>
            </a:r>
            <a:r>
              <a:rPr lang="en-GB" dirty="0"/>
              <a:t> as small as possible)</a:t>
            </a:r>
            <a:endParaRPr lang="en-GB" sz="12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dirty="0">
                <a:solidFill>
                  <a:srgbClr val="0066FF"/>
                </a:solidFill>
              </a:rPr>
              <a:t>Small </a:t>
            </a:r>
            <a:r>
              <a:rPr lang="en-GB" dirty="0" err="1">
                <a:solidFill>
                  <a:srgbClr val="0066FF"/>
                </a:solidFill>
              </a:rPr>
              <a:t>emissivities</a:t>
            </a:r>
            <a:r>
              <a:rPr lang="en-GB" dirty="0"/>
              <a:t>: </a:t>
            </a:r>
            <a:r>
              <a:rPr lang="el-GR" i="1" dirty="0">
                <a:cs typeface="Arial" charset="0"/>
              </a:rPr>
              <a:t>ε</a:t>
            </a:r>
            <a:r>
              <a:rPr lang="en-US" sz="1200" i="1" dirty="0">
                <a:cs typeface="Arial" charset="0"/>
              </a:rPr>
              <a:t>1</a:t>
            </a:r>
            <a:r>
              <a:rPr lang="en-GB" sz="1200" dirty="0"/>
              <a:t> </a:t>
            </a:r>
            <a:r>
              <a:rPr lang="en-GB" dirty="0"/>
              <a:t>reduced by low T; </a:t>
            </a:r>
            <a:r>
              <a:rPr lang="el-GR" i="1" dirty="0">
                <a:cs typeface="Arial" charset="0"/>
              </a:rPr>
              <a:t>ε</a:t>
            </a:r>
            <a:r>
              <a:rPr lang="en-US" sz="1200" i="1" dirty="0">
                <a:cs typeface="Arial" charset="0"/>
              </a:rPr>
              <a:t>2</a:t>
            </a:r>
            <a:r>
              <a:rPr lang="en-GB" sz="1200" dirty="0"/>
              <a:t> </a:t>
            </a:r>
            <a:r>
              <a:rPr lang="en-GB" dirty="0"/>
              <a:t>at RT &amp; moderated by A</a:t>
            </a:r>
            <a:r>
              <a:rPr lang="en-GB" sz="1200" dirty="0"/>
              <a:t>1</a:t>
            </a:r>
            <a:r>
              <a:rPr lang="en-GB" dirty="0"/>
              <a:t>/A</a:t>
            </a:r>
            <a:r>
              <a:rPr lang="en-GB" sz="1200" dirty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50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Radiation between 2 diffuse-</a:t>
            </a:r>
            <a:r>
              <a:rPr lang="en-GB" dirty="0" err="1"/>
              <a:t>gray</a:t>
            </a:r>
            <a:r>
              <a:rPr lang="en-GB" dirty="0"/>
              <a:t> flat plates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38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1268413"/>
            <a:ext cx="50403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/>
              <a:t>Radiation balance between A1 and A2 (A1=A2=A):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137954"/>
              </p:ext>
            </p:extLst>
          </p:nvPr>
        </p:nvGraphicFramePr>
        <p:xfrm>
          <a:off x="2627784" y="2795804"/>
          <a:ext cx="2430067" cy="1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17" name="Equation" r:id="rId3" imgW="1308100" imgH="660400" progId="Equation.3">
                  <p:embed/>
                </p:oleObj>
              </mc:Choice>
              <mc:Fallback>
                <p:oleObj name="Equation" r:id="rId3" imgW="13081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795804"/>
                        <a:ext cx="2430067" cy="122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6400800" y="1125538"/>
            <a:ext cx="2392363" cy="1746250"/>
            <a:chOff x="4032" y="709"/>
            <a:chExt cx="1507" cy="1100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4440" y="709"/>
              <a:ext cx="0" cy="1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4694" y="709"/>
              <a:ext cx="0" cy="1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4259" y="754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4256" y="894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4259" y="1026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262" y="1168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4259" y="1308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4262" y="1440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4259" y="1586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4262" y="1718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4694" y="709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>
              <a:off x="4691" y="849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>
              <a:off x="4694" y="981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>
              <a:off x="4697" y="1123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4694" y="1263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4697" y="1395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H="1">
              <a:off x="4694" y="1541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H="1">
              <a:off x="4697" y="1673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4032" y="1162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  <a:r>
                <a:rPr lang="en-GB" sz="1200"/>
                <a:t>1</a:t>
              </a:r>
            </a:p>
          </p:txBody>
        </p:sp>
        <p:sp>
          <p:nvSpPr>
            <p:cNvPr id="27" name="Text Box 33"/>
            <p:cNvSpPr txBox="1">
              <a:spLocks noChangeArrowheads="1"/>
            </p:cNvSpPr>
            <p:nvPr/>
          </p:nvSpPr>
          <p:spPr bwMode="auto">
            <a:xfrm>
              <a:off x="4921" y="1162"/>
              <a:ext cx="6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/>
                <a:t>T</a:t>
              </a:r>
              <a:r>
                <a:rPr lang="en-GB" sz="1200"/>
                <a:t>2</a:t>
              </a:r>
              <a:r>
                <a:rPr lang="en-GB"/>
                <a:t> (&lt;T</a:t>
              </a:r>
              <a:r>
                <a:rPr lang="en-GB" sz="1200"/>
                <a:t>1</a:t>
              </a:r>
              <a:r>
                <a:rPr lang="en-GB"/>
                <a:t>)</a:t>
              </a:r>
              <a:endParaRPr lang="en-GB" sz="1200"/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>
              <a:off x="4468" y="1253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 flipH="1">
              <a:off x="4513" y="1026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3800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Radiation </a:t>
            </a:r>
            <a:r>
              <a:rPr lang="en-GB" dirty="0" smtClean="0"/>
              <a:t>with an intermediate floating shield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39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123906" name="Picture 2" descr="\\cern.ch\dfs\Users\v\vparma\Desktop\2013-04-18\Image0020 b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3369" r="2418" b="3653"/>
          <a:stretch/>
        </p:blipFill>
        <p:spPr bwMode="auto">
          <a:xfrm>
            <a:off x="971600" y="805777"/>
            <a:ext cx="2104390" cy="173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7" name="Picture 3" descr="\\cern.ch\dfs\Users\v\vparma\Desktop\2013-04-18\Image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6712"/>
            <a:ext cx="5092268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64766" y="2636912"/>
            <a:ext cx="504031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/>
              <a:t>Radiation balance between A1 and A2: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83568" y="2924944"/>
            <a:ext cx="4467225" cy="1413687"/>
            <a:chOff x="683568" y="3645024"/>
            <a:chExt cx="4467225" cy="1413687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045921"/>
                </p:ext>
              </p:extLst>
            </p:nvPr>
          </p:nvGraphicFramePr>
          <p:xfrm>
            <a:off x="683568" y="3645024"/>
            <a:ext cx="4467225" cy="911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02" name="Equation" r:id="rId5" imgW="3288960" imgH="672840" progId="Equation.3">
                    <p:embed/>
                  </p:oleObj>
                </mc:Choice>
                <mc:Fallback>
                  <p:oleObj name="Equation" r:id="rId5" imgW="3288960" imgH="67284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3645024"/>
                          <a:ext cx="4467225" cy="911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Left Brace 5"/>
            <p:cNvSpPr/>
            <p:nvPr/>
          </p:nvSpPr>
          <p:spPr>
            <a:xfrm rot="-5400000">
              <a:off x="2154275" y="3866505"/>
              <a:ext cx="144016" cy="1717278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66FF"/>
                </a:solidFill>
              </a:endParaRPr>
            </a:p>
          </p:txBody>
        </p:sp>
        <p:sp>
          <p:nvSpPr>
            <p:cNvPr id="10" name="Left Brace 9"/>
            <p:cNvSpPr/>
            <p:nvPr/>
          </p:nvSpPr>
          <p:spPr>
            <a:xfrm rot="-5400000">
              <a:off x="4023953" y="3877451"/>
              <a:ext cx="144016" cy="1717278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66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32397" y="4736761"/>
              <a:ext cx="9877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A1 to S gap</a:t>
              </a:r>
              <a:endParaRPr lang="en-GB" sz="1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02075" y="4781712"/>
              <a:ext cx="9793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S to A2 gap</a:t>
              </a:r>
              <a:endParaRPr lang="en-GB" sz="1200" dirty="0"/>
            </a:p>
          </p:txBody>
        </p:sp>
      </p:grp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11560" y="4437112"/>
            <a:ext cx="7776864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 smtClean="0"/>
              <a:t>For flat  surfaces approximation, and same </a:t>
            </a:r>
            <a:r>
              <a:rPr lang="en-GB" sz="2000" dirty="0" err="1" smtClean="0"/>
              <a:t>ɛ</a:t>
            </a:r>
            <a:r>
              <a:rPr lang="en-GB" sz="2000" dirty="0" smtClean="0"/>
              <a:t>, it becomes :</a:t>
            </a:r>
            <a:endParaRPr lang="en-GB" sz="20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424188"/>
              </p:ext>
            </p:extLst>
          </p:nvPr>
        </p:nvGraphicFramePr>
        <p:xfrm>
          <a:off x="726426" y="5013176"/>
          <a:ext cx="1763313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03" name="Equation" r:id="rId7" imgW="1244520" imgH="660240" progId="Equation.3">
                  <p:embed/>
                </p:oleObj>
              </mc:Choice>
              <mc:Fallback>
                <p:oleObj name="Equation" r:id="rId7" imgW="1244520" imgH="660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6426" y="5013176"/>
                        <a:ext cx="1763313" cy="936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059832" y="5013176"/>
            <a:ext cx="461299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sz="2000" dirty="0" smtClean="0"/>
              <a:t> </a:t>
            </a:r>
            <a:r>
              <a:rPr lang="en-GB" dirty="0" smtClean="0">
                <a:sym typeface="Wingdings" pitchFamily="2" charset="2"/>
              </a:rPr>
              <a:t></a:t>
            </a:r>
            <a:r>
              <a:rPr lang="en-GB" dirty="0" smtClean="0"/>
              <a:t> ½ of the rate without shield (see previous slide)</a:t>
            </a:r>
            <a:endParaRPr lang="en-GB" dirty="0"/>
          </a:p>
        </p:txBody>
      </p:sp>
      <p:sp>
        <p:nvSpPr>
          <p:cNvPr id="17" name="Oval 48"/>
          <p:cNvSpPr>
            <a:spLocks noChangeArrowheads="1"/>
          </p:cNvSpPr>
          <p:nvPr/>
        </p:nvSpPr>
        <p:spPr bwMode="auto">
          <a:xfrm>
            <a:off x="1403648" y="5517232"/>
            <a:ext cx="360040" cy="360040"/>
          </a:xfrm>
          <a:prstGeom prst="ellips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2627784" y="5733256"/>
            <a:ext cx="597666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GB" b="1" dirty="0" smtClean="0">
                <a:solidFill>
                  <a:srgbClr val="0066FF"/>
                </a:solidFill>
              </a:rPr>
              <a:t>Hint: to </a:t>
            </a:r>
            <a:r>
              <a:rPr lang="en-GB" b="1" dirty="0">
                <a:solidFill>
                  <a:srgbClr val="0066FF"/>
                </a:solidFill>
              </a:rPr>
              <a:t>reduce heat </a:t>
            </a:r>
            <a:r>
              <a:rPr lang="en-GB" b="1" dirty="0" smtClean="0">
                <a:solidFill>
                  <a:srgbClr val="0066FF"/>
                </a:solidFill>
              </a:rPr>
              <a:t>loads </a:t>
            </a:r>
            <a:r>
              <a:rPr lang="en-GB" dirty="0" smtClean="0"/>
              <a:t>in a cryostat:</a:t>
            </a:r>
          </a:p>
          <a:p>
            <a:pPr marL="742950" lvl="1" indent="-285750">
              <a:spcBef>
                <a:spcPct val="20000"/>
              </a:spcBef>
            </a:pPr>
            <a:r>
              <a:rPr lang="en-GB" dirty="0" smtClean="0"/>
              <a:t>- Add one (or more) intermediate shields</a:t>
            </a:r>
          </a:p>
          <a:p>
            <a:pPr marL="742950" lvl="1" indent="-285750">
              <a:spcBef>
                <a:spcPct val="2000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40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Dewars</a:t>
            </a:r>
            <a:r>
              <a:rPr lang="en-US" dirty="0" smtClean="0"/>
              <a:t> on “</a:t>
            </a:r>
            <a:r>
              <a:rPr lang="en-US" dirty="0"/>
              <a:t>G</a:t>
            </a:r>
            <a:r>
              <a:rPr lang="en-US" dirty="0" smtClean="0"/>
              <a:t>oogle images”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4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36712"/>
            <a:ext cx="8828180" cy="55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48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852936"/>
            <a:ext cx="8713788" cy="576263"/>
          </a:xfrm>
        </p:spPr>
        <p:txBody>
          <a:bodyPr/>
          <a:lstStyle/>
          <a:p>
            <a:r>
              <a:rPr lang="en-GB" dirty="0"/>
              <a:t>Multi Layer Insulation (MLI)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40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41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MLI principle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5257800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solidFill>
                  <a:srgbClr val="0066CC"/>
                </a:solidFill>
              </a:rPr>
              <a:t>Low emissivity</a:t>
            </a:r>
            <a:r>
              <a:rPr lang="en-GB" sz="2000" dirty="0" smtClean="0"/>
              <a:t> of aluminium layer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solidFill>
                  <a:srgbClr val="0066CC"/>
                </a:solidFill>
              </a:rPr>
              <a:t>Multi-layer</a:t>
            </a:r>
            <a:r>
              <a:rPr lang="en-GB" sz="2000" dirty="0" smtClean="0"/>
              <a:t> to enhance radiation protection: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multi reflection of radiation…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solidFill>
                  <a:srgbClr val="0066CC"/>
                </a:solidFill>
              </a:rPr>
              <a:t>Minimal thermal conductivity</a:t>
            </a:r>
            <a:r>
              <a:rPr lang="en-GB" sz="2000" dirty="0" smtClean="0"/>
              <a:t> between reflective layers: interposing of </a:t>
            </a:r>
            <a:r>
              <a:rPr lang="en-GB" sz="2000" dirty="0" smtClean="0">
                <a:solidFill>
                  <a:srgbClr val="0066CC"/>
                </a:solidFill>
              </a:rPr>
              <a:t>isolating layers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>
                <a:solidFill>
                  <a:srgbClr val="0066CC"/>
                </a:solidFill>
              </a:rPr>
              <a:t>Reduced inter-layer thermal conduction</a:t>
            </a:r>
            <a:r>
              <a:rPr lang="en-GB" sz="1800" dirty="0" smtClean="0"/>
              <a:t> heat loads 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solidFill>
                  <a:srgbClr val="0066CC"/>
                </a:solidFill>
              </a:rPr>
              <a:t>Enhanced performance</a:t>
            </a:r>
            <a:r>
              <a:rPr lang="en-GB" sz="2000" dirty="0" smtClean="0"/>
              <a:t> @ low T </a:t>
            </a:r>
            <a:r>
              <a:rPr lang="en-GB" sz="2000" dirty="0" smtClean="0">
                <a:sym typeface="Wingdings" pitchFamily="2" charset="2"/>
              </a:rPr>
              <a:t> use actively cooled shield</a:t>
            </a:r>
            <a:endParaRPr lang="en-GB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>
                <a:solidFill>
                  <a:srgbClr val="0066CC"/>
                </a:solidFill>
              </a:rPr>
              <a:t>Lower emissivity</a:t>
            </a:r>
            <a:r>
              <a:rPr lang="en-GB" sz="1800" dirty="0" smtClean="0"/>
              <a:t> of reflective material layers </a:t>
            </a:r>
            <a:r>
              <a:rPr lang="en-GB" sz="1800" dirty="0" smtClean="0">
                <a:solidFill>
                  <a:srgbClr val="0066CC"/>
                </a:solidFill>
              </a:rPr>
              <a:t>@ low T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>
                <a:solidFill>
                  <a:srgbClr val="0066CC"/>
                </a:solidFill>
              </a:rPr>
              <a:t>Reduce radiation</a:t>
            </a:r>
            <a:r>
              <a:rPr lang="en-GB" sz="1800" dirty="0" smtClean="0"/>
              <a:t> from inner-most layers, cooled at T of shield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Extract heat @ thermal shield T </a:t>
            </a:r>
            <a:r>
              <a:rPr lang="en-GB" sz="1800" dirty="0" smtClean="0">
                <a:sym typeface="Wingdings" pitchFamily="2" charset="2"/>
              </a:rPr>
              <a:t> </a:t>
            </a:r>
            <a:r>
              <a:rPr lang="en-GB" sz="1800" dirty="0" smtClean="0">
                <a:solidFill>
                  <a:srgbClr val="0066CC"/>
                </a:solidFill>
                <a:sym typeface="Wingdings" pitchFamily="2" charset="2"/>
              </a:rPr>
              <a:t>more efficient</a:t>
            </a:r>
            <a:r>
              <a:rPr lang="en-GB" sz="1800" dirty="0" smtClean="0">
                <a:sym typeface="Wingdings" pitchFamily="2" charset="2"/>
              </a:rPr>
              <a:t> heat extraction</a:t>
            </a:r>
            <a:r>
              <a:rPr lang="en-GB" sz="1800" dirty="0" smtClean="0"/>
              <a:t>  </a:t>
            </a:r>
          </a:p>
        </p:txBody>
      </p:sp>
      <p:grpSp>
        <p:nvGrpSpPr>
          <p:cNvPr id="41989" name="Group 49"/>
          <p:cNvGrpSpPr>
            <a:grpSpLocks/>
          </p:cNvGrpSpPr>
          <p:nvPr/>
        </p:nvGrpSpPr>
        <p:grpSpPr bwMode="auto">
          <a:xfrm>
            <a:off x="5380038" y="500063"/>
            <a:ext cx="3806825" cy="4154487"/>
            <a:chOff x="3389" y="315"/>
            <a:chExt cx="2398" cy="2617"/>
          </a:xfrm>
        </p:grpSpPr>
        <p:sp>
          <p:nvSpPr>
            <p:cNvPr id="41990" name="Line 6"/>
            <p:cNvSpPr>
              <a:spLocks noChangeShapeType="1"/>
            </p:cNvSpPr>
            <p:nvPr/>
          </p:nvSpPr>
          <p:spPr bwMode="auto">
            <a:xfrm>
              <a:off x="4276" y="963"/>
              <a:ext cx="0" cy="1486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1" name="Line 7"/>
            <p:cNvSpPr>
              <a:spLocks noChangeShapeType="1"/>
            </p:cNvSpPr>
            <p:nvPr/>
          </p:nvSpPr>
          <p:spPr bwMode="auto">
            <a:xfrm>
              <a:off x="4320" y="1087"/>
              <a:ext cx="0" cy="12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2" name="Line 8"/>
            <p:cNvSpPr>
              <a:spLocks noChangeShapeType="1"/>
            </p:cNvSpPr>
            <p:nvPr/>
          </p:nvSpPr>
          <p:spPr bwMode="auto">
            <a:xfrm>
              <a:off x="4364" y="963"/>
              <a:ext cx="0" cy="1486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3" name="Line 9"/>
            <p:cNvSpPr>
              <a:spLocks noChangeShapeType="1"/>
            </p:cNvSpPr>
            <p:nvPr/>
          </p:nvSpPr>
          <p:spPr bwMode="auto">
            <a:xfrm>
              <a:off x="4409" y="1087"/>
              <a:ext cx="0" cy="12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4" name="Line 10"/>
            <p:cNvSpPr>
              <a:spLocks noChangeShapeType="1"/>
            </p:cNvSpPr>
            <p:nvPr/>
          </p:nvSpPr>
          <p:spPr bwMode="auto">
            <a:xfrm>
              <a:off x="4453" y="963"/>
              <a:ext cx="0" cy="1486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5" name="Line 11"/>
            <p:cNvSpPr>
              <a:spLocks noChangeShapeType="1"/>
            </p:cNvSpPr>
            <p:nvPr/>
          </p:nvSpPr>
          <p:spPr bwMode="auto">
            <a:xfrm>
              <a:off x="4497" y="1087"/>
              <a:ext cx="0" cy="12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6" name="Line 12"/>
            <p:cNvSpPr>
              <a:spLocks noChangeShapeType="1"/>
            </p:cNvSpPr>
            <p:nvPr/>
          </p:nvSpPr>
          <p:spPr bwMode="auto">
            <a:xfrm>
              <a:off x="4542" y="963"/>
              <a:ext cx="0" cy="1486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7" name="Line 13"/>
            <p:cNvSpPr>
              <a:spLocks noChangeShapeType="1"/>
            </p:cNvSpPr>
            <p:nvPr/>
          </p:nvSpPr>
          <p:spPr bwMode="auto">
            <a:xfrm>
              <a:off x="4586" y="1087"/>
              <a:ext cx="0" cy="12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8" name="Line 14"/>
            <p:cNvSpPr>
              <a:spLocks noChangeShapeType="1"/>
            </p:cNvSpPr>
            <p:nvPr/>
          </p:nvSpPr>
          <p:spPr bwMode="auto">
            <a:xfrm>
              <a:off x="4630" y="963"/>
              <a:ext cx="0" cy="1486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9" name="Line 15"/>
            <p:cNvSpPr>
              <a:spLocks noChangeShapeType="1"/>
            </p:cNvSpPr>
            <p:nvPr/>
          </p:nvSpPr>
          <p:spPr bwMode="auto">
            <a:xfrm>
              <a:off x="4675" y="1087"/>
              <a:ext cx="0" cy="12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>
              <a:off x="4719" y="963"/>
              <a:ext cx="0" cy="1486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>
              <a:off x="4763" y="1087"/>
              <a:ext cx="0" cy="12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4808" y="963"/>
              <a:ext cx="0" cy="1486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03" name="Line 19"/>
            <p:cNvSpPr>
              <a:spLocks noChangeShapeType="1"/>
            </p:cNvSpPr>
            <p:nvPr/>
          </p:nvSpPr>
          <p:spPr bwMode="auto">
            <a:xfrm>
              <a:off x="4852" y="1087"/>
              <a:ext cx="0" cy="12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4896" y="963"/>
              <a:ext cx="0" cy="1486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05" name="Line 21"/>
            <p:cNvSpPr>
              <a:spLocks noChangeShapeType="1"/>
            </p:cNvSpPr>
            <p:nvPr/>
          </p:nvSpPr>
          <p:spPr bwMode="auto">
            <a:xfrm>
              <a:off x="4940" y="1087"/>
              <a:ext cx="0" cy="12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aphicFrame>
          <p:nvGraphicFramePr>
            <p:cNvPr id="42006" name="Object 26"/>
            <p:cNvGraphicFramePr>
              <a:graphicFrameLocks noChangeAspect="1"/>
            </p:cNvGraphicFramePr>
            <p:nvPr/>
          </p:nvGraphicFramePr>
          <p:xfrm>
            <a:off x="4302" y="1593"/>
            <a:ext cx="319" cy="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770" name="Designer Drawing" r:id="rId3" imgW="304800" imgH="304800" progId="Designer.Drawing.7">
                    <p:embed/>
                  </p:oleObj>
                </mc:Choice>
                <mc:Fallback>
                  <p:oleObj name="Designer Drawing" r:id="rId3" imgW="304800" imgH="304800" progId="Designer.Drawing.7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2" y="1593"/>
                          <a:ext cx="319" cy="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007" name="Object 27"/>
            <p:cNvGraphicFramePr>
              <a:graphicFrameLocks noChangeAspect="1"/>
            </p:cNvGraphicFramePr>
            <p:nvPr/>
          </p:nvGraphicFramePr>
          <p:xfrm>
            <a:off x="4466" y="1706"/>
            <a:ext cx="319" cy="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771" name="Designer Drawing" r:id="rId5" imgW="304800" imgH="304800" progId="Designer.Drawing.7">
                    <p:embed/>
                  </p:oleObj>
                </mc:Choice>
                <mc:Fallback>
                  <p:oleObj name="Designer Drawing" r:id="rId5" imgW="304800" imgH="304800" progId="Designer.Drawing.7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6" y="1706"/>
                          <a:ext cx="319" cy="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08" name="Rectangle 28"/>
            <p:cNvSpPr>
              <a:spLocks noChangeArrowheads="1"/>
            </p:cNvSpPr>
            <p:nvPr/>
          </p:nvSpPr>
          <p:spPr bwMode="auto">
            <a:xfrm>
              <a:off x="4422" y="1389"/>
              <a:ext cx="2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latin typeface="Comic Sans MS" pitchFamily="66" charset="0"/>
                </a:rPr>
                <a:t>Q</a:t>
              </a:r>
              <a:r>
                <a:rPr lang="en-GB" baseline="-25000">
                  <a:latin typeface="Comic Sans MS" pitchFamily="66" charset="0"/>
                </a:rPr>
                <a:t>c</a:t>
              </a:r>
            </a:p>
          </p:txBody>
        </p:sp>
        <p:sp>
          <p:nvSpPr>
            <p:cNvPr id="42009" name="Rectangle 29"/>
            <p:cNvSpPr>
              <a:spLocks noChangeArrowheads="1"/>
            </p:cNvSpPr>
            <p:nvPr/>
          </p:nvSpPr>
          <p:spPr bwMode="auto">
            <a:xfrm>
              <a:off x="4468" y="1752"/>
              <a:ext cx="2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latin typeface="Comic Sans MS" pitchFamily="66" charset="0"/>
                </a:rPr>
                <a:t>Q</a:t>
              </a:r>
              <a:r>
                <a:rPr lang="en-GB" baseline="-25000">
                  <a:latin typeface="Comic Sans MS" pitchFamily="66" charset="0"/>
                </a:rPr>
                <a:t>r</a:t>
              </a:r>
            </a:p>
          </p:txBody>
        </p:sp>
        <p:sp>
          <p:nvSpPr>
            <p:cNvPr id="42010" name="Line 30"/>
            <p:cNvSpPr>
              <a:spLocks noChangeAspect="1" noChangeShapeType="1"/>
            </p:cNvSpPr>
            <p:nvPr/>
          </p:nvSpPr>
          <p:spPr bwMode="auto">
            <a:xfrm>
              <a:off x="4409" y="2326"/>
              <a:ext cx="229" cy="38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11" name="Text Box 31"/>
            <p:cNvSpPr txBox="1">
              <a:spLocks noChangeArrowheads="1"/>
            </p:cNvSpPr>
            <p:nvPr/>
          </p:nvSpPr>
          <p:spPr bwMode="auto">
            <a:xfrm>
              <a:off x="3389" y="2759"/>
              <a:ext cx="78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200">
                  <a:latin typeface="Comic Sans MS" pitchFamily="66" charset="0"/>
                </a:rPr>
                <a:t>Reflective film</a:t>
              </a:r>
            </a:p>
          </p:txBody>
        </p:sp>
        <p:sp>
          <p:nvSpPr>
            <p:cNvPr id="42012" name="Text Box 32"/>
            <p:cNvSpPr txBox="1">
              <a:spLocks noChangeArrowheads="1"/>
            </p:cNvSpPr>
            <p:nvPr/>
          </p:nvSpPr>
          <p:spPr bwMode="auto">
            <a:xfrm>
              <a:off x="4542" y="2759"/>
              <a:ext cx="8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200">
                  <a:latin typeface="Comic Sans MS" pitchFamily="66" charset="0"/>
                </a:rPr>
                <a:t>Insulating spacer</a:t>
              </a:r>
            </a:p>
          </p:txBody>
        </p:sp>
        <p:sp>
          <p:nvSpPr>
            <p:cNvPr id="42013" name="Line 33"/>
            <p:cNvSpPr>
              <a:spLocks noChangeShapeType="1"/>
            </p:cNvSpPr>
            <p:nvPr/>
          </p:nvSpPr>
          <p:spPr bwMode="auto">
            <a:xfrm flipH="1">
              <a:off x="4098" y="2449"/>
              <a:ext cx="178" cy="37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14" name="Line 34"/>
            <p:cNvSpPr>
              <a:spLocks noChangeShapeType="1"/>
            </p:cNvSpPr>
            <p:nvPr/>
          </p:nvSpPr>
          <p:spPr bwMode="auto">
            <a:xfrm>
              <a:off x="4986" y="572"/>
              <a:ext cx="0" cy="208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15" name="Text Box 35"/>
            <p:cNvSpPr txBox="1">
              <a:spLocks noChangeArrowheads="1"/>
            </p:cNvSpPr>
            <p:nvPr/>
          </p:nvSpPr>
          <p:spPr bwMode="auto">
            <a:xfrm>
              <a:off x="4948" y="806"/>
              <a:ext cx="83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200">
                  <a:latin typeface="Comic Sans MS" pitchFamily="66" charset="0"/>
                </a:rPr>
                <a:t>Colder wall (actively cooled</a:t>
              </a:r>
            </a:p>
            <a:p>
              <a:r>
                <a:rPr lang="en-GB" sz="1200">
                  <a:latin typeface="Comic Sans MS" pitchFamily="66" charset="0"/>
                </a:rPr>
                <a:t>thermal shield)</a:t>
              </a:r>
            </a:p>
          </p:txBody>
        </p:sp>
        <p:sp>
          <p:nvSpPr>
            <p:cNvPr id="42016" name="Line 36"/>
            <p:cNvSpPr>
              <a:spLocks noChangeShapeType="1"/>
            </p:cNvSpPr>
            <p:nvPr/>
          </p:nvSpPr>
          <p:spPr bwMode="auto">
            <a:xfrm>
              <a:off x="4169" y="547"/>
              <a:ext cx="0" cy="208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17" name="Text Box 37"/>
            <p:cNvSpPr txBox="1">
              <a:spLocks noChangeArrowheads="1"/>
            </p:cNvSpPr>
            <p:nvPr/>
          </p:nvSpPr>
          <p:spPr bwMode="auto">
            <a:xfrm>
              <a:off x="3579" y="797"/>
              <a:ext cx="58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200">
                  <a:latin typeface="Comic Sans MS" pitchFamily="66" charset="0"/>
                </a:rPr>
                <a:t>Warm wall</a:t>
              </a:r>
            </a:p>
          </p:txBody>
        </p:sp>
        <p:sp>
          <p:nvSpPr>
            <p:cNvPr id="42018" name="Line 38"/>
            <p:cNvSpPr>
              <a:spLocks noChangeShapeType="1"/>
            </p:cNvSpPr>
            <p:nvPr/>
          </p:nvSpPr>
          <p:spPr bwMode="auto">
            <a:xfrm>
              <a:off x="3606" y="1661"/>
              <a:ext cx="6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019" name="Line 39"/>
            <p:cNvSpPr>
              <a:spLocks noChangeShapeType="1"/>
            </p:cNvSpPr>
            <p:nvPr/>
          </p:nvSpPr>
          <p:spPr bwMode="auto">
            <a:xfrm flipH="1" flipV="1">
              <a:off x="3833" y="1434"/>
              <a:ext cx="435" cy="2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020" name="Line 40"/>
            <p:cNvSpPr>
              <a:spLocks noChangeShapeType="1"/>
            </p:cNvSpPr>
            <p:nvPr/>
          </p:nvSpPr>
          <p:spPr bwMode="auto">
            <a:xfrm flipH="1">
              <a:off x="4014" y="1677"/>
              <a:ext cx="342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021" name="Oval 43"/>
            <p:cNvSpPr>
              <a:spLocks noChangeArrowheads="1"/>
            </p:cNvSpPr>
            <p:nvPr/>
          </p:nvSpPr>
          <p:spPr bwMode="auto">
            <a:xfrm>
              <a:off x="4976" y="572"/>
              <a:ext cx="181" cy="1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2" name="Text Box 45"/>
            <p:cNvSpPr txBox="1">
              <a:spLocks noChangeArrowheads="1"/>
            </p:cNvSpPr>
            <p:nvPr/>
          </p:nvSpPr>
          <p:spPr bwMode="auto">
            <a:xfrm>
              <a:off x="4014" y="324"/>
              <a:ext cx="29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600">
                  <a:latin typeface="Comic Sans MS" pitchFamily="66" charset="0"/>
                </a:rPr>
                <a:t>Tw</a:t>
              </a:r>
            </a:p>
          </p:txBody>
        </p:sp>
        <p:sp>
          <p:nvSpPr>
            <p:cNvPr id="42023" name="Text Box 46"/>
            <p:cNvSpPr txBox="1">
              <a:spLocks noChangeArrowheads="1"/>
            </p:cNvSpPr>
            <p:nvPr/>
          </p:nvSpPr>
          <p:spPr bwMode="auto">
            <a:xfrm>
              <a:off x="4785" y="315"/>
              <a:ext cx="5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600">
                  <a:latin typeface="Comic Sans MS" pitchFamily="66" charset="0"/>
                </a:rPr>
                <a:t>Tc &lt; Tw</a:t>
              </a:r>
            </a:p>
          </p:txBody>
        </p:sp>
        <p:sp>
          <p:nvSpPr>
            <p:cNvPr id="42024" name="Line 48"/>
            <p:cNvSpPr>
              <a:spLocks noChangeShapeType="1"/>
            </p:cNvSpPr>
            <p:nvPr/>
          </p:nvSpPr>
          <p:spPr bwMode="auto">
            <a:xfrm flipH="1" flipV="1">
              <a:off x="4241" y="1480"/>
              <a:ext cx="206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" name="Date Placeholder 3"/>
          <p:cNvSpPr>
            <a:spLocks noGrp="1"/>
          </p:cNvSpPr>
          <p:nvPr>
            <p:ph type="dt" sz="half" idx="2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41</a:t>
            </a:fld>
            <a:r>
              <a:rPr lang="en-GB" dirty="0" smtClean="0"/>
              <a:t>/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MLI:</a:t>
            </a:r>
            <a:br>
              <a:rPr lang="en-GB" sz="2400" smtClean="0"/>
            </a:br>
            <a:r>
              <a:rPr lang="en-GB" sz="2400" smtClean="0"/>
              <a:t>How many reflective layers (N)? 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dirty="0" smtClean="0">
                <a:solidFill>
                  <a:srgbClr val="0066CC"/>
                </a:solidFill>
              </a:rPr>
              <a:t>Radiation </a:t>
            </a:r>
            <a:r>
              <a:rPr lang="en-GB" dirty="0" smtClean="0"/>
              <a:t>vs. </a:t>
            </a:r>
            <a:r>
              <a:rPr lang="en-GB" dirty="0" smtClean="0">
                <a:solidFill>
                  <a:srgbClr val="0066CC"/>
                </a:solidFill>
              </a:rPr>
              <a:t>conduction</a:t>
            </a:r>
            <a:r>
              <a:rPr lang="en-GB" dirty="0" smtClean="0"/>
              <a:t>, two conflicting phenomena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Radiation </a:t>
            </a:r>
            <a:r>
              <a:rPr lang="en-GB" dirty="0" smtClean="0">
                <a:solidFill>
                  <a:srgbClr val="0066CC"/>
                </a:solidFill>
              </a:rPr>
              <a:t>reduces as 1/N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Conduction is </a:t>
            </a:r>
            <a:r>
              <a:rPr lang="en-GB" dirty="0" smtClean="0">
                <a:solidFill>
                  <a:srgbClr val="0066CC"/>
                </a:solidFill>
              </a:rPr>
              <a:t>proportional to packing density</a:t>
            </a:r>
            <a:r>
              <a:rPr lang="en-GB" dirty="0" smtClean="0"/>
              <a:t> (N/mm)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i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Packing density should be limited </a:t>
            </a:r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>
                <a:solidFill>
                  <a:srgbClr val="0066CC"/>
                </a:solidFill>
                <a:sym typeface="Wingdings" pitchFamily="2" charset="2"/>
              </a:rPr>
              <a:t>typically ~ 25 N/cm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GB" dirty="0" smtClean="0">
                <a:solidFill>
                  <a:srgbClr val="0066CC"/>
                </a:solidFill>
                <a:sym typeface="Wingdings" pitchFamily="2" charset="2"/>
              </a:rPr>
              <a:t>Avoid “compressed” blankets</a:t>
            </a:r>
            <a:r>
              <a:rPr lang="en-GB" dirty="0" smtClean="0">
                <a:sym typeface="Wingdings" pitchFamily="2" charset="2"/>
              </a:rPr>
              <a:t>, do not put as much MLI as possible…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GB" dirty="0" smtClean="0"/>
              <a:t>Do not forget</a:t>
            </a:r>
            <a:r>
              <a:rPr lang="en-GB" dirty="0" smtClean="0">
                <a:solidFill>
                  <a:srgbClr val="0066CC"/>
                </a:solidFill>
              </a:rPr>
              <a:t> space allocation</a:t>
            </a:r>
            <a:r>
              <a:rPr lang="en-GB" dirty="0" smtClean="0"/>
              <a:t> for MLI blankets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GB" dirty="0" smtClean="0"/>
              <a:t>Consider </a:t>
            </a:r>
            <a:r>
              <a:rPr lang="en-GB" dirty="0" smtClean="0">
                <a:solidFill>
                  <a:srgbClr val="0066CC"/>
                </a:solidFill>
              </a:rPr>
              <a:t>differential thermal contractions</a:t>
            </a:r>
            <a:r>
              <a:rPr lang="en-GB" dirty="0" smtClean="0"/>
              <a:t> </a:t>
            </a:r>
            <a:r>
              <a:rPr lang="en-GB" dirty="0" err="1" smtClean="0"/>
              <a:t>wrt</a:t>
            </a:r>
            <a:r>
              <a:rPr lang="en-GB" dirty="0" smtClean="0"/>
              <a:t> support (Al shields, cold mass…): </a:t>
            </a:r>
            <a:r>
              <a:rPr lang="en-GB" dirty="0" smtClean="0">
                <a:sym typeface="Wingdings" pitchFamily="2" charset="2"/>
              </a:rPr>
              <a:t>blankets must remain </a:t>
            </a:r>
            <a:r>
              <a:rPr lang="en-GB" dirty="0" smtClean="0">
                <a:solidFill>
                  <a:srgbClr val="0066CC"/>
                </a:solidFill>
                <a:sym typeface="Wingdings" pitchFamily="2" charset="2"/>
              </a:rPr>
              <a:t>loose at cold</a:t>
            </a:r>
            <a:r>
              <a:rPr lang="en-GB" dirty="0" smtClean="0">
                <a:sym typeface="Wingdings" pitchFamily="2" charset="2"/>
              </a:rPr>
              <a:t> </a:t>
            </a:r>
            <a:r>
              <a:rPr lang="en-GB" dirty="0" smtClean="0"/>
              <a:t> </a:t>
            </a:r>
          </a:p>
        </p:txBody>
      </p:sp>
      <p:grpSp>
        <p:nvGrpSpPr>
          <p:cNvPr id="43013" name="Group 20"/>
          <p:cNvGrpSpPr>
            <a:grpSpLocks/>
          </p:cNvGrpSpPr>
          <p:nvPr/>
        </p:nvGrpSpPr>
        <p:grpSpPr bwMode="auto">
          <a:xfrm>
            <a:off x="2268538" y="2420938"/>
            <a:ext cx="3467100" cy="1970087"/>
            <a:chOff x="1292" y="1540"/>
            <a:chExt cx="2184" cy="1241"/>
          </a:xfrm>
        </p:grpSpPr>
        <p:pic>
          <p:nvPicPr>
            <p:cNvPr id="43014" name="Picture 4" descr="ML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" y="1540"/>
              <a:ext cx="1738" cy="1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5" name="Text Box 5"/>
            <p:cNvSpPr txBox="1">
              <a:spLocks noChangeArrowheads="1"/>
            </p:cNvSpPr>
            <p:nvPr/>
          </p:nvSpPr>
          <p:spPr bwMode="auto">
            <a:xfrm>
              <a:off x="1881" y="2388"/>
              <a:ext cx="467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800"/>
                <a:t>Radiation</a:t>
              </a:r>
            </a:p>
          </p:txBody>
        </p:sp>
        <p:sp>
          <p:nvSpPr>
            <p:cNvPr id="43016" name="Text Box 7"/>
            <p:cNvSpPr txBox="1">
              <a:spLocks noChangeArrowheads="1"/>
            </p:cNvSpPr>
            <p:nvPr/>
          </p:nvSpPr>
          <p:spPr bwMode="auto">
            <a:xfrm>
              <a:off x="2336" y="2070"/>
              <a:ext cx="544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800"/>
                <a:t>Total heat flow</a:t>
              </a:r>
            </a:p>
          </p:txBody>
        </p:sp>
        <p:sp>
          <p:nvSpPr>
            <p:cNvPr id="43017" name="Text Box 8"/>
            <p:cNvSpPr txBox="1">
              <a:spLocks noChangeArrowheads="1"/>
            </p:cNvSpPr>
            <p:nvPr/>
          </p:nvSpPr>
          <p:spPr bwMode="auto">
            <a:xfrm>
              <a:off x="2902" y="2388"/>
              <a:ext cx="454" cy="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800"/>
                <a:t>Conduction</a:t>
              </a:r>
            </a:p>
            <a:p>
              <a:pPr eaLnBrk="1" hangingPunct="1"/>
              <a:endParaRPr lang="en-GB" sz="300"/>
            </a:p>
          </p:txBody>
        </p:sp>
        <p:sp>
          <p:nvSpPr>
            <p:cNvPr id="43018" name="Rectangle 10"/>
            <p:cNvSpPr>
              <a:spLocks noChangeArrowheads="1"/>
            </p:cNvSpPr>
            <p:nvPr/>
          </p:nvSpPr>
          <p:spPr bwMode="auto">
            <a:xfrm>
              <a:off x="2789" y="2453"/>
              <a:ext cx="136" cy="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9" name="Text Box 18"/>
            <p:cNvSpPr txBox="1">
              <a:spLocks noChangeArrowheads="1"/>
            </p:cNvSpPr>
            <p:nvPr/>
          </p:nvSpPr>
          <p:spPr bwMode="auto">
            <a:xfrm>
              <a:off x="1292" y="1616"/>
              <a:ext cx="454" cy="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800"/>
                <a:t>Arbitrary units</a:t>
              </a:r>
            </a:p>
            <a:p>
              <a:pPr eaLnBrk="1" hangingPunct="1"/>
              <a:endParaRPr lang="en-GB" sz="300"/>
            </a:p>
          </p:txBody>
        </p:sp>
        <p:sp>
          <p:nvSpPr>
            <p:cNvPr id="43020" name="Text Box 19"/>
            <p:cNvSpPr txBox="1">
              <a:spLocks noChangeArrowheads="1"/>
            </p:cNvSpPr>
            <p:nvPr/>
          </p:nvSpPr>
          <p:spPr bwMode="auto">
            <a:xfrm>
              <a:off x="2472" y="2704"/>
              <a:ext cx="454" cy="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800"/>
                <a:t>No. layers/cm</a:t>
              </a:r>
              <a:endParaRPr lang="en-GB" sz="300"/>
            </a:p>
          </p:txBody>
        </p:sp>
      </p:grp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42</a:t>
            </a:fld>
            <a:r>
              <a:rPr lang="en-GB" dirty="0" smtClean="0"/>
              <a:t>/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Multi Layer Insulation (MLI): </a:t>
            </a:r>
            <a:br>
              <a:rPr lang="en-GB" sz="2400" dirty="0"/>
            </a:br>
            <a:r>
              <a:rPr lang="en-GB" sz="2400" dirty="0"/>
              <a:t>a simplified calculation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43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512" y="764704"/>
            <a:ext cx="4279900" cy="270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sz="1600" kern="0" smtClean="0"/>
              <a:t>A simplified model:</a:t>
            </a:r>
          </a:p>
          <a:p>
            <a:pPr lvl="1" eaLnBrk="1" hangingPunct="1"/>
            <a:r>
              <a:rPr lang="en-GB" sz="1600" kern="0" smtClean="0"/>
              <a:t>Radiation reduction</a:t>
            </a:r>
          </a:p>
          <a:p>
            <a:pPr lvl="1" eaLnBrk="1" hangingPunct="1"/>
            <a:r>
              <a:rPr lang="en-GB" sz="1600" kern="0" smtClean="0"/>
              <a:t>Solid conduction</a:t>
            </a:r>
            <a:r>
              <a:rPr lang="en-GB" sz="1400" kern="0" smtClean="0"/>
              <a:t>  </a:t>
            </a:r>
          </a:p>
          <a:p>
            <a:pPr eaLnBrk="1" hangingPunct="1">
              <a:buFontTx/>
              <a:buNone/>
            </a:pPr>
            <a:endParaRPr lang="en-GB" sz="1200" kern="0" smtClean="0"/>
          </a:p>
          <a:p>
            <a:pPr eaLnBrk="1" hangingPunct="1">
              <a:buFontTx/>
              <a:buNone/>
            </a:pPr>
            <a:r>
              <a:rPr lang="en-GB" sz="1600" kern="0" smtClean="0"/>
              <a:t>N = No. of reflective layers</a:t>
            </a:r>
          </a:p>
          <a:p>
            <a:pPr eaLnBrk="1" hangingPunct="1">
              <a:buFontTx/>
              <a:buNone/>
            </a:pPr>
            <a:r>
              <a:rPr lang="en-GB" sz="1600" kern="0" smtClean="0">
                <a:sym typeface="Symbol" pitchFamily="18" charset="2"/>
              </a:rPr>
              <a:t>,  = average thermal conductivity </a:t>
            </a:r>
          </a:p>
          <a:p>
            <a:pPr eaLnBrk="1" hangingPunct="1">
              <a:buFontTx/>
              <a:buNone/>
            </a:pPr>
            <a:r>
              <a:rPr lang="en-GB" sz="1600" kern="0" smtClean="0">
                <a:sym typeface="Symbol" pitchFamily="18" charset="2"/>
              </a:rPr>
              <a:t>and emissivity constants of the MLI system</a:t>
            </a:r>
          </a:p>
          <a:p>
            <a:pPr eaLnBrk="1" hangingPunct="1">
              <a:buFontTx/>
              <a:buNone/>
            </a:pPr>
            <a:r>
              <a:rPr lang="en-GB" sz="1600" kern="0" smtClean="0">
                <a:sym typeface="Symbol" pitchFamily="18" charset="2"/>
              </a:rPr>
              <a:t>(obtained experimentally. For LHC cryostats:</a:t>
            </a:r>
          </a:p>
          <a:p>
            <a:pPr eaLnBrk="1" hangingPunct="1">
              <a:buFontTx/>
              <a:buNone/>
            </a:pPr>
            <a:r>
              <a:rPr lang="en-GB" sz="1600" kern="0" smtClean="0">
                <a:sym typeface="Symbol" pitchFamily="18" charset="2"/>
              </a:rPr>
              <a:t>=1.401 10</a:t>
            </a:r>
            <a:r>
              <a:rPr lang="en-GB" sz="1600" kern="0" baseline="30000" smtClean="0">
                <a:sym typeface="Symbol" pitchFamily="18" charset="2"/>
              </a:rPr>
              <a:t>-4</a:t>
            </a:r>
            <a:r>
              <a:rPr lang="en-GB" sz="1600" kern="0" smtClean="0">
                <a:sym typeface="Symbol" pitchFamily="18" charset="2"/>
              </a:rPr>
              <a:t>, =3.741 10</a:t>
            </a:r>
            <a:r>
              <a:rPr lang="en-GB" sz="1600" kern="0" baseline="30000" smtClean="0">
                <a:sym typeface="Symbol" pitchFamily="18" charset="2"/>
              </a:rPr>
              <a:t>-9</a:t>
            </a:r>
            <a:r>
              <a:rPr lang="en-GB" sz="1600" kern="0" smtClean="0">
                <a:sym typeface="Symbol" pitchFamily="18" charset="2"/>
              </a:rPr>
              <a:t>)</a:t>
            </a:r>
            <a:endParaRPr lang="en-GB" sz="1600" kern="0" smtClean="0"/>
          </a:p>
          <a:p>
            <a:pPr eaLnBrk="1" hangingPunct="1">
              <a:buFontTx/>
              <a:buNone/>
            </a:pPr>
            <a:endParaRPr lang="en-GB" sz="1600" kern="0" dirty="0" smtClean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3729038" y="1219200"/>
          <a:ext cx="450373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58" name="Picture" r:id="rId3" imgW="2895600" imgH="457200" progId="Word.Picture.8">
                  <p:embed/>
                </p:oleObj>
              </mc:Choice>
              <mc:Fallback>
                <p:oleObj name="Picture" r:id="rId3" imgW="2895600" imgH="4572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038" y="1219200"/>
                        <a:ext cx="4503737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4932363" y="1989138"/>
            <a:ext cx="3238500" cy="2484437"/>
            <a:chOff x="3058" y="1488"/>
            <a:chExt cx="2040" cy="1565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3900" y="158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3945" y="1488"/>
              <a:ext cx="0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3989" y="158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4033" y="1488"/>
              <a:ext cx="0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078" y="158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122" y="1488"/>
              <a:ext cx="0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166" y="158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211" y="1488"/>
              <a:ext cx="0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4255" y="158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4299" y="1488"/>
              <a:ext cx="0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344" y="158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4388" y="1488"/>
              <a:ext cx="0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4432" y="158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4477" y="1488"/>
              <a:ext cx="0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4521" y="158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4565" y="1488"/>
              <a:ext cx="0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4609" y="158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3856" y="2016"/>
              <a:ext cx="44" cy="4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4609" y="2016"/>
              <a:ext cx="45" cy="4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3634" y="1920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latin typeface="Comic Sans MS" pitchFamily="66" charset="0"/>
                </a:rPr>
                <a:t>1</a:t>
              </a: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4698" y="1920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latin typeface="Comic Sans MS" pitchFamily="66" charset="0"/>
                </a:rPr>
                <a:t>2</a:t>
              </a:r>
            </a:p>
          </p:txBody>
        </p:sp>
        <p:graphicFrame>
          <p:nvGraphicFramePr>
            <p:cNvPr id="29" name="Object 26"/>
            <p:cNvGraphicFramePr>
              <a:graphicFrameLocks noChangeAspect="1"/>
            </p:cNvGraphicFramePr>
            <p:nvPr/>
          </p:nvGraphicFramePr>
          <p:xfrm>
            <a:off x="3767" y="1776"/>
            <a:ext cx="319" cy="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459" name="Designer Drawing" r:id="rId5" imgW="304800" imgH="304800" progId="Designer.Drawing.7">
                    <p:embed/>
                  </p:oleObj>
                </mc:Choice>
                <mc:Fallback>
                  <p:oleObj name="Designer Drawing" r:id="rId5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7" y="1776"/>
                          <a:ext cx="319" cy="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7"/>
            <p:cNvGraphicFramePr>
              <a:graphicFrameLocks noChangeAspect="1"/>
            </p:cNvGraphicFramePr>
            <p:nvPr/>
          </p:nvGraphicFramePr>
          <p:xfrm>
            <a:off x="3767" y="2256"/>
            <a:ext cx="319" cy="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460" name="Designer Drawing" r:id="rId7" imgW="304800" imgH="304800" progId="Designer.Drawing.7">
                    <p:embed/>
                  </p:oleObj>
                </mc:Choice>
                <mc:Fallback>
                  <p:oleObj name="Designer Drawing" r:id="rId7" imgW="304800" imgH="30480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7" y="2256"/>
                          <a:ext cx="319" cy="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3590" y="1536"/>
              <a:ext cx="2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latin typeface="Comic Sans MS" pitchFamily="66" charset="0"/>
                </a:rPr>
                <a:t>Q</a:t>
              </a:r>
              <a:r>
                <a:rPr lang="en-GB" baseline="-25000">
                  <a:latin typeface="Comic Sans MS" pitchFamily="66" charset="0"/>
                </a:rPr>
                <a:t>c</a:t>
              </a: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3590" y="2304"/>
              <a:ext cx="2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latin typeface="Comic Sans MS" pitchFamily="66" charset="0"/>
                </a:rPr>
                <a:t>Q</a:t>
              </a:r>
              <a:r>
                <a:rPr lang="en-GB" baseline="-25000">
                  <a:latin typeface="Comic Sans MS" pitchFamily="66" charset="0"/>
                </a:rPr>
                <a:t>r</a:t>
              </a:r>
            </a:p>
          </p:txBody>
        </p:sp>
        <p:sp>
          <p:nvSpPr>
            <p:cNvPr id="33" name="Line 30"/>
            <p:cNvSpPr>
              <a:spLocks noChangeAspect="1" noChangeShapeType="1"/>
            </p:cNvSpPr>
            <p:nvPr/>
          </p:nvSpPr>
          <p:spPr bwMode="auto">
            <a:xfrm>
              <a:off x="4078" y="2544"/>
              <a:ext cx="229" cy="29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3058" y="2880"/>
              <a:ext cx="78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200">
                  <a:latin typeface="Comic Sans MS" pitchFamily="66" charset="0"/>
                </a:rPr>
                <a:t>Reflective film</a:t>
              </a: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211" y="2880"/>
              <a:ext cx="8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200">
                  <a:latin typeface="Comic Sans MS" pitchFamily="66" charset="0"/>
                </a:rPr>
                <a:t>Insulating spacer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>
              <a:off x="3767" y="2640"/>
              <a:ext cx="178" cy="28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aphicFrame>
        <p:nvGraphicFramePr>
          <p:cNvPr id="37" name="Object 35"/>
          <p:cNvGraphicFramePr>
            <a:graphicFrameLocks noGrp="1" noChangeAspect="1"/>
          </p:cNvGraphicFramePr>
          <p:nvPr>
            <p:ph sz="half" idx="2"/>
          </p:nvPr>
        </p:nvGraphicFramePr>
        <p:xfrm>
          <a:off x="684213" y="3716338"/>
          <a:ext cx="2881312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61" name="Photo Editor Photo" r:id="rId8" imgW="21638095" imgH="16228571" progId="MSPhotoEd.3">
                  <p:embed/>
                </p:oleObj>
              </mc:Choice>
              <mc:Fallback>
                <p:oleObj name="Photo Editor Photo" r:id="rId8" imgW="21638095" imgH="16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716338"/>
                        <a:ext cx="2881312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3582988" y="5157192"/>
            <a:ext cx="5670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/>
              <a:t>Considering the </a:t>
            </a:r>
            <a:r>
              <a:rPr lang="en-GB" dirty="0">
                <a:solidFill>
                  <a:srgbClr val="0066CC"/>
                </a:solidFill>
              </a:rPr>
              <a:t>complexity of the phenomena</a:t>
            </a:r>
            <a:r>
              <a:rPr lang="en-GB" dirty="0"/>
              <a:t> </a:t>
            </a:r>
          </a:p>
          <a:p>
            <a:pPr eaLnBrk="1" hangingPunct="1"/>
            <a:r>
              <a:rPr lang="en-GB" dirty="0"/>
              <a:t>Involved,</a:t>
            </a:r>
            <a:r>
              <a:rPr lang="en-GB" b="1" dirty="0"/>
              <a:t> </a:t>
            </a:r>
            <a:r>
              <a:rPr lang="en-GB" dirty="0"/>
              <a:t>an </a:t>
            </a:r>
            <a:r>
              <a:rPr lang="en-GB" dirty="0">
                <a:solidFill>
                  <a:srgbClr val="0066CC"/>
                </a:solidFill>
              </a:rPr>
              <a:t>experimental characterisation of</a:t>
            </a:r>
            <a:r>
              <a:rPr lang="en-GB" b="1" dirty="0">
                <a:solidFill>
                  <a:srgbClr val="0066CC"/>
                </a:solidFill>
              </a:rPr>
              <a:t> </a:t>
            </a:r>
            <a:r>
              <a:rPr lang="en-GB" dirty="0">
                <a:solidFill>
                  <a:srgbClr val="0066CC"/>
                </a:solidFill>
              </a:rPr>
              <a:t>MLI</a:t>
            </a:r>
            <a:r>
              <a:rPr lang="en-GB" dirty="0"/>
              <a:t> </a:t>
            </a:r>
          </a:p>
          <a:p>
            <a:pPr eaLnBrk="1" hangingPunct="1"/>
            <a:r>
              <a:rPr lang="en-GB" dirty="0"/>
              <a:t>performance, in particular for large machines, </a:t>
            </a:r>
            <a:r>
              <a:rPr lang="en-GB" b="1" dirty="0">
                <a:solidFill>
                  <a:srgbClr val="0066CC"/>
                </a:solidFill>
              </a:rPr>
              <a:t>must </a:t>
            </a:r>
          </a:p>
          <a:p>
            <a:pPr eaLnBrk="1" hangingPunct="1"/>
            <a:r>
              <a:rPr lang="en-GB" dirty="0">
                <a:solidFill>
                  <a:srgbClr val="0066CC"/>
                </a:solidFill>
              </a:rPr>
              <a:t>be made. </a:t>
            </a:r>
            <a:r>
              <a:rPr lang="en-GB" dirty="0"/>
              <a:t>However, abundant literature data available.</a:t>
            </a:r>
          </a:p>
        </p:txBody>
      </p:sp>
    </p:spTree>
    <p:extLst>
      <p:ext uri="{BB962C8B-B14F-4D97-AF65-F5344CB8AC3E}">
        <p14:creationId xmlns:p14="http://schemas.microsoft.com/office/powerpoint/2010/main" val="210272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Multi </a:t>
            </a:r>
            <a:r>
              <a:rPr lang="en-US" dirty="0"/>
              <a:t>Layer Insulation (MLI)</a:t>
            </a:r>
          </a:p>
        </p:txBody>
      </p:sp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1833" r="7875" b="3111"/>
          <a:stretch>
            <a:fillRect/>
          </a:stretch>
        </p:blipFill>
        <p:spPr bwMode="auto">
          <a:xfrm>
            <a:off x="28575" y="4752975"/>
            <a:ext cx="296386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12909" r="6740" b="3268"/>
          <a:stretch>
            <a:fillRect/>
          </a:stretch>
        </p:blipFill>
        <p:spPr bwMode="auto">
          <a:xfrm>
            <a:off x="28575" y="2809875"/>
            <a:ext cx="2951163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 descr="Pic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11621"/>
            <a:ext cx="5275263" cy="460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91" name="Rectangle 15"/>
          <p:cNvSpPr>
            <a:spLocks noChangeArrowheads="1"/>
          </p:cNvSpPr>
          <p:nvPr/>
        </p:nvSpPr>
        <p:spPr bwMode="auto">
          <a:xfrm>
            <a:off x="2987675" y="765175"/>
            <a:ext cx="5851525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7800" indent="-177800">
              <a:buFontTx/>
              <a:buNone/>
            </a:pPr>
            <a:r>
              <a:rPr lang="en-US" sz="1400" b="1" dirty="0">
                <a:solidFill>
                  <a:schemeClr val="tx1"/>
                </a:solidFill>
              </a:rPr>
              <a:t>Features: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1 blanket (10 reflective layers) on cold masses (1.9 K)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2 blankets (15 reflective layers each) on Thermal Shields (50-65 K)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Reflective layer: double aluminized polyester film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Spacer: polyester net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Stitched Velcro™ fasteners for rapid mounting and quality closing</a:t>
            </a:r>
          </a:p>
        </p:txBody>
      </p:sp>
      <p:sp>
        <p:nvSpPr>
          <p:cNvPr id="178194" name="Rectangle 18"/>
          <p:cNvSpPr>
            <a:spLocks noChangeArrowheads="1"/>
          </p:cNvSpPr>
          <p:nvPr/>
        </p:nvSpPr>
        <p:spPr bwMode="auto">
          <a:xfrm>
            <a:off x="5257800" y="6381750"/>
            <a:ext cx="3178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dirty="0">
                <a:solidFill>
                  <a:srgbClr val="FFFF00"/>
                </a:solidFill>
              </a:rPr>
              <a:t>1 blanket on CM, 2 on thermal shield</a:t>
            </a:r>
          </a:p>
        </p:txBody>
      </p:sp>
      <p:sp>
        <p:nvSpPr>
          <p:cNvPr id="178195" name="Rectangle 19"/>
          <p:cNvSpPr>
            <a:spLocks noChangeArrowheads="1"/>
          </p:cNvSpPr>
          <p:nvPr/>
        </p:nvSpPr>
        <p:spPr bwMode="auto">
          <a:xfrm>
            <a:off x="395288" y="4437063"/>
            <a:ext cx="205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 dirty="0">
                <a:solidFill>
                  <a:srgbClr val="FFFF00"/>
                </a:solidFill>
              </a:rPr>
              <a:t>Velcro™ fasteners</a:t>
            </a:r>
          </a:p>
        </p:txBody>
      </p:sp>
      <p:sp>
        <p:nvSpPr>
          <p:cNvPr id="178197" name="AutoShape 21" descr="435034815@09072007-22A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8199" name="AutoShape 23" descr="435034815@09072007-22A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8202" name="Rectangle 26"/>
          <p:cNvSpPr>
            <a:spLocks noChangeArrowheads="1"/>
          </p:cNvSpPr>
          <p:nvPr/>
        </p:nvSpPr>
        <p:spPr bwMode="auto">
          <a:xfrm>
            <a:off x="468313" y="6381750"/>
            <a:ext cx="205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rgbClr val="FFFF00"/>
                </a:solidFill>
              </a:rPr>
              <a:t>Blanket manufacturing</a:t>
            </a:r>
          </a:p>
        </p:txBody>
      </p:sp>
      <p:pic>
        <p:nvPicPr>
          <p:cNvPr id="3" name="Picture 2" descr="mli velcr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6" y="692696"/>
            <a:ext cx="2760568" cy="1954524"/>
          </a:xfrm>
          <a:prstGeom prst="rect">
            <a:avLst/>
          </a:prstGeom>
        </p:spPr>
      </p:pic>
      <p:sp>
        <p:nvSpPr>
          <p:cNvPr id="178193" name="Rectangle 17"/>
          <p:cNvSpPr>
            <a:spLocks noChangeArrowheads="1"/>
          </p:cNvSpPr>
          <p:nvPr/>
        </p:nvSpPr>
        <p:spPr bwMode="auto">
          <a:xfrm>
            <a:off x="228412" y="692696"/>
            <a:ext cx="26122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dirty="0">
                <a:solidFill>
                  <a:srgbClr val="FFFF00"/>
                </a:solidFill>
              </a:rPr>
              <a:t>Velcro™ </a:t>
            </a:r>
            <a:r>
              <a:rPr lang="en-US" sz="1400" dirty="0" smtClean="0">
                <a:solidFill>
                  <a:srgbClr val="FFFF00"/>
                </a:solidFill>
              </a:rPr>
              <a:t>fasteners (inner side)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45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Measured thermal performance on LHC</a:t>
            </a:r>
          </a:p>
        </p:txBody>
      </p:sp>
    </p:spTree>
    <p:extLst>
      <p:ext uri="{BB962C8B-B14F-4D97-AF65-F5344CB8AC3E}">
        <p14:creationId xmlns:p14="http://schemas.microsoft.com/office/powerpoint/2010/main" val="135551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25286" y="5054301"/>
            <a:ext cx="4295186" cy="4055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7016"/>
            <a:ext cx="7696200" cy="563562"/>
          </a:xfrm>
        </p:spPr>
        <p:txBody>
          <a:bodyPr/>
          <a:lstStyle/>
          <a:p>
            <a:r>
              <a:rPr lang="en-US" sz="2000" dirty="0" err="1" smtClean="0"/>
              <a:t>LHeII</a:t>
            </a:r>
            <a:r>
              <a:rPr lang="en-US" sz="2000" dirty="0" smtClean="0"/>
              <a:t> calorimetric measurements of 1.9 K static heat loads in LHC</a:t>
            </a:r>
            <a:endParaRPr lang="en-GB" sz="2000" dirty="0"/>
          </a:p>
        </p:txBody>
      </p:sp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0727"/>
            <a:ext cx="4613227" cy="1752600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" y="3250889"/>
            <a:ext cx="4421770" cy="27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646" y="6032473"/>
            <a:ext cx="3938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T</a:t>
            </a:r>
            <a:r>
              <a:rPr lang="en-US" sz="1000" b="1" dirty="0" smtClean="0"/>
              <a:t>ransformation </a:t>
            </a:r>
            <a:r>
              <a:rPr lang="en-US" sz="1000" b="1" dirty="0"/>
              <a:t>in p-T helium phase diagram </a:t>
            </a:r>
            <a:r>
              <a:rPr lang="en-US" sz="1000" b="1" dirty="0" smtClean="0"/>
              <a:t>during warm up</a:t>
            </a:r>
            <a:endParaRPr lang="en-GB" sz="1000" dirty="0"/>
          </a:p>
        </p:txBody>
      </p:sp>
      <p:sp>
        <p:nvSpPr>
          <p:cNvPr id="4" name="Rectangle 3"/>
          <p:cNvSpPr/>
          <p:nvPr/>
        </p:nvSpPr>
        <p:spPr>
          <a:xfrm>
            <a:off x="76200" y="2713752"/>
            <a:ext cx="4841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Schematic </a:t>
            </a:r>
            <a:r>
              <a:rPr lang="en-US" sz="1000" b="1" dirty="0" smtClean="0"/>
              <a:t>of </a:t>
            </a:r>
            <a:r>
              <a:rPr lang="en-US" sz="1000" b="1" dirty="0"/>
              <a:t>a standard arc </a:t>
            </a:r>
            <a:r>
              <a:rPr lang="en-US" sz="1000" b="1" dirty="0" smtClean="0"/>
              <a:t>cell, a common superfluid </a:t>
            </a:r>
            <a:r>
              <a:rPr lang="en-US" sz="1000" b="1" dirty="0"/>
              <a:t>helium bath </a:t>
            </a:r>
            <a:r>
              <a:rPr lang="en-US" sz="1000" b="1" dirty="0" smtClean="0"/>
              <a:t>of 106 m cooled </a:t>
            </a:r>
            <a:r>
              <a:rPr lang="en-US" sz="1000" b="1" dirty="0"/>
              <a:t>by a unique heat exchanger tube. </a:t>
            </a:r>
            <a:endParaRPr lang="en-GB" sz="1000" dirty="0"/>
          </a:p>
        </p:txBody>
      </p:sp>
      <p:sp>
        <p:nvSpPr>
          <p:cNvPr id="5" name="Rectangle 4"/>
          <p:cNvSpPr/>
          <p:nvPr/>
        </p:nvSpPr>
        <p:spPr>
          <a:xfrm>
            <a:off x="152400" y="6504801"/>
            <a:ext cx="8991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i="1" dirty="0"/>
              <a:t>C. Maglioni, V. </a:t>
            </a:r>
            <a:r>
              <a:rPr lang="en-GB" sz="1000" b="1" i="1" dirty="0" smtClean="0"/>
              <a:t>Parma:  </a:t>
            </a:r>
            <a:r>
              <a:rPr lang="en-GB" sz="1000" b="1" i="1" dirty="0"/>
              <a:t>“Assessment of static heat loads in the LHC arc, from the commissioning of sector 7-8”, LHC Project Note 409, </a:t>
            </a:r>
            <a:r>
              <a:rPr lang="en-GB" sz="1000" b="1" i="1" dirty="0" smtClean="0"/>
              <a:t>2008. </a:t>
            </a:r>
            <a:endParaRPr lang="en-GB" sz="1000" b="1" dirty="0"/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21167" r="14891" b="4783"/>
          <a:stretch/>
        </p:blipFill>
        <p:spPr bwMode="auto">
          <a:xfrm>
            <a:off x="4800600" y="813991"/>
            <a:ext cx="4191000" cy="277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74073" y="4091719"/>
            <a:ext cx="4730244" cy="13681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Average heat load to cold mass (10 MLI layers) ~ 0.2 W/m</a:t>
            </a:r>
          </a:p>
          <a:p>
            <a:r>
              <a:rPr lang="en-US" sz="1400" dirty="0"/>
              <a:t>Rescaled on </a:t>
            </a:r>
            <a:r>
              <a:rPr lang="en-US" sz="1400" dirty="0" smtClean="0"/>
              <a:t>cold mass surface and subtracting solid conduction contributions (lab tests on components) : 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10 layers MLI between 50K and 1.9 K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GB" sz="1400" i="1" dirty="0" smtClean="0">
                <a:sym typeface="Wingdings" pitchFamily="2" charset="2"/>
              </a:rPr>
              <a:t> </a:t>
            </a:r>
            <a:r>
              <a:rPr lang="en-GB" sz="1400" i="1" dirty="0" smtClean="0">
                <a:solidFill>
                  <a:srgbClr val="FF0000"/>
                </a:solidFill>
                <a:sym typeface="Wingdings" pitchFamily="2" charset="2"/>
              </a:rPr>
              <a:t>~ 0.054 W/m</a:t>
            </a:r>
            <a:r>
              <a:rPr lang="en-GB" sz="1400" i="1" baseline="30000" dirty="0" smtClean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1972" y="545068"/>
            <a:ext cx="664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05EB"/>
                </a:solidFill>
              </a:rPr>
              <a:t>Static HL natural warm-up of cryogenic subsector after stop in cooling</a:t>
            </a:r>
            <a:endParaRPr lang="en-GB" dirty="0">
              <a:solidFill>
                <a:srgbClr val="1505EB"/>
              </a:solidFill>
            </a:endParaRPr>
          </a:p>
        </p:txBody>
      </p:sp>
      <p:pic>
        <p:nvPicPr>
          <p:cNvPr id="45568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38502" r="45591" b="35108"/>
          <a:stretch/>
        </p:blipFill>
        <p:spPr bwMode="auto">
          <a:xfrm>
            <a:off x="4632176" y="3508199"/>
            <a:ext cx="1208859" cy="49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5236605" y="2713752"/>
            <a:ext cx="775555" cy="7944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36096" y="5877272"/>
            <a:ext cx="31999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Practical figure: 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50 </a:t>
            </a:r>
            <a:r>
              <a:rPr lang="en-GB" i="1" dirty="0" err="1" smtClean="0">
                <a:solidFill>
                  <a:srgbClr val="FF0000"/>
                </a:solidFill>
                <a:sym typeface="Wingdings" pitchFamily="2" charset="2"/>
              </a:rPr>
              <a:t>mW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/m</a:t>
            </a:r>
            <a:r>
              <a:rPr lang="en-GB" i="1" baseline="30000" dirty="0" smtClean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GB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t="38502" r="45591" b="48738"/>
          <a:stretch/>
        </p:blipFill>
        <p:spPr bwMode="auto">
          <a:xfrm>
            <a:off x="6372200" y="3573017"/>
            <a:ext cx="575971" cy="23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53032" r="45591" b="35108"/>
          <a:stretch/>
        </p:blipFill>
        <p:spPr bwMode="auto">
          <a:xfrm>
            <a:off x="6444208" y="3856719"/>
            <a:ext cx="343115" cy="22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76256" y="3584208"/>
            <a:ext cx="1660431" cy="22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Change of internal energy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6876256" y="3848737"/>
            <a:ext cx="1738765" cy="270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Length of string of magnets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3016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8452" y="5078366"/>
            <a:ext cx="4000613" cy="4055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58452" y="3801781"/>
            <a:ext cx="7782371" cy="21474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Average heat load @ 50K of </a:t>
            </a:r>
            <a:r>
              <a:rPr lang="en-US" sz="1400" dirty="0" smtClean="0">
                <a:solidFill>
                  <a:srgbClr val="FF0000"/>
                </a:solidFill>
              </a:rPr>
              <a:t>~ 4 W/m</a:t>
            </a:r>
          </a:p>
          <a:p>
            <a:r>
              <a:rPr lang="en-US" sz="1400" dirty="0" smtClean="0"/>
              <a:t>Thermal shielding with </a:t>
            </a:r>
            <a:r>
              <a:rPr lang="en-US" sz="1400" dirty="0" smtClean="0">
                <a:solidFill>
                  <a:srgbClr val="1505EB"/>
                </a:solidFill>
              </a:rPr>
              <a:t>MLI (30 layers)</a:t>
            </a:r>
          </a:p>
          <a:p>
            <a:r>
              <a:rPr lang="en-US" sz="1400" dirty="0"/>
              <a:t>Rescaled on cold mass surface and subtracting solid conduction contributions (lab tests on components</a:t>
            </a:r>
            <a:r>
              <a:rPr lang="en-US" sz="1400" dirty="0" smtClean="0"/>
              <a:t>):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400" dirty="0" smtClean="0">
                <a:sym typeface="Wingdings" pitchFamily="2" charset="2"/>
              </a:rPr>
              <a:t>3</a:t>
            </a:r>
            <a:r>
              <a:rPr lang="en-US" sz="1400" dirty="0" smtClean="0"/>
              <a:t>0 </a:t>
            </a:r>
            <a:r>
              <a:rPr lang="en-US" sz="1400" dirty="0"/>
              <a:t>layers MLI between </a:t>
            </a:r>
            <a:r>
              <a:rPr lang="en-US" sz="1400" dirty="0" smtClean="0"/>
              <a:t>300K and 50 </a:t>
            </a:r>
            <a:r>
              <a:rPr lang="en-US" sz="1400" dirty="0"/>
              <a:t>K </a:t>
            </a:r>
            <a:r>
              <a:rPr lang="en-US" sz="1400" dirty="0">
                <a:sym typeface="Wingdings" pitchFamily="2" charset="2"/>
              </a:rPr>
              <a:t></a:t>
            </a:r>
            <a:r>
              <a:rPr lang="en-GB" sz="1400" i="1" dirty="0">
                <a:sym typeface="Wingdings" pitchFamily="2" charset="2"/>
              </a:rPr>
              <a:t> </a:t>
            </a:r>
            <a:r>
              <a:rPr lang="en-GB" sz="1400" i="1" dirty="0">
                <a:solidFill>
                  <a:srgbClr val="FF0000"/>
                </a:solidFill>
                <a:sym typeface="Wingdings" pitchFamily="2" charset="2"/>
              </a:rPr>
              <a:t>~ </a:t>
            </a:r>
            <a:r>
              <a:rPr lang="en-GB" sz="1400" i="1" dirty="0" smtClean="0">
                <a:solidFill>
                  <a:srgbClr val="FF0000"/>
                </a:solidFill>
                <a:sym typeface="Wingdings" pitchFamily="2" charset="2"/>
              </a:rPr>
              <a:t>1 </a:t>
            </a:r>
            <a:r>
              <a:rPr lang="en-GB" sz="1400" i="1" dirty="0">
                <a:solidFill>
                  <a:srgbClr val="FF0000"/>
                </a:solidFill>
                <a:sym typeface="Wingdings" pitchFamily="2" charset="2"/>
              </a:rPr>
              <a:t>W/m</a:t>
            </a:r>
            <a:r>
              <a:rPr lang="en-GB" sz="1400" i="1" baseline="30000" dirty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563562"/>
          </a:xfrm>
        </p:spPr>
        <p:txBody>
          <a:bodyPr/>
          <a:lstStyle/>
          <a:p>
            <a:r>
              <a:rPr lang="en-US" sz="2000" dirty="0" smtClean="0">
                <a:solidFill>
                  <a:prstClr val="black"/>
                </a:solidFill>
              </a:rPr>
              <a:t>Non-isothermal cooling of LHC thermal shield (2’700 m)</a:t>
            </a:r>
            <a:endParaRPr lang="en-GB" sz="2000" dirty="0"/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6" y="724707"/>
            <a:ext cx="4042792" cy="258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862047"/>
              </p:ext>
            </p:extLst>
          </p:nvPr>
        </p:nvGraphicFramePr>
        <p:xfrm>
          <a:off x="5325029" y="1864543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23" name="Equation" r:id="rId4" imgW="215640" imgH="215640" progId="Equation.3">
                  <p:embed/>
                </p:oleObj>
              </mc:Choice>
              <mc:Fallback>
                <p:oleObj name="Equation" r:id="rId4" imgW="21564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25029" y="1864543"/>
                        <a:ext cx="381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57520" y="1910834"/>
            <a:ext cx="232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flow </a:t>
            </a:r>
            <a:r>
              <a:rPr lang="en-US" sz="1600" dirty="0" smtClean="0"/>
              <a:t>(measured)</a:t>
            </a:r>
            <a:endParaRPr lang="en-GB" sz="1600" dirty="0"/>
          </a:p>
        </p:txBody>
      </p:sp>
      <p:sp>
        <p:nvSpPr>
          <p:cNvPr id="9" name="Rectangle 8"/>
          <p:cNvSpPr/>
          <p:nvPr/>
        </p:nvSpPr>
        <p:spPr>
          <a:xfrm>
            <a:off x="5292080" y="2280166"/>
            <a:ext cx="624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en-GB" i="1" dirty="0"/>
              <a:t>h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41182" y="3356991"/>
            <a:ext cx="34798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Thermal shield static heat load profile along sector 7-8 </a:t>
            </a:r>
            <a:endParaRPr lang="en-GB" sz="1000" dirty="0"/>
          </a:p>
        </p:txBody>
      </p:sp>
      <p:pic>
        <p:nvPicPr>
          <p:cNvPr id="45670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6" t="33756" r="21488" b="40132"/>
          <a:stretch/>
        </p:blipFill>
        <p:spPr bwMode="auto">
          <a:xfrm>
            <a:off x="5761898" y="914400"/>
            <a:ext cx="2596498" cy="84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335368" y="2904860"/>
            <a:ext cx="452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L</a:t>
            </a:r>
            <a:r>
              <a:rPr lang="en-GB" i="1" baseline="30000" dirty="0"/>
              <a:t>TT 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623336" y="2271922"/>
            <a:ext cx="32480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Specific enthalpy change </a:t>
            </a:r>
          </a:p>
          <a:p>
            <a:r>
              <a:rPr lang="en-US" sz="1600" dirty="0" smtClean="0"/>
              <a:t>(T measurements and He properties)</a:t>
            </a:r>
            <a:endParaRPr lang="en-GB" sz="1600" dirty="0"/>
          </a:p>
        </p:txBody>
      </p:sp>
      <p:sp>
        <p:nvSpPr>
          <p:cNvPr id="13" name="Rectangle 12"/>
          <p:cNvSpPr/>
          <p:nvPr/>
        </p:nvSpPr>
        <p:spPr>
          <a:xfrm>
            <a:off x="8153400" y="1153854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[W/m]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57520" y="2916967"/>
            <a:ext cx="279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between T sensors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11560" y="5764614"/>
            <a:ext cx="28809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Practical figure: 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1 W/m</a:t>
            </a:r>
            <a:r>
              <a:rPr lang="en-GB" i="1" baseline="30000" dirty="0" smtClean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30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48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4213" y="227647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mtClean="0"/>
              <a:t>Numerical application on the LHC Cryostat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8785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an LHC-like cryostat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1075"/>
            <a:ext cx="8893175" cy="5184775"/>
          </a:xfrm>
        </p:spPr>
        <p:txBody>
          <a:bodyPr/>
          <a:lstStyle/>
          <a:p>
            <a:r>
              <a:rPr lang="en-GB" sz="1600" dirty="0"/>
              <a:t>heat loads HL will be calculated for a </a:t>
            </a:r>
            <a:r>
              <a:rPr lang="en-GB" sz="1600" dirty="0">
                <a:solidFill>
                  <a:srgbClr val="0066CC"/>
                </a:solidFill>
              </a:rPr>
              <a:t>1-m cryostat unit length</a:t>
            </a:r>
          </a:p>
          <a:p>
            <a:r>
              <a:rPr lang="en-GB" sz="1600" dirty="0"/>
              <a:t>Vacuum vessel diameter: </a:t>
            </a:r>
            <a:r>
              <a:rPr lang="en-GB" sz="1600" dirty="0">
                <a:solidFill>
                  <a:srgbClr val="0066CC"/>
                </a:solidFill>
              </a:rPr>
              <a:t>1m </a:t>
            </a:r>
            <a:r>
              <a:rPr lang="en-GB" sz="1600" dirty="0"/>
              <a:t>(A</a:t>
            </a:r>
            <a:r>
              <a:rPr lang="en-GB" sz="1600" baseline="-25000" dirty="0"/>
              <a:t>VV</a:t>
            </a:r>
            <a:r>
              <a:rPr lang="en-GB" sz="1600" dirty="0"/>
              <a:t>= </a:t>
            </a:r>
            <a:r>
              <a:rPr lang="el-GR" sz="1600" dirty="0">
                <a:cs typeface="Arial" charset="0"/>
              </a:rPr>
              <a:t>π</a:t>
            </a:r>
            <a:r>
              <a:rPr lang="en-US" sz="1600" dirty="0">
                <a:cs typeface="Arial" charset="0"/>
              </a:rPr>
              <a:t> x 1= </a:t>
            </a:r>
            <a:r>
              <a:rPr lang="en-GB" sz="1600" dirty="0"/>
              <a:t>3.14 m</a:t>
            </a:r>
            <a:r>
              <a:rPr lang="en-GB" sz="1600" baseline="30000" dirty="0"/>
              <a:t>2</a:t>
            </a:r>
            <a:r>
              <a:rPr lang="en-GB" sz="1600" dirty="0"/>
              <a:t>)</a:t>
            </a:r>
          </a:p>
          <a:p>
            <a:r>
              <a:rPr lang="en-GB" sz="1600" dirty="0"/>
              <a:t>Cold mass diameter: </a:t>
            </a:r>
            <a:r>
              <a:rPr lang="en-GB" sz="1600" dirty="0">
                <a:solidFill>
                  <a:srgbClr val="0066CC"/>
                </a:solidFill>
              </a:rPr>
              <a:t>0.6 m </a:t>
            </a:r>
            <a:r>
              <a:rPr lang="en-GB" sz="1600" dirty="0"/>
              <a:t>(A</a:t>
            </a:r>
            <a:r>
              <a:rPr lang="en-GB" sz="1600" baseline="-25000" dirty="0"/>
              <a:t>CM</a:t>
            </a:r>
            <a:r>
              <a:rPr lang="en-GB" sz="1600" dirty="0"/>
              <a:t>= </a:t>
            </a:r>
            <a:r>
              <a:rPr lang="el-GR" sz="1600" dirty="0">
                <a:cs typeface="Arial" charset="0"/>
              </a:rPr>
              <a:t>π</a:t>
            </a:r>
            <a:r>
              <a:rPr lang="en-US" sz="1600" dirty="0">
                <a:cs typeface="Arial" charset="0"/>
              </a:rPr>
              <a:t> x 0.6 = </a:t>
            </a:r>
            <a:r>
              <a:rPr lang="en-GB" sz="1600" dirty="0"/>
              <a:t>1.88 m</a:t>
            </a:r>
            <a:r>
              <a:rPr lang="en-GB" sz="1600" baseline="30000" dirty="0"/>
              <a:t>2</a:t>
            </a:r>
            <a:r>
              <a:rPr lang="en-GB" sz="1600" dirty="0"/>
              <a:t>)</a:t>
            </a:r>
          </a:p>
          <a:p>
            <a:r>
              <a:rPr lang="en-GB" sz="1600" dirty="0"/>
              <a:t>T cold mass: </a:t>
            </a:r>
            <a:r>
              <a:rPr lang="en-GB" sz="1600" dirty="0">
                <a:solidFill>
                  <a:srgbClr val="0066CC"/>
                </a:solidFill>
              </a:rPr>
              <a:t>2 K</a:t>
            </a:r>
          </a:p>
          <a:p>
            <a:r>
              <a:rPr lang="en-GB" sz="1600" dirty="0"/>
              <a:t>T </a:t>
            </a:r>
            <a:r>
              <a:rPr lang="en-GB" sz="1600" dirty="0" err="1"/>
              <a:t>vac.vessel</a:t>
            </a:r>
            <a:r>
              <a:rPr lang="en-GB" sz="1600" dirty="0"/>
              <a:t>: </a:t>
            </a:r>
            <a:r>
              <a:rPr lang="en-GB" sz="1600" dirty="0">
                <a:solidFill>
                  <a:srgbClr val="0066CC"/>
                </a:solidFill>
              </a:rPr>
              <a:t>293 K</a:t>
            </a:r>
          </a:p>
          <a:p>
            <a:r>
              <a:rPr lang="en-GB" sz="1600" dirty="0"/>
              <a:t>Budgets:</a:t>
            </a:r>
            <a:r>
              <a:rPr lang="en-GB" sz="1600" dirty="0">
                <a:solidFill>
                  <a:srgbClr val="0066CC"/>
                </a:solidFill>
              </a:rPr>
              <a:t> HL</a:t>
            </a:r>
            <a:r>
              <a:rPr lang="en-GB" sz="1600" baseline="-25000" dirty="0">
                <a:solidFill>
                  <a:srgbClr val="0066CC"/>
                </a:solidFill>
              </a:rPr>
              <a:t>CM</a:t>
            </a:r>
            <a:r>
              <a:rPr lang="en-GB" sz="1600" dirty="0">
                <a:solidFill>
                  <a:srgbClr val="0066CC"/>
                </a:solidFill>
              </a:rPr>
              <a:t> ~ 0.2 W/m; HL</a:t>
            </a:r>
            <a:r>
              <a:rPr lang="en-GB" sz="1600" baseline="-25000" dirty="0">
                <a:solidFill>
                  <a:srgbClr val="0066CC"/>
                </a:solidFill>
              </a:rPr>
              <a:t>TS</a:t>
            </a:r>
            <a:r>
              <a:rPr lang="en-GB" sz="1600" dirty="0">
                <a:solidFill>
                  <a:srgbClr val="0066CC"/>
                </a:solidFill>
              </a:rPr>
              <a:t> ~ 5 W/m</a:t>
            </a:r>
          </a:p>
        </p:txBody>
      </p:sp>
      <p:grpSp>
        <p:nvGrpSpPr>
          <p:cNvPr id="58375" name="Group 7"/>
          <p:cNvGrpSpPr>
            <a:grpSpLocks/>
          </p:cNvGrpSpPr>
          <p:nvPr/>
        </p:nvGrpSpPr>
        <p:grpSpPr bwMode="auto">
          <a:xfrm>
            <a:off x="2051720" y="3393169"/>
            <a:ext cx="3816325" cy="1655837"/>
            <a:chOff x="1474" y="2296"/>
            <a:chExt cx="2676" cy="1270"/>
          </a:xfrm>
        </p:grpSpPr>
        <p:graphicFrame>
          <p:nvGraphicFramePr>
            <p:cNvPr id="58372" name="Object 4"/>
            <p:cNvGraphicFramePr>
              <a:graphicFrameLocks noChangeAspect="1"/>
            </p:cNvGraphicFramePr>
            <p:nvPr/>
          </p:nvGraphicFramePr>
          <p:xfrm>
            <a:off x="1701" y="2358"/>
            <a:ext cx="2220" cy="10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345" name="Equation" r:id="rId3" imgW="1536480" imgH="698400" progId="Equation.3">
                    <p:embed/>
                  </p:oleObj>
                </mc:Choice>
                <mc:Fallback>
                  <p:oleObj name="Equation" r:id="rId3" imgW="153648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1" y="2358"/>
                          <a:ext cx="2220" cy="10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4" name="Rectangle 6"/>
            <p:cNvSpPr>
              <a:spLocks noChangeArrowheads="1"/>
            </p:cNvSpPr>
            <p:nvPr/>
          </p:nvSpPr>
          <p:spPr bwMode="auto">
            <a:xfrm>
              <a:off x="1474" y="2296"/>
              <a:ext cx="2676" cy="12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49</a:t>
            </a:fld>
            <a:r>
              <a:rPr lang="en-GB" dirty="0" smtClean="0"/>
              <a:t>/</a:t>
            </a:r>
            <a:endParaRPr lang="en-GB" dirty="0"/>
          </a:p>
        </p:txBody>
      </p: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6732588" y="620713"/>
            <a:ext cx="1690687" cy="1677987"/>
            <a:chOff x="4164" y="451"/>
            <a:chExt cx="1065" cy="1057"/>
          </a:xfrm>
        </p:grpSpPr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4373" y="664"/>
              <a:ext cx="638" cy="635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33CCCC">
                    <a:gamma/>
                    <a:shade val="76471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4164" y="451"/>
              <a:ext cx="1065" cy="1057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3770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80399101"/>
              </p:ext>
            </p:extLst>
          </p:nvPr>
        </p:nvGraphicFramePr>
        <p:xfrm>
          <a:off x="1619672" y="1052736"/>
          <a:ext cx="6768752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851920" y="4630465"/>
            <a:ext cx="4608512" cy="11521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0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a) Bare cold mass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1075"/>
            <a:ext cx="8569325" cy="4464050"/>
          </a:xfrm>
        </p:spPr>
        <p:txBody>
          <a:bodyPr/>
          <a:lstStyle/>
          <a:p>
            <a:r>
              <a:rPr lang="en-GB" sz="1600" dirty="0"/>
              <a:t>Emissivity cold mass: </a:t>
            </a:r>
            <a:r>
              <a:rPr lang="el-GR" sz="1600" dirty="0">
                <a:cs typeface="Arial" charset="0"/>
              </a:rPr>
              <a:t>ε</a:t>
            </a:r>
            <a:r>
              <a:rPr lang="en-US" sz="1600" baseline="-25000" dirty="0">
                <a:cs typeface="Arial" charset="0"/>
              </a:rPr>
              <a:t>CM  </a:t>
            </a:r>
            <a:r>
              <a:rPr lang="en-US" sz="1600" dirty="0">
                <a:cs typeface="Arial" charset="0"/>
              </a:rPr>
              <a:t>= </a:t>
            </a:r>
            <a:r>
              <a:rPr lang="en-GB" sz="1600" dirty="0"/>
              <a:t>0.12</a:t>
            </a:r>
          </a:p>
          <a:p>
            <a:r>
              <a:rPr lang="en-GB" sz="1600" dirty="0"/>
              <a:t>Emissivity </a:t>
            </a:r>
            <a:r>
              <a:rPr lang="en-GB" sz="1600" dirty="0" err="1"/>
              <a:t>vac.vessel</a:t>
            </a:r>
            <a:r>
              <a:rPr lang="en-GB" sz="1600" dirty="0"/>
              <a:t>: </a:t>
            </a:r>
            <a:r>
              <a:rPr lang="el-GR" sz="1600" dirty="0">
                <a:cs typeface="Arial" charset="0"/>
              </a:rPr>
              <a:t>ε</a:t>
            </a:r>
            <a:r>
              <a:rPr lang="en-US" sz="1600" baseline="-25000" dirty="0">
                <a:cs typeface="Arial" charset="0"/>
              </a:rPr>
              <a:t>VV  </a:t>
            </a:r>
            <a:r>
              <a:rPr lang="en-US" sz="1600" dirty="0">
                <a:cs typeface="Arial" charset="0"/>
              </a:rPr>
              <a:t>= </a:t>
            </a:r>
            <a:r>
              <a:rPr lang="en-GB" sz="1600" dirty="0"/>
              <a:t>0.2 </a:t>
            </a:r>
            <a:r>
              <a:rPr lang="en-GB" sz="2000" dirty="0"/>
              <a:t>			</a:t>
            </a:r>
          </a:p>
          <a:p>
            <a:pPr>
              <a:buFontTx/>
              <a:buNone/>
            </a:pPr>
            <a:endParaRPr lang="en-GB" sz="2000" dirty="0"/>
          </a:p>
          <a:p>
            <a:pPr>
              <a:buFontTx/>
              <a:buNone/>
            </a:pPr>
            <a:endParaRPr lang="en-GB" sz="2000" dirty="0"/>
          </a:p>
          <a:p>
            <a:pPr>
              <a:buFontTx/>
              <a:buNone/>
            </a:pPr>
            <a:endParaRPr lang="en-GB" sz="2000" dirty="0"/>
          </a:p>
          <a:p>
            <a:pPr>
              <a:buFontTx/>
              <a:buNone/>
            </a:pPr>
            <a:r>
              <a:rPr lang="en-GB" sz="2000" dirty="0"/>
              <a:t>				</a:t>
            </a:r>
            <a:r>
              <a:rPr lang="en-GB" dirty="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baseline="-25000" dirty="0">
                <a:solidFill>
                  <a:srgbClr val="0066CC"/>
                </a:solidFill>
                <a:sym typeface="Wingdings" pitchFamily="2" charset="2"/>
              </a:rPr>
              <a:t>CM </a:t>
            </a:r>
            <a:r>
              <a:rPr lang="en-GB" dirty="0">
                <a:solidFill>
                  <a:srgbClr val="0066CC"/>
                </a:solidFill>
                <a:sym typeface="Wingdings" pitchFamily="2" charset="2"/>
              </a:rPr>
              <a:t>= </a:t>
            </a:r>
            <a:r>
              <a:rPr lang="en-GB" dirty="0">
                <a:solidFill>
                  <a:srgbClr val="CC0000"/>
                </a:solidFill>
                <a:sym typeface="Wingdings" pitchFamily="2" charset="2"/>
              </a:rPr>
              <a:t>63 </a:t>
            </a:r>
            <a:r>
              <a:rPr lang="en-GB" dirty="0">
                <a:solidFill>
                  <a:srgbClr val="0066CC"/>
                </a:solidFill>
                <a:sym typeface="Wingdings" pitchFamily="2" charset="2"/>
              </a:rPr>
              <a:t>W</a:t>
            </a:r>
          </a:p>
          <a:p>
            <a:pPr>
              <a:buFont typeface="Wingdings" pitchFamily="2" charset="2"/>
              <a:buNone/>
            </a:pPr>
            <a:endParaRPr lang="en-GB" sz="2000" dirty="0">
              <a:solidFill>
                <a:srgbClr val="0066CC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endParaRPr lang="en-GB" sz="2000" dirty="0">
              <a:solidFill>
                <a:srgbClr val="0066CC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r>
              <a:rPr lang="en-GB" sz="2000" dirty="0">
                <a:solidFill>
                  <a:srgbClr val="0066CC"/>
                </a:solidFill>
                <a:sym typeface="Wingdings" pitchFamily="2" charset="2"/>
              </a:rPr>
              <a:t>Budget for LHC is  ~</a:t>
            </a:r>
            <a:r>
              <a:rPr lang="en-GB" sz="2000" dirty="0">
                <a:solidFill>
                  <a:srgbClr val="CC0000"/>
                </a:solidFill>
                <a:sym typeface="Wingdings" pitchFamily="2" charset="2"/>
              </a:rPr>
              <a:t>0.2</a:t>
            </a:r>
            <a:r>
              <a:rPr lang="en-GB" sz="2000" dirty="0">
                <a:solidFill>
                  <a:srgbClr val="0066CC"/>
                </a:solidFill>
                <a:sym typeface="Wingdings" pitchFamily="2" charset="2"/>
              </a:rPr>
              <a:t> W  HL too high</a:t>
            </a:r>
          </a:p>
          <a:p>
            <a:pPr>
              <a:buFont typeface="Wingdings" pitchFamily="2" charset="2"/>
              <a:buNone/>
            </a:pPr>
            <a:r>
              <a:rPr lang="en-GB" sz="2000" dirty="0">
                <a:solidFill>
                  <a:srgbClr val="0066CC"/>
                </a:solidFill>
                <a:sym typeface="Wingdings" pitchFamily="2" charset="2"/>
              </a:rPr>
              <a:t> </a:t>
            </a:r>
          </a:p>
          <a:p>
            <a:pPr>
              <a:buFontTx/>
              <a:buNone/>
            </a:pPr>
            <a:endParaRPr lang="en-GB" sz="2000" dirty="0">
              <a:solidFill>
                <a:srgbClr val="0066CC"/>
              </a:solidFill>
              <a:sym typeface="Wingdings" pitchFamily="2" charset="2"/>
            </a:endParaRPr>
          </a:p>
          <a:p>
            <a:pPr>
              <a:buFontTx/>
              <a:buNone/>
            </a:pPr>
            <a:endParaRPr lang="en-GB" sz="2000" dirty="0">
              <a:solidFill>
                <a:srgbClr val="0066CC"/>
              </a:solidFill>
              <a:sym typeface="Wingdings" pitchFamily="2" charset="2"/>
            </a:endParaRPr>
          </a:p>
        </p:txBody>
      </p:sp>
      <p:grpSp>
        <p:nvGrpSpPr>
          <p:cNvPr id="55311" name="Group 15"/>
          <p:cNvGrpSpPr>
            <a:grpSpLocks/>
          </p:cNvGrpSpPr>
          <p:nvPr/>
        </p:nvGrpSpPr>
        <p:grpSpPr bwMode="auto">
          <a:xfrm>
            <a:off x="6732588" y="620713"/>
            <a:ext cx="1690687" cy="1677987"/>
            <a:chOff x="4164" y="451"/>
            <a:chExt cx="1065" cy="1057"/>
          </a:xfrm>
        </p:grpSpPr>
        <p:sp>
          <p:nvSpPr>
            <p:cNvPr id="55303" name="Oval 7"/>
            <p:cNvSpPr>
              <a:spLocks noChangeArrowheads="1"/>
            </p:cNvSpPr>
            <p:nvPr/>
          </p:nvSpPr>
          <p:spPr bwMode="auto">
            <a:xfrm>
              <a:off x="4373" y="664"/>
              <a:ext cx="638" cy="635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33CCCC">
                    <a:gamma/>
                    <a:shade val="76471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305" name="Oval 9"/>
            <p:cNvSpPr>
              <a:spLocks noChangeArrowheads="1"/>
            </p:cNvSpPr>
            <p:nvPr/>
          </p:nvSpPr>
          <p:spPr bwMode="auto">
            <a:xfrm>
              <a:off x="4164" y="451"/>
              <a:ext cx="1065" cy="1057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50</a:t>
            </a:fld>
            <a:r>
              <a:rPr lang="en-GB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25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b) Cold mass wrapped with 1 layer of Al foil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51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5" y="981075"/>
            <a:ext cx="6337300" cy="2087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/>
              <a:t>Emissivity of Al foil (at 2 K): </a:t>
            </a:r>
            <a:r>
              <a:rPr lang="el-GR" sz="1600" kern="0" dirty="0" smtClean="0">
                <a:cs typeface="Arial" charset="0"/>
              </a:rPr>
              <a:t>ε</a:t>
            </a:r>
            <a:r>
              <a:rPr lang="en-US" sz="1600" kern="0" baseline="-25000" dirty="0" smtClean="0">
                <a:cs typeface="Arial" charset="0"/>
              </a:rPr>
              <a:t>CM  </a:t>
            </a:r>
            <a:r>
              <a:rPr lang="en-US" sz="1600" kern="0" dirty="0" smtClean="0">
                <a:cs typeface="Arial" charset="0"/>
              </a:rPr>
              <a:t>= </a:t>
            </a:r>
            <a:r>
              <a:rPr lang="en-GB" sz="1600" kern="0" dirty="0" smtClean="0"/>
              <a:t>0.06 </a:t>
            </a:r>
            <a:endParaRPr lang="en-GB" sz="1600" kern="0" dirty="0"/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588125" y="836613"/>
            <a:ext cx="1906588" cy="1800225"/>
            <a:chOff x="4150" y="527"/>
            <a:chExt cx="1201" cy="1134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386" y="756"/>
              <a:ext cx="719" cy="681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33CCCC">
                    <a:gamma/>
                    <a:shade val="76471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150" y="527"/>
              <a:ext cx="1201" cy="1134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60" y="731"/>
              <a:ext cx="767" cy="729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771775" y="3500438"/>
            <a:ext cx="268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>
                <a:solidFill>
                  <a:srgbClr val="0066CC"/>
                </a:solidFill>
                <a:sym typeface="Wingdings" pitchFamily="2" charset="2"/>
              </a:rPr>
              <a:t>CM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 = </a:t>
            </a:r>
            <a:r>
              <a:rPr lang="en-GB" sz="2400">
                <a:solidFill>
                  <a:srgbClr val="CC0000"/>
                </a:solidFill>
                <a:sym typeface="Wingdings" pitchFamily="2" charset="2"/>
              </a:rPr>
              <a:t>40 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292725" y="3500438"/>
            <a:ext cx="265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 HL still too high</a:t>
            </a:r>
          </a:p>
        </p:txBody>
      </p:sp>
    </p:spTree>
    <p:extLst>
      <p:ext uri="{BB962C8B-B14F-4D97-AF65-F5344CB8AC3E}">
        <p14:creationId xmlns:p14="http://schemas.microsoft.com/office/powerpoint/2010/main" val="401264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c) Cold mass wrapped with 3</a:t>
            </a:r>
            <a:r>
              <a:rPr lang="en-GB" dirty="0" smtClean="0"/>
              <a:t>0 </a:t>
            </a:r>
            <a:r>
              <a:rPr lang="en-GB" dirty="0"/>
              <a:t>layers of MLI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52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5" y="981075"/>
            <a:ext cx="6408738" cy="5616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/>
              <a:t>HL from 290 K with </a:t>
            </a:r>
            <a:r>
              <a:rPr lang="en-GB" sz="1600" kern="0" dirty="0"/>
              <a:t>3</a:t>
            </a:r>
            <a:r>
              <a:rPr lang="en-GB" sz="1600" kern="0" dirty="0" smtClean="0"/>
              <a:t>0 MLI layers </a:t>
            </a:r>
            <a:r>
              <a:rPr lang="en-GB" sz="1600" i="1" kern="0" dirty="0" smtClean="0"/>
              <a:t>(calculated with MLI formula):  </a:t>
            </a:r>
            <a:r>
              <a:rPr lang="en-GB" sz="1600" kern="0" dirty="0" smtClean="0">
                <a:solidFill>
                  <a:srgbClr val="0066CC"/>
                </a:solidFill>
              </a:rPr>
              <a:t>1.2 W/m</a:t>
            </a:r>
            <a:r>
              <a:rPr lang="en-GB" sz="1600" kern="0" baseline="30000" dirty="0" smtClean="0">
                <a:solidFill>
                  <a:srgbClr val="0066CC"/>
                </a:solidFill>
              </a:rPr>
              <a:t>2</a:t>
            </a:r>
            <a:endParaRPr lang="en-GB" sz="1600" kern="0" baseline="30000" dirty="0">
              <a:solidFill>
                <a:srgbClr val="0066CC"/>
              </a:solidFill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516688" y="836613"/>
            <a:ext cx="2035175" cy="1871662"/>
            <a:chOff x="4231" y="527"/>
            <a:chExt cx="1156" cy="1089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495" y="740"/>
              <a:ext cx="638" cy="635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33CCCC">
                    <a:gamma/>
                    <a:shade val="76471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231" y="527"/>
              <a:ext cx="1156" cy="1089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472" y="717"/>
              <a:ext cx="680" cy="680"/>
            </a:xfrm>
            <a:prstGeom prst="ellipse">
              <a:avLst/>
            </a:prstGeom>
            <a:noFill/>
            <a:ln w="539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124075" y="3429000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 dirty="0">
                <a:solidFill>
                  <a:srgbClr val="0066CC"/>
                </a:solidFill>
                <a:sym typeface="Wingdings" pitchFamily="2" charset="2"/>
              </a:rPr>
              <a:t>CM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 = </a:t>
            </a:r>
            <a:r>
              <a:rPr lang="en-GB" sz="2400" dirty="0" smtClean="0">
                <a:solidFill>
                  <a:srgbClr val="0066CC"/>
                </a:solidFill>
                <a:sym typeface="Wingdings" pitchFamily="2" charset="2"/>
              </a:rPr>
              <a:t>1.2x1.88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= </a:t>
            </a:r>
            <a:r>
              <a:rPr lang="en-GB" sz="2400" dirty="0" smtClean="0">
                <a:solidFill>
                  <a:srgbClr val="CC0000"/>
                </a:solidFill>
                <a:sym typeface="Wingdings" pitchFamily="2" charset="2"/>
              </a:rPr>
              <a:t>2.3 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835150" y="4005263"/>
            <a:ext cx="555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 HL still 1 order of magnitude too high</a:t>
            </a:r>
          </a:p>
        </p:txBody>
      </p:sp>
    </p:spTree>
    <p:extLst>
      <p:ext uri="{BB962C8B-B14F-4D97-AF65-F5344CB8AC3E}">
        <p14:creationId xmlns:p14="http://schemas.microsoft.com/office/powerpoint/2010/main" val="357409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d) Addition of thermal shield actively cooled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53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4" y="981075"/>
            <a:ext cx="6049368" cy="5616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/>
              <a:t>Thermal shield diameter: </a:t>
            </a:r>
            <a:r>
              <a:rPr lang="en-GB" sz="1600" kern="0" dirty="0" smtClean="0">
                <a:solidFill>
                  <a:srgbClr val="0066CC"/>
                </a:solidFill>
              </a:rPr>
              <a:t>0.8 m</a:t>
            </a:r>
            <a:r>
              <a:rPr lang="en-GB" sz="1600" kern="0" dirty="0" smtClean="0"/>
              <a:t> (A</a:t>
            </a:r>
            <a:r>
              <a:rPr lang="en-GB" sz="1600" kern="0" baseline="-25000" dirty="0" smtClean="0"/>
              <a:t>TH</a:t>
            </a:r>
            <a:r>
              <a:rPr lang="en-GB" sz="1600" kern="0" dirty="0" smtClean="0"/>
              <a:t>= = </a:t>
            </a:r>
            <a:r>
              <a:rPr lang="el-GR" sz="1600" kern="0" dirty="0" smtClean="0">
                <a:cs typeface="Arial" charset="0"/>
              </a:rPr>
              <a:t>π</a:t>
            </a:r>
            <a:r>
              <a:rPr lang="en-US" sz="1600" kern="0" dirty="0" smtClean="0">
                <a:cs typeface="Arial" charset="0"/>
              </a:rPr>
              <a:t> x 0.8 = </a:t>
            </a:r>
            <a:r>
              <a:rPr lang="en-GB" sz="1600" kern="0" dirty="0" smtClean="0"/>
              <a:t>2.51 m</a:t>
            </a:r>
            <a:r>
              <a:rPr lang="en-GB" sz="1600" kern="0" baseline="30000" dirty="0" smtClean="0"/>
              <a:t>2</a:t>
            </a:r>
            <a:r>
              <a:rPr lang="en-GB" sz="1600" kern="0" dirty="0" smtClean="0"/>
              <a:t>) </a:t>
            </a:r>
          </a:p>
          <a:p>
            <a:r>
              <a:rPr lang="en-GB" sz="1600" kern="0" dirty="0" smtClean="0"/>
              <a:t>Thermal shield at intermediate T</a:t>
            </a:r>
            <a:r>
              <a:rPr lang="en-GB" sz="1600" kern="0" dirty="0" smtClean="0">
                <a:sym typeface="Wingdings" pitchFamily="2" charset="2"/>
              </a:rPr>
              <a:t>	 </a:t>
            </a:r>
            <a:r>
              <a:rPr lang="en-GB" sz="1600" kern="0" dirty="0" smtClean="0">
                <a:solidFill>
                  <a:srgbClr val="0066CC"/>
                </a:solidFill>
              </a:rPr>
              <a:t>80 K</a:t>
            </a:r>
          </a:p>
          <a:p>
            <a:pPr>
              <a:spcBef>
                <a:spcPct val="0"/>
              </a:spcBef>
            </a:pPr>
            <a:r>
              <a:rPr lang="en-GB" sz="1600" kern="0" dirty="0" smtClean="0"/>
              <a:t>Emissivity of Al (at 80 K): </a:t>
            </a:r>
            <a:r>
              <a:rPr lang="el-GR" sz="1600" kern="0" dirty="0" smtClean="0">
                <a:cs typeface="Arial" charset="0"/>
              </a:rPr>
              <a:t>ε</a:t>
            </a:r>
            <a:r>
              <a:rPr lang="en-US" sz="1600" kern="0" baseline="-25000" dirty="0" smtClean="0">
                <a:cs typeface="Arial" charset="0"/>
              </a:rPr>
              <a:t>TS  </a:t>
            </a:r>
            <a:r>
              <a:rPr lang="en-US" sz="1600" kern="0" dirty="0" smtClean="0">
                <a:cs typeface="Arial" charset="0"/>
              </a:rPr>
              <a:t>= </a:t>
            </a:r>
            <a:r>
              <a:rPr lang="en-GB" sz="1600" kern="0" dirty="0" smtClean="0"/>
              <a:t>0.1 </a:t>
            </a:r>
            <a:endParaRPr lang="en-GB" sz="1600" kern="0" dirty="0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184900" y="866775"/>
            <a:ext cx="2189163" cy="2132013"/>
            <a:chOff x="3896" y="546"/>
            <a:chExt cx="1379" cy="1343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268" y="892"/>
              <a:ext cx="647" cy="633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33CCCC">
                    <a:gamma/>
                    <a:shade val="76471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3896" y="546"/>
              <a:ext cx="1379" cy="1343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050" y="690"/>
              <a:ext cx="1071" cy="1043"/>
            </a:xfrm>
            <a:prstGeom prst="ellipse">
              <a:avLst/>
            </a:prstGeom>
            <a:noFill/>
            <a:ln w="22225">
              <a:solidFill>
                <a:srgbClr val="0066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232" y="1498"/>
              <a:ext cx="136" cy="136"/>
            </a:xfrm>
            <a:prstGeom prst="ellips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63713" y="4005263"/>
            <a:ext cx="268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>
                <a:solidFill>
                  <a:srgbClr val="0066CC"/>
                </a:solidFill>
                <a:sym typeface="Wingdings" pitchFamily="2" charset="2"/>
              </a:rPr>
              <a:t>CM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 = </a:t>
            </a:r>
            <a:r>
              <a:rPr lang="en-GB" sz="2400">
                <a:solidFill>
                  <a:srgbClr val="CC0000"/>
                </a:solidFill>
                <a:sym typeface="Wingdings" pitchFamily="2" charset="2"/>
              </a:rPr>
              <a:t>0.26 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763713" y="4581525"/>
            <a:ext cx="268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>
                <a:solidFill>
                  <a:srgbClr val="0066CC"/>
                </a:solidFill>
                <a:sym typeface="Wingdings" pitchFamily="2" charset="2"/>
              </a:rPr>
              <a:t>TS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 = </a:t>
            </a:r>
            <a:r>
              <a:rPr lang="en-GB" sz="2400">
                <a:solidFill>
                  <a:srgbClr val="CC0000"/>
                </a:solidFill>
                <a:sym typeface="Wingdings" pitchFamily="2" charset="2"/>
              </a:rPr>
              <a:t>79 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427538" y="4048125"/>
            <a:ext cx="2703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 Close to budget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184650" y="4624388"/>
            <a:ext cx="4168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sz="2000">
                <a:solidFill>
                  <a:srgbClr val="0066CC"/>
                </a:solidFill>
                <a:sym typeface="Wingdings" pitchFamily="2" charset="2"/>
              </a:rPr>
              <a:t> too high (Budget for LHC is </a:t>
            </a:r>
            <a:r>
              <a:rPr lang="en-GB" sz="2000">
                <a:solidFill>
                  <a:srgbClr val="CC0000"/>
                </a:solidFill>
                <a:sym typeface="Wingdings" pitchFamily="2" charset="2"/>
              </a:rPr>
              <a:t>5</a:t>
            </a:r>
            <a:r>
              <a:rPr lang="en-GB" sz="2000" b="1">
                <a:solidFill>
                  <a:srgbClr val="CC0000"/>
                </a:solidFill>
                <a:sym typeface="Wingdings" pitchFamily="2" charset="2"/>
              </a:rPr>
              <a:t> </a:t>
            </a:r>
            <a:r>
              <a:rPr lang="en-GB" sz="2000">
                <a:solidFill>
                  <a:srgbClr val="0066CC"/>
                </a:solidFill>
                <a:sym typeface="Wingdings" pitchFamily="2" charset="2"/>
              </a:rPr>
              <a:t>W)</a:t>
            </a:r>
          </a:p>
        </p:txBody>
      </p:sp>
    </p:spTree>
    <p:extLst>
      <p:ext uri="{BB962C8B-B14F-4D97-AF65-F5344CB8AC3E}">
        <p14:creationId xmlns:p14="http://schemas.microsoft.com/office/powerpoint/2010/main" val="163389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e) Wrapping of MLI around thermal shield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54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5" y="981075"/>
            <a:ext cx="5976938" cy="5616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/>
              <a:t>HL from 290 K with 30 MLI layers </a:t>
            </a:r>
            <a:r>
              <a:rPr lang="en-GB" sz="1600" kern="0" dirty="0" smtClean="0">
                <a:solidFill>
                  <a:srgbClr val="0066CC"/>
                </a:solidFill>
              </a:rPr>
              <a:t>1.2 W/m</a:t>
            </a:r>
            <a:r>
              <a:rPr lang="en-GB" sz="1600" kern="0" baseline="30000" dirty="0" smtClean="0">
                <a:solidFill>
                  <a:srgbClr val="0066CC"/>
                </a:solidFill>
              </a:rPr>
              <a:t>2</a:t>
            </a:r>
          </a:p>
          <a:p>
            <a:endParaRPr lang="en-GB" kern="0" dirty="0"/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184900" y="866775"/>
            <a:ext cx="2189163" cy="2132013"/>
            <a:chOff x="3896" y="546"/>
            <a:chExt cx="1379" cy="1343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268" y="892"/>
              <a:ext cx="647" cy="633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33CCCC">
                    <a:gamma/>
                    <a:shade val="76471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3896" y="546"/>
              <a:ext cx="1379" cy="1343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050" y="690"/>
              <a:ext cx="1071" cy="1043"/>
            </a:xfrm>
            <a:prstGeom prst="ellipse">
              <a:avLst/>
            </a:prstGeom>
            <a:noFill/>
            <a:ln w="22225">
              <a:solidFill>
                <a:srgbClr val="0066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232" y="1498"/>
              <a:ext cx="136" cy="136"/>
            </a:xfrm>
            <a:prstGeom prst="ellips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018" y="667"/>
              <a:ext cx="1134" cy="1089"/>
            </a:xfrm>
            <a:prstGeom prst="ellipse">
              <a:avLst/>
            </a:prstGeom>
            <a:noFill/>
            <a:ln w="539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87450" y="4365625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 dirty="0">
                <a:solidFill>
                  <a:srgbClr val="0066CC"/>
                </a:solidFill>
                <a:sym typeface="Wingdings" pitchFamily="2" charset="2"/>
              </a:rPr>
              <a:t>TS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 = </a:t>
            </a:r>
            <a:r>
              <a:rPr lang="en-GB" sz="2400" dirty="0" smtClean="0">
                <a:solidFill>
                  <a:srgbClr val="0066CC"/>
                </a:solidFill>
                <a:sym typeface="Wingdings" pitchFamily="2" charset="2"/>
              </a:rPr>
              <a:t>1.2x2.51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= </a:t>
            </a:r>
            <a:r>
              <a:rPr lang="en-GB" sz="2400" dirty="0" smtClean="0">
                <a:solidFill>
                  <a:srgbClr val="CC0000"/>
                </a:solidFill>
                <a:sym typeface="Wingdings" pitchFamily="2" charset="2"/>
              </a:rPr>
              <a:t>3.01 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219700" y="4394200"/>
            <a:ext cx="392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à"/>
            </a:pPr>
            <a:r>
              <a:rPr lang="en-GB" sz="2000">
                <a:solidFill>
                  <a:srgbClr val="0066CC"/>
                </a:solidFill>
                <a:sym typeface="Wingdings" pitchFamily="2" charset="2"/>
              </a:rPr>
              <a:t>Within budget for LHC (</a:t>
            </a:r>
            <a:r>
              <a:rPr lang="en-GB" sz="2000">
                <a:solidFill>
                  <a:srgbClr val="CC0000"/>
                </a:solidFill>
                <a:sym typeface="Wingdings" pitchFamily="2" charset="2"/>
              </a:rPr>
              <a:t>5</a:t>
            </a:r>
            <a:r>
              <a:rPr lang="en-GB" sz="2000" b="1">
                <a:solidFill>
                  <a:srgbClr val="CC0000"/>
                </a:solidFill>
                <a:sym typeface="Wingdings" pitchFamily="2" charset="2"/>
              </a:rPr>
              <a:t> </a:t>
            </a:r>
            <a:r>
              <a:rPr lang="en-GB" sz="2000">
                <a:solidFill>
                  <a:srgbClr val="0066CC"/>
                </a:solidFill>
                <a:sym typeface="Wingdings" pitchFamily="2" charset="2"/>
              </a:rPr>
              <a:t>W)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258888" y="3573463"/>
            <a:ext cx="268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>
                <a:solidFill>
                  <a:srgbClr val="0066CC"/>
                </a:solidFill>
                <a:sym typeface="Wingdings" pitchFamily="2" charset="2"/>
              </a:rPr>
              <a:t>CM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 = </a:t>
            </a:r>
            <a:r>
              <a:rPr lang="en-GB" sz="2400">
                <a:solidFill>
                  <a:srgbClr val="CC0000"/>
                </a:solidFill>
                <a:sym typeface="Wingdings" pitchFamily="2" charset="2"/>
              </a:rPr>
              <a:t>0.26 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219700" y="3573463"/>
            <a:ext cx="2703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 Close to budget</a:t>
            </a:r>
          </a:p>
        </p:txBody>
      </p:sp>
    </p:spTree>
    <p:extLst>
      <p:ext uri="{BB962C8B-B14F-4D97-AF65-F5344CB8AC3E}">
        <p14:creationId xmlns:p14="http://schemas.microsoft.com/office/powerpoint/2010/main" val="18224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f) Adding 1 Al foil around cold mass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55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5" y="981075"/>
            <a:ext cx="5905500" cy="5616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/>
              <a:t>Emissivity of Al foil (at 2 K): </a:t>
            </a:r>
            <a:r>
              <a:rPr lang="el-GR" sz="1600" kern="0" dirty="0" smtClean="0">
                <a:cs typeface="Arial" charset="0"/>
              </a:rPr>
              <a:t>ε</a:t>
            </a:r>
            <a:r>
              <a:rPr lang="en-US" sz="1600" kern="0" baseline="-25000" dirty="0" smtClean="0">
                <a:cs typeface="Arial" charset="0"/>
              </a:rPr>
              <a:t>CM  </a:t>
            </a:r>
            <a:r>
              <a:rPr lang="en-US" sz="1600" kern="0" dirty="0" smtClean="0">
                <a:cs typeface="Arial" charset="0"/>
              </a:rPr>
              <a:t>= </a:t>
            </a:r>
            <a:r>
              <a:rPr lang="en-GB" sz="1600" kern="0" dirty="0" smtClean="0"/>
              <a:t>0.06 </a:t>
            </a:r>
          </a:p>
          <a:p>
            <a:endParaRPr lang="en-GB" kern="0" dirty="0"/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443663" y="908050"/>
            <a:ext cx="2189162" cy="2132013"/>
            <a:chOff x="4059" y="572"/>
            <a:chExt cx="1379" cy="1343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059" y="572"/>
              <a:ext cx="1379" cy="1343"/>
              <a:chOff x="3896" y="546"/>
              <a:chExt cx="1379" cy="1343"/>
            </a:xfrm>
          </p:grpSpPr>
          <p:sp>
            <p:nvSpPr>
              <p:cNvPr id="8" name="Oval 5"/>
              <p:cNvSpPr>
                <a:spLocks noChangeArrowheads="1"/>
              </p:cNvSpPr>
              <p:nvPr/>
            </p:nvSpPr>
            <p:spPr bwMode="auto">
              <a:xfrm>
                <a:off x="4268" y="892"/>
                <a:ext cx="647" cy="633"/>
              </a:xfrm>
              <a:prstGeom prst="ellipse">
                <a:avLst/>
              </a:prstGeom>
              <a:gradFill rotWithShape="0">
                <a:gsLst>
                  <a:gs pos="0">
                    <a:srgbClr val="33CCCC"/>
                  </a:gs>
                  <a:gs pos="100000">
                    <a:srgbClr val="33CCCC">
                      <a:gamma/>
                      <a:shade val="76471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" name="Oval 6"/>
              <p:cNvSpPr>
                <a:spLocks noChangeArrowheads="1"/>
              </p:cNvSpPr>
              <p:nvPr/>
            </p:nvSpPr>
            <p:spPr bwMode="auto">
              <a:xfrm>
                <a:off x="3896" y="546"/>
                <a:ext cx="1379" cy="1343"/>
              </a:xfrm>
              <a:prstGeom prst="ellipse">
                <a:avLst/>
              </a:prstGeom>
              <a:noFill/>
              <a:ln w="222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4050" y="690"/>
                <a:ext cx="1071" cy="1043"/>
              </a:xfrm>
              <a:prstGeom prst="ellipse">
                <a:avLst/>
              </a:prstGeom>
              <a:noFill/>
              <a:ln w="22225">
                <a:solidFill>
                  <a:srgbClr val="0066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4232" y="1498"/>
                <a:ext cx="136" cy="136"/>
              </a:xfrm>
              <a:prstGeom prst="ellipse">
                <a:avLst/>
              </a:prstGeom>
              <a:noFill/>
              <a:ln w="9525">
                <a:solidFill>
                  <a:srgbClr val="0066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4018" y="667"/>
                <a:ext cx="1134" cy="1089"/>
              </a:xfrm>
              <a:prstGeom prst="ellipse">
                <a:avLst/>
              </a:prstGeom>
              <a:noFill/>
              <a:ln w="5397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413" y="899"/>
              <a:ext cx="681" cy="680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1550" y="4365625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 dirty="0">
                <a:solidFill>
                  <a:srgbClr val="0066CC"/>
                </a:solidFill>
                <a:sym typeface="Wingdings" pitchFamily="2" charset="2"/>
              </a:rPr>
              <a:t>TS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 = </a:t>
            </a:r>
            <a:r>
              <a:rPr lang="en-GB" sz="2400" dirty="0">
                <a:solidFill>
                  <a:srgbClr val="CC0000"/>
                </a:solidFill>
                <a:sym typeface="Wingdings" pitchFamily="2" charset="2"/>
              </a:rPr>
              <a:t>3</a:t>
            </a:r>
            <a:r>
              <a:rPr lang="en-GB" sz="2400" dirty="0" smtClean="0">
                <a:solidFill>
                  <a:srgbClr val="CC0000"/>
                </a:solidFill>
                <a:sym typeface="Wingdings" pitchFamily="2" charset="2"/>
              </a:rPr>
              <a:t>.01 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932363" y="4394200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à"/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Within budget (</a:t>
            </a:r>
            <a:r>
              <a:rPr lang="en-GB" sz="2400">
                <a:solidFill>
                  <a:srgbClr val="CC0000"/>
                </a:solidFill>
                <a:sym typeface="Wingdings" pitchFamily="2" charset="2"/>
              </a:rPr>
              <a:t>5</a:t>
            </a:r>
            <a:r>
              <a:rPr lang="en-GB" sz="2400" b="1">
                <a:solidFill>
                  <a:srgbClr val="CC0000"/>
                </a:solidFill>
                <a:sym typeface="Wingdings" pitchFamily="2" charset="2"/>
              </a:rPr>
              <a:t> 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W)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71550" y="3573463"/>
            <a:ext cx="268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>
                <a:solidFill>
                  <a:srgbClr val="0066CC"/>
                </a:solidFill>
                <a:sym typeface="Wingdings" pitchFamily="2" charset="2"/>
              </a:rPr>
              <a:t>CM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 = </a:t>
            </a:r>
            <a:r>
              <a:rPr lang="en-GB" sz="2400">
                <a:solidFill>
                  <a:srgbClr val="CC0000"/>
                </a:solidFill>
                <a:sym typeface="Wingdings" pitchFamily="2" charset="2"/>
              </a:rPr>
              <a:t>0.18 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32363" y="3573463"/>
            <a:ext cx="344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 within budget (</a:t>
            </a:r>
            <a:r>
              <a:rPr lang="en-GB" sz="2400">
                <a:solidFill>
                  <a:srgbClr val="CC0000"/>
                </a:solidFill>
                <a:sym typeface="Wingdings" pitchFamily="2" charset="2"/>
              </a:rPr>
              <a:t>0.2</a:t>
            </a:r>
            <a:r>
              <a:rPr lang="en-GB" sz="2400" b="1">
                <a:solidFill>
                  <a:srgbClr val="CC0000"/>
                </a:solidFill>
                <a:sym typeface="Wingdings" pitchFamily="2" charset="2"/>
              </a:rPr>
              <a:t> </a:t>
            </a:r>
            <a:r>
              <a:rPr lang="en-GB" sz="2400">
                <a:solidFill>
                  <a:srgbClr val="0066CC"/>
                </a:solidFill>
                <a:sym typeface="Wingdings" pitchFamily="2" charset="2"/>
              </a:rPr>
              <a:t>W)</a:t>
            </a:r>
          </a:p>
        </p:txBody>
      </p:sp>
    </p:spTree>
    <p:extLst>
      <p:ext uri="{BB962C8B-B14F-4D97-AF65-F5344CB8AC3E}">
        <p14:creationId xmlns:p14="http://schemas.microsoft.com/office/powerpoint/2010/main" val="242266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g) What in case of bad vacuum (He leaks)?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56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0825" y="981075"/>
            <a:ext cx="8713788" cy="1008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GB" sz="2000" kern="0" dirty="0" smtClean="0">
                <a:sym typeface="Wingdings" pitchFamily="2" charset="2"/>
              </a:rPr>
              <a:t> </a:t>
            </a:r>
            <a:r>
              <a:rPr lang="en-GB" sz="1600" kern="0" dirty="0" smtClean="0">
                <a:sym typeface="Wingdings" pitchFamily="2" charset="2"/>
              </a:rPr>
              <a:t>Residual gas molecular conduction:</a:t>
            </a:r>
            <a:endParaRPr lang="en-GB" sz="1600" kern="0" dirty="0" smtClean="0"/>
          </a:p>
          <a:p>
            <a:pPr>
              <a:buFontTx/>
              <a:buNone/>
            </a:pPr>
            <a:endParaRPr lang="en-GB" sz="2000" kern="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096619"/>
              </p:ext>
            </p:extLst>
          </p:nvPr>
        </p:nvGraphicFramePr>
        <p:xfrm>
          <a:off x="991121" y="1589972"/>
          <a:ext cx="3724548" cy="399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60" name="Equation" r:id="rId3" imgW="1892160" imgH="203040" progId="Equation.3">
                  <p:embed/>
                </p:oleObj>
              </mc:Choice>
              <mc:Fallback>
                <p:oleObj name="Equation" r:id="rId3" imgW="1892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121" y="1589972"/>
                        <a:ext cx="3724548" cy="399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187450" y="2060575"/>
          <a:ext cx="201771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61" name="Equation" r:id="rId5" imgW="1384200" imgH="583920" progId="Equation.3">
                  <p:embed/>
                </p:oleObj>
              </mc:Choice>
              <mc:Fallback>
                <p:oleObj name="Equation" r:id="rId5" imgW="138420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060575"/>
                        <a:ext cx="2017713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9214" y="2997200"/>
            <a:ext cx="943133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 dirty="0"/>
              <a:t>From table, for He at 2 K</a:t>
            </a:r>
            <a:r>
              <a:rPr lang="en-GB" sz="1600" dirty="0">
                <a:sym typeface="Wingdings" pitchFamily="2" charset="2"/>
              </a:rPr>
              <a:t>:</a:t>
            </a:r>
            <a:r>
              <a:rPr lang="en-GB" sz="1600" dirty="0"/>
              <a:t> </a:t>
            </a:r>
            <a:r>
              <a:rPr lang="el-GR" sz="1600" dirty="0">
                <a:cs typeface="Arial" charset="0"/>
              </a:rPr>
              <a:t>α</a:t>
            </a:r>
            <a:r>
              <a:rPr lang="en-US" sz="1600" baseline="-25000" dirty="0">
                <a:cs typeface="Arial" charset="0"/>
              </a:rPr>
              <a:t>CM</a:t>
            </a:r>
            <a:r>
              <a:rPr lang="en-US" sz="1600" dirty="0">
                <a:cs typeface="Arial" charset="0"/>
              </a:rPr>
              <a:t>=1, for He at 80K  </a:t>
            </a:r>
            <a:r>
              <a:rPr lang="el-GR" sz="1600" dirty="0">
                <a:cs typeface="Arial" charset="0"/>
              </a:rPr>
              <a:t>α</a:t>
            </a:r>
            <a:r>
              <a:rPr lang="en-US" sz="1600" baseline="-25000" dirty="0">
                <a:cs typeface="Arial" charset="0"/>
              </a:rPr>
              <a:t>TH</a:t>
            </a:r>
            <a:r>
              <a:rPr lang="en-US" sz="1600" dirty="0">
                <a:cs typeface="Arial" charset="0"/>
              </a:rPr>
              <a:t>=0.4 </a:t>
            </a:r>
            <a:r>
              <a:rPr lang="en-US" sz="1600" dirty="0">
                <a:cs typeface="Arial" charset="0"/>
                <a:sym typeface="Wingdings" pitchFamily="2" charset="2"/>
              </a:rPr>
              <a:t> </a:t>
            </a:r>
            <a:r>
              <a:rPr lang="el-GR" sz="1600" dirty="0">
                <a:cs typeface="Arial" charset="0"/>
              </a:rPr>
              <a:t>α</a:t>
            </a:r>
            <a:r>
              <a:rPr lang="en-US" sz="1600" dirty="0">
                <a:cs typeface="Arial" charset="0"/>
              </a:rPr>
              <a:t> = 0.47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for He, </a:t>
            </a:r>
            <a:r>
              <a:rPr lang="el-GR" sz="1600" dirty="0">
                <a:cs typeface="Arial" charset="0"/>
              </a:rPr>
              <a:t>Ω</a:t>
            </a:r>
            <a:r>
              <a:rPr lang="en-US" sz="1600" dirty="0">
                <a:cs typeface="Arial" charset="0"/>
              </a:rPr>
              <a:t> = 2.13 W/m</a:t>
            </a:r>
            <a:r>
              <a:rPr lang="en-US" sz="1600" baseline="30000" dirty="0">
                <a:cs typeface="Arial" charset="0"/>
              </a:rPr>
              <a:t>2</a:t>
            </a:r>
            <a:r>
              <a:rPr lang="en-US" sz="1600" dirty="0">
                <a:cs typeface="Arial" charset="0"/>
              </a:rPr>
              <a:t>.Pa.K</a:t>
            </a:r>
            <a:endParaRPr lang="el-GR" sz="1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20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For </a:t>
            </a:r>
            <a:r>
              <a:rPr lang="en-US" sz="1600" dirty="0">
                <a:solidFill>
                  <a:srgbClr val="0066CC"/>
                </a:solidFill>
                <a:cs typeface="Arial" charset="0"/>
              </a:rPr>
              <a:t>1 Al foil on cold mass</a:t>
            </a:r>
            <a:r>
              <a:rPr lang="en-US" sz="1600" dirty="0">
                <a:cs typeface="Arial" charset="0"/>
              </a:rPr>
              <a:t>, in case of degraded vacuum: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For P = </a:t>
            </a:r>
            <a:r>
              <a:rPr lang="en-US" sz="1600" dirty="0" smtClean="0">
                <a:cs typeface="Arial" charset="0"/>
              </a:rPr>
              <a:t>10</a:t>
            </a:r>
            <a:r>
              <a:rPr lang="en-US" sz="1600" baseline="30000" dirty="0" smtClean="0">
                <a:cs typeface="Arial" charset="0"/>
              </a:rPr>
              <a:t>-3</a:t>
            </a:r>
            <a:r>
              <a:rPr lang="en-US" sz="1600" dirty="0" smtClean="0">
                <a:cs typeface="Arial" charset="0"/>
              </a:rPr>
              <a:t> Pa (10</a:t>
            </a:r>
            <a:r>
              <a:rPr lang="en-US" sz="1600" baseline="30000" dirty="0" smtClean="0">
                <a:cs typeface="Arial" charset="0"/>
              </a:rPr>
              <a:t>-4</a:t>
            </a:r>
            <a:r>
              <a:rPr lang="en-US" sz="1600" dirty="0" smtClean="0">
                <a:cs typeface="Arial" charset="0"/>
              </a:rPr>
              <a:t> mbar):  </a:t>
            </a:r>
            <a:endParaRPr lang="en-US" sz="1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i="1" dirty="0" smtClean="0">
                <a:cs typeface="Arial" charset="0"/>
              </a:rPr>
              <a:t>(still quite </a:t>
            </a:r>
            <a:r>
              <a:rPr lang="en-US" sz="1600" i="1" dirty="0">
                <a:cs typeface="Arial" charset="0"/>
              </a:rPr>
              <a:t>good vacuum)</a:t>
            </a:r>
          </a:p>
          <a:p>
            <a:pPr marL="342900" indent="-342900">
              <a:spcBef>
                <a:spcPct val="20000"/>
              </a:spcBef>
            </a:pPr>
            <a:endParaRPr lang="en-US" i="1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For P = </a:t>
            </a:r>
            <a:r>
              <a:rPr lang="en-US" sz="1600" dirty="0" smtClean="0">
                <a:cs typeface="Arial" charset="0"/>
              </a:rPr>
              <a:t>10</a:t>
            </a:r>
            <a:r>
              <a:rPr lang="en-US" sz="1600" baseline="30000" dirty="0" smtClean="0">
                <a:cs typeface="Arial" charset="0"/>
              </a:rPr>
              <a:t>-1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>
                <a:cs typeface="Arial" charset="0"/>
              </a:rPr>
              <a:t>Pa (10</a:t>
            </a:r>
            <a:r>
              <a:rPr lang="en-US" sz="1600" baseline="30000" dirty="0" smtClean="0">
                <a:cs typeface="Arial" charset="0"/>
              </a:rPr>
              <a:t>-2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>
                <a:cs typeface="Arial" charset="0"/>
              </a:rPr>
              <a:t>mbar)</a:t>
            </a:r>
            <a:r>
              <a:rPr lang="en-US" sz="1600" dirty="0" smtClean="0">
                <a:cs typeface="Arial" charset="0"/>
              </a:rPr>
              <a:t>: </a:t>
            </a:r>
            <a:endParaRPr lang="en-US" sz="1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i="1" dirty="0">
                <a:cs typeface="Arial" charset="0"/>
              </a:rPr>
              <a:t>(degraded vacuum)</a:t>
            </a:r>
            <a:endParaRPr lang="el-GR" sz="1600" dirty="0">
              <a:cs typeface="Arial" charset="0"/>
            </a:endParaRPr>
          </a:p>
        </p:txBody>
      </p: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6443663" y="908050"/>
            <a:ext cx="2189162" cy="2132013"/>
            <a:chOff x="4059" y="572"/>
            <a:chExt cx="1379" cy="1343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4059" y="572"/>
              <a:ext cx="1379" cy="1343"/>
              <a:chOff x="3896" y="546"/>
              <a:chExt cx="1379" cy="1343"/>
            </a:xfrm>
          </p:grpSpPr>
          <p:sp>
            <p:nvSpPr>
              <p:cNvPr id="20" name="Oval 11"/>
              <p:cNvSpPr>
                <a:spLocks noChangeArrowheads="1"/>
              </p:cNvSpPr>
              <p:nvPr/>
            </p:nvSpPr>
            <p:spPr bwMode="auto">
              <a:xfrm>
                <a:off x="4268" y="892"/>
                <a:ext cx="647" cy="633"/>
              </a:xfrm>
              <a:prstGeom prst="ellipse">
                <a:avLst/>
              </a:prstGeom>
              <a:gradFill rotWithShape="0">
                <a:gsLst>
                  <a:gs pos="0">
                    <a:srgbClr val="33CCCC"/>
                  </a:gs>
                  <a:gs pos="100000">
                    <a:srgbClr val="33CCCC">
                      <a:gamma/>
                      <a:shade val="76471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" name="Oval 12"/>
              <p:cNvSpPr>
                <a:spLocks noChangeArrowheads="1"/>
              </p:cNvSpPr>
              <p:nvPr/>
            </p:nvSpPr>
            <p:spPr bwMode="auto">
              <a:xfrm>
                <a:off x="3896" y="546"/>
                <a:ext cx="1379" cy="1343"/>
              </a:xfrm>
              <a:prstGeom prst="ellipse">
                <a:avLst/>
              </a:prstGeom>
              <a:noFill/>
              <a:ln w="222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Oval 13"/>
              <p:cNvSpPr>
                <a:spLocks noChangeArrowheads="1"/>
              </p:cNvSpPr>
              <p:nvPr/>
            </p:nvSpPr>
            <p:spPr bwMode="auto">
              <a:xfrm>
                <a:off x="4050" y="690"/>
                <a:ext cx="1071" cy="1043"/>
              </a:xfrm>
              <a:prstGeom prst="ellipse">
                <a:avLst/>
              </a:prstGeom>
              <a:noFill/>
              <a:ln w="22225">
                <a:solidFill>
                  <a:srgbClr val="0066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Oval 14"/>
              <p:cNvSpPr>
                <a:spLocks noChangeArrowheads="1"/>
              </p:cNvSpPr>
              <p:nvPr/>
            </p:nvSpPr>
            <p:spPr bwMode="auto">
              <a:xfrm>
                <a:off x="4232" y="1498"/>
                <a:ext cx="136" cy="136"/>
              </a:xfrm>
              <a:prstGeom prst="ellipse">
                <a:avLst/>
              </a:prstGeom>
              <a:noFill/>
              <a:ln w="9525">
                <a:solidFill>
                  <a:srgbClr val="0066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" name="Oval 15"/>
              <p:cNvSpPr>
                <a:spLocks noChangeArrowheads="1"/>
              </p:cNvSpPr>
              <p:nvPr/>
            </p:nvSpPr>
            <p:spPr bwMode="auto">
              <a:xfrm>
                <a:off x="4018" y="667"/>
                <a:ext cx="1134" cy="1089"/>
              </a:xfrm>
              <a:prstGeom prst="ellipse">
                <a:avLst/>
              </a:prstGeom>
              <a:noFill/>
              <a:ln w="5397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" name="Oval 16"/>
            <p:cNvSpPr>
              <a:spLocks noChangeArrowheads="1"/>
            </p:cNvSpPr>
            <p:nvPr/>
          </p:nvSpPr>
          <p:spPr bwMode="auto">
            <a:xfrm>
              <a:off x="4413" y="899"/>
              <a:ext cx="681" cy="680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flipV="1">
              <a:off x="4286" y="1298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H="1" flipV="1">
              <a:off x="4286" y="1253"/>
              <a:ext cx="136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V="1">
              <a:off x="5148" y="1298"/>
              <a:ext cx="136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 flipV="1">
              <a:off x="5148" y="1162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 flipV="1">
              <a:off x="4332" y="981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23"/>
            <p:cNvSpPr>
              <a:spLocks noChangeShapeType="1"/>
            </p:cNvSpPr>
            <p:nvPr/>
          </p:nvSpPr>
          <p:spPr bwMode="auto">
            <a:xfrm flipH="1" flipV="1">
              <a:off x="4558" y="845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 flipV="1">
              <a:off x="4967" y="14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H="1" flipV="1">
              <a:off x="4967" y="1525"/>
              <a:ext cx="4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25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03979"/>
              </p:ext>
            </p:extLst>
          </p:nvPr>
        </p:nvGraphicFramePr>
        <p:xfrm>
          <a:off x="6355891" y="3879056"/>
          <a:ext cx="175577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62" name="Equation" r:id="rId7" imgW="901440" imgH="203040" progId="Equation.3">
                  <p:embed/>
                </p:oleObj>
              </mc:Choice>
              <mc:Fallback>
                <p:oleObj name="Equation" r:id="rId7" imgW="901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5891" y="3879056"/>
                        <a:ext cx="1755775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44"/>
          <p:cNvGrpSpPr>
            <a:grpSpLocks/>
          </p:cNvGrpSpPr>
          <p:nvPr/>
        </p:nvGrpSpPr>
        <p:grpSpPr bwMode="auto">
          <a:xfrm>
            <a:off x="2916238" y="5805488"/>
            <a:ext cx="1368425" cy="433387"/>
            <a:chOff x="1837" y="3657"/>
            <a:chExt cx="862" cy="273"/>
          </a:xfrm>
        </p:grpSpPr>
        <p:graphicFrame>
          <p:nvGraphicFramePr>
            <p:cNvPr id="27" name="Object 30"/>
            <p:cNvGraphicFramePr>
              <a:graphicFrameLocks noChangeAspect="1"/>
            </p:cNvGraphicFramePr>
            <p:nvPr/>
          </p:nvGraphicFramePr>
          <p:xfrm>
            <a:off x="1837" y="3657"/>
            <a:ext cx="835" cy="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63" name="Equation" r:id="rId9" imgW="685800" imgH="203040" progId="Equation.3">
                    <p:embed/>
                  </p:oleObj>
                </mc:Choice>
                <mc:Fallback>
                  <p:oleObj name="Equation" r:id="rId9" imgW="685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7" y="3657"/>
                          <a:ext cx="835" cy="2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2290" y="3930"/>
              <a:ext cx="409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2290" y="3884"/>
              <a:ext cx="409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" name="Group 38"/>
          <p:cNvGrpSpPr>
            <a:grpSpLocks/>
          </p:cNvGrpSpPr>
          <p:nvPr/>
        </p:nvGrpSpPr>
        <p:grpSpPr bwMode="auto">
          <a:xfrm>
            <a:off x="2890838" y="4797425"/>
            <a:ext cx="6097587" cy="409575"/>
            <a:chOff x="1821" y="3022"/>
            <a:chExt cx="3841" cy="258"/>
          </a:xfrm>
        </p:grpSpPr>
        <p:grpSp>
          <p:nvGrpSpPr>
            <p:cNvPr id="31" name="Group 36"/>
            <p:cNvGrpSpPr>
              <a:grpSpLocks/>
            </p:cNvGrpSpPr>
            <p:nvPr/>
          </p:nvGrpSpPr>
          <p:grpSpPr bwMode="auto">
            <a:xfrm>
              <a:off x="1821" y="3033"/>
              <a:ext cx="989" cy="247"/>
              <a:chOff x="1821" y="3033"/>
              <a:chExt cx="989" cy="247"/>
            </a:xfrm>
          </p:grpSpPr>
          <p:graphicFrame>
            <p:nvGraphicFramePr>
              <p:cNvPr id="35" name="Object 28"/>
              <p:cNvGraphicFramePr>
                <a:graphicFrameLocks noChangeAspect="1"/>
              </p:cNvGraphicFramePr>
              <p:nvPr/>
            </p:nvGraphicFramePr>
            <p:xfrm>
              <a:off x="1821" y="3033"/>
              <a:ext cx="989" cy="2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9564" name="Equation" r:id="rId11" imgW="812520" imgH="203040" progId="Equation.3">
                      <p:embed/>
                    </p:oleObj>
                  </mc:Choice>
                  <mc:Fallback>
                    <p:oleObj name="Equation" r:id="rId11" imgW="81252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21" y="3033"/>
                            <a:ext cx="989" cy="2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>
                <a:off x="2290" y="3249"/>
                <a:ext cx="409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2" name="Group 37"/>
            <p:cNvGrpSpPr>
              <a:grpSpLocks/>
            </p:cNvGrpSpPr>
            <p:nvPr/>
          </p:nvGrpSpPr>
          <p:grpSpPr bwMode="auto">
            <a:xfrm>
              <a:off x="2889" y="3022"/>
              <a:ext cx="2773" cy="249"/>
              <a:chOff x="2889" y="3022"/>
              <a:chExt cx="2773" cy="249"/>
            </a:xfrm>
          </p:grpSpPr>
          <p:graphicFrame>
            <p:nvGraphicFramePr>
              <p:cNvPr id="33" name="Object 29"/>
              <p:cNvGraphicFramePr>
                <a:graphicFrameLocks noChangeAspect="1"/>
              </p:cNvGraphicFramePr>
              <p:nvPr/>
            </p:nvGraphicFramePr>
            <p:xfrm>
              <a:off x="2889" y="3022"/>
              <a:ext cx="2773" cy="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9565" name="Equation" r:id="rId13" imgW="2260440" imgH="203040" progId="Equation.3">
                      <p:embed/>
                    </p:oleObj>
                  </mc:Choice>
                  <mc:Fallback>
                    <p:oleObj name="Equation" r:id="rId13" imgW="226044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9" y="3022"/>
                            <a:ext cx="2773" cy="24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>
                <a:off x="5148" y="3249"/>
                <a:ext cx="409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7" name="Line 40"/>
          <p:cNvSpPr>
            <a:spLocks noChangeShapeType="1"/>
          </p:cNvSpPr>
          <p:nvPr/>
        </p:nvSpPr>
        <p:spPr bwMode="auto">
          <a:xfrm flipV="1">
            <a:off x="7956550" y="5229225"/>
            <a:ext cx="503238" cy="2873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6948488" y="5445125"/>
            <a:ext cx="182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66CC"/>
                </a:solidFill>
              </a:rPr>
              <a:t>Exceeds budget</a:t>
            </a: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5364163" y="6092825"/>
            <a:ext cx="368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CC0000"/>
                </a:solidFill>
              </a:rPr>
              <a:t>2 orders or magnitude higher than </a:t>
            </a:r>
          </a:p>
          <a:p>
            <a:r>
              <a:rPr lang="en-GB">
                <a:solidFill>
                  <a:srgbClr val="CC0000"/>
                </a:solidFill>
              </a:rPr>
              <a:t>budget!!</a:t>
            </a:r>
          </a:p>
        </p:txBody>
      </p:sp>
      <p:sp>
        <p:nvSpPr>
          <p:cNvPr id="40" name="Line 43"/>
          <p:cNvSpPr>
            <a:spLocks noChangeShapeType="1"/>
          </p:cNvSpPr>
          <p:nvPr/>
        </p:nvSpPr>
        <p:spPr bwMode="auto">
          <a:xfrm flipH="1" flipV="1">
            <a:off x="4356100" y="6021388"/>
            <a:ext cx="792163" cy="1444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86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h) </a:t>
            </a:r>
            <a:r>
              <a:rPr lang="en-GB" dirty="0"/>
              <a:t>Add MLI around the cold mass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57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5" y="981075"/>
            <a:ext cx="5834063" cy="5616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/>
              <a:t>10 MLI layers on cold mass</a:t>
            </a:r>
          </a:p>
          <a:p>
            <a:r>
              <a:rPr lang="en-GB" sz="1600" kern="0" dirty="0" smtClean="0"/>
              <a:t>Using measured data</a:t>
            </a:r>
          </a:p>
          <a:p>
            <a:pPr lvl="1"/>
            <a:r>
              <a:rPr lang="en-GB" sz="1600" kern="0" dirty="0" smtClean="0"/>
              <a:t>In </a:t>
            </a:r>
            <a:r>
              <a:rPr lang="en-GB" sz="1600" kern="0" dirty="0" smtClean="0">
                <a:solidFill>
                  <a:srgbClr val="0066CC"/>
                </a:solidFill>
              </a:rPr>
              <a:t>good vacuum</a:t>
            </a:r>
            <a:r>
              <a:rPr lang="en-GB" sz="1600" kern="0" dirty="0" smtClean="0"/>
              <a:t> (&lt;</a:t>
            </a:r>
            <a:r>
              <a:rPr lang="en-US" sz="1600" dirty="0">
                <a:cs typeface="Arial" charset="0"/>
              </a:rPr>
              <a:t>10</a:t>
            </a:r>
            <a:r>
              <a:rPr lang="en-US" sz="1600" baseline="30000" dirty="0">
                <a:cs typeface="Arial" charset="0"/>
              </a:rPr>
              <a:t>-3</a:t>
            </a:r>
            <a:r>
              <a:rPr lang="en-GB" sz="1600" kern="0" dirty="0" smtClean="0"/>
              <a:t>Pa): 50 </a:t>
            </a:r>
            <a:r>
              <a:rPr lang="en-GB" sz="1600" kern="0" dirty="0" err="1" smtClean="0"/>
              <a:t>mW</a:t>
            </a:r>
            <a:r>
              <a:rPr lang="en-GB" sz="1600" kern="0" dirty="0" smtClean="0"/>
              <a:t>/m</a:t>
            </a:r>
            <a:r>
              <a:rPr lang="en-GB" sz="1600" kern="0" baseline="30000" dirty="0" smtClean="0"/>
              <a:t>2</a:t>
            </a:r>
          </a:p>
          <a:p>
            <a:pPr lvl="1">
              <a:buFontTx/>
              <a:buNone/>
            </a:pPr>
            <a:endParaRPr lang="en-GB" kern="0" dirty="0" smtClean="0"/>
          </a:p>
          <a:p>
            <a:pPr lvl="1">
              <a:buFontTx/>
              <a:buNone/>
            </a:pPr>
            <a:endParaRPr lang="en-GB" kern="0" dirty="0" smtClean="0"/>
          </a:p>
          <a:p>
            <a:pPr lvl="1">
              <a:buFontTx/>
              <a:buNone/>
            </a:pPr>
            <a:endParaRPr lang="en-GB" kern="0" dirty="0" smtClean="0"/>
          </a:p>
          <a:p>
            <a:pPr lvl="1"/>
            <a:endParaRPr lang="en-GB" kern="0" dirty="0" smtClean="0"/>
          </a:p>
          <a:p>
            <a:pPr marL="457200" lvl="1" indent="0">
              <a:buNone/>
            </a:pPr>
            <a:endParaRPr lang="en-GB" kern="0" dirty="0" smtClean="0"/>
          </a:p>
          <a:p>
            <a:pPr lvl="1"/>
            <a:r>
              <a:rPr lang="en-GB" sz="1600" kern="0" dirty="0" smtClean="0"/>
              <a:t>Under </a:t>
            </a:r>
            <a:r>
              <a:rPr lang="en-GB" sz="1600" kern="0" dirty="0" smtClean="0">
                <a:solidFill>
                  <a:srgbClr val="0066CC"/>
                </a:solidFill>
              </a:rPr>
              <a:t>degraded vacuum</a:t>
            </a:r>
            <a:r>
              <a:rPr lang="en-GB" sz="1600" kern="0" dirty="0" smtClean="0"/>
              <a:t> (~</a:t>
            </a:r>
            <a:r>
              <a:rPr lang="en-US" sz="1600" dirty="0">
                <a:cs typeface="Arial" charset="0"/>
              </a:rPr>
              <a:t>10</a:t>
            </a:r>
            <a:r>
              <a:rPr lang="en-US" sz="1600" baseline="30000" dirty="0">
                <a:cs typeface="Arial" charset="0"/>
              </a:rPr>
              <a:t>-1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dirty="0" smtClean="0">
                <a:cs typeface="Arial" charset="0"/>
              </a:rPr>
              <a:t>Pa</a:t>
            </a:r>
            <a:r>
              <a:rPr lang="en-GB" sz="1600" kern="0" dirty="0" smtClean="0"/>
              <a:t>): ~2W/m</a:t>
            </a:r>
            <a:r>
              <a:rPr lang="en-GB" sz="1600" kern="0" baseline="30000" dirty="0" smtClean="0"/>
              <a:t>2</a:t>
            </a:r>
          </a:p>
          <a:p>
            <a:pPr lvl="1">
              <a:buFontTx/>
              <a:buNone/>
            </a:pPr>
            <a:endParaRPr lang="en-GB" kern="0" dirty="0" smtClean="0"/>
          </a:p>
          <a:p>
            <a:pPr marL="457200" lvl="1" indent="0">
              <a:buNone/>
            </a:pPr>
            <a:endParaRPr lang="en-GB" kern="0" dirty="0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443663" y="908050"/>
            <a:ext cx="2189162" cy="2132013"/>
            <a:chOff x="4059" y="572"/>
            <a:chExt cx="1379" cy="1343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4431" y="918"/>
              <a:ext cx="647" cy="633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33CCCC">
                    <a:gamma/>
                    <a:shade val="76471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4059" y="572"/>
              <a:ext cx="1379" cy="1343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4213" y="716"/>
              <a:ext cx="1071" cy="1043"/>
            </a:xfrm>
            <a:prstGeom prst="ellipse">
              <a:avLst/>
            </a:prstGeom>
            <a:noFill/>
            <a:ln w="22225">
              <a:solidFill>
                <a:srgbClr val="0066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4395" y="1524"/>
              <a:ext cx="136" cy="136"/>
            </a:xfrm>
            <a:prstGeom prst="ellips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4181" y="693"/>
              <a:ext cx="1134" cy="1089"/>
            </a:xfrm>
            <a:prstGeom prst="ellipse">
              <a:avLst/>
            </a:prstGeom>
            <a:noFill/>
            <a:ln w="539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4246" y="1302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 flipV="1">
              <a:off x="4238" y="1253"/>
              <a:ext cx="136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5148" y="1298"/>
              <a:ext cx="136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H="1" flipV="1">
              <a:off x="5148" y="1162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4300" y="929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 flipV="1">
              <a:off x="4526" y="79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V="1">
              <a:off x="4999" y="1532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 flipV="1">
              <a:off x="4967" y="1545"/>
              <a:ext cx="4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Oval 20"/>
            <p:cNvSpPr>
              <a:spLocks noChangeAspect="1" noChangeArrowheads="1"/>
            </p:cNvSpPr>
            <p:nvPr/>
          </p:nvSpPr>
          <p:spPr bwMode="auto">
            <a:xfrm>
              <a:off x="4397" y="889"/>
              <a:ext cx="718" cy="690"/>
            </a:xfrm>
            <a:prstGeom prst="ellips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1116013" y="2335213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 dirty="0">
                <a:solidFill>
                  <a:srgbClr val="0066CC"/>
                </a:solidFill>
                <a:sym typeface="Wingdings" pitchFamily="2" charset="2"/>
              </a:rPr>
              <a:t>CM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 = 1.88x0.05 = </a:t>
            </a:r>
            <a:r>
              <a:rPr lang="en-GB" sz="2400" dirty="0">
                <a:solidFill>
                  <a:srgbClr val="CC0000"/>
                </a:solidFill>
                <a:sym typeface="Wingdings" pitchFamily="2" charset="2"/>
              </a:rPr>
              <a:t>0.09 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043608" y="2780928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(HL</a:t>
            </a:r>
            <a:r>
              <a:rPr lang="en-GB" sz="2400" baseline="-25000" dirty="0">
                <a:solidFill>
                  <a:srgbClr val="0066CC"/>
                </a:solidFill>
                <a:sym typeface="Wingdings" pitchFamily="2" charset="2"/>
              </a:rPr>
              <a:t>TS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 = </a:t>
            </a:r>
            <a:r>
              <a:rPr lang="en-GB" sz="2400" dirty="0">
                <a:solidFill>
                  <a:srgbClr val="CC0000"/>
                </a:solidFill>
                <a:sym typeface="Wingdings" pitchFamily="2" charset="2"/>
              </a:rPr>
              <a:t>3.59 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W)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233139" y="4585369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HL</a:t>
            </a:r>
            <a:r>
              <a:rPr lang="en-GB" sz="2400" baseline="-25000" dirty="0">
                <a:solidFill>
                  <a:srgbClr val="0066CC"/>
                </a:solidFill>
                <a:sym typeface="Wingdings" pitchFamily="2" charset="2"/>
              </a:rPr>
              <a:t>CM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 = 1.88x2 = </a:t>
            </a:r>
            <a:r>
              <a:rPr lang="en-GB" sz="2400" dirty="0">
                <a:solidFill>
                  <a:srgbClr val="CC0000"/>
                </a:solidFill>
                <a:sym typeface="Wingdings" pitchFamily="2" charset="2"/>
              </a:rPr>
              <a:t>3.8 </a:t>
            </a:r>
            <a:r>
              <a:rPr lang="en-GB" sz="2400" dirty="0">
                <a:solidFill>
                  <a:srgbClr val="0066CC"/>
                </a:solidFill>
                <a:sym typeface="Wingdings" pitchFamily="2" charset="2"/>
              </a:rPr>
              <a:t>W</a:t>
            </a: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5076825" y="5150519"/>
            <a:ext cx="376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C0000"/>
                </a:solidFill>
              </a:rPr>
              <a:t>MLI cuts residual conduction by 4 !!</a:t>
            </a: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 flipH="1" flipV="1">
            <a:off x="4283075" y="5042569"/>
            <a:ext cx="793750" cy="2159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5148263" y="3213100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CC0000"/>
                </a:solidFill>
              </a:rPr>
              <a:t>HL even lower</a:t>
            </a: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 flipH="1" flipV="1">
            <a:off x="4427538" y="2781300"/>
            <a:ext cx="504825" cy="5048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07504" y="5661248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Important note: </a:t>
            </a:r>
            <a:r>
              <a:rPr lang="en-US" dirty="0" smtClean="0"/>
              <a:t>MLI on helium vessels also necessary to reduce by about 7 condensation heat fluxes in case of accidental cryostat venting with air (</a:t>
            </a:r>
            <a:r>
              <a:rPr lang="en-US" dirty="0" smtClean="0">
                <a:solidFill>
                  <a:srgbClr val="0066FF"/>
                </a:solidFill>
              </a:rPr>
              <a:t>bare surface: q ~4 W/cm</a:t>
            </a:r>
            <a:r>
              <a:rPr lang="en-US" baseline="30000" dirty="0" smtClean="0">
                <a:solidFill>
                  <a:srgbClr val="0066FF"/>
                </a:solidFill>
              </a:rPr>
              <a:t>2</a:t>
            </a:r>
            <a:r>
              <a:rPr lang="en-US" dirty="0" smtClean="0">
                <a:solidFill>
                  <a:srgbClr val="0066FF"/>
                </a:solidFill>
              </a:rPr>
              <a:t> ; 10 layers of MLI: </a:t>
            </a:r>
            <a:r>
              <a:rPr lang="en-US" dirty="0">
                <a:solidFill>
                  <a:srgbClr val="0066FF"/>
                </a:solidFill>
              </a:rPr>
              <a:t>q </a:t>
            </a:r>
            <a:r>
              <a:rPr lang="en-US" dirty="0" smtClean="0">
                <a:solidFill>
                  <a:srgbClr val="0066FF"/>
                </a:solidFill>
              </a:rPr>
              <a:t>~0.6 </a:t>
            </a:r>
            <a:r>
              <a:rPr lang="en-US" dirty="0">
                <a:solidFill>
                  <a:srgbClr val="0066FF"/>
                </a:solidFill>
              </a:rPr>
              <a:t>W/cm</a:t>
            </a:r>
            <a:r>
              <a:rPr lang="en-US" baseline="30000" dirty="0">
                <a:solidFill>
                  <a:srgbClr val="0066FF"/>
                </a:solidFill>
              </a:rPr>
              <a:t>2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2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58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010170"/>
              </p:ext>
            </p:extLst>
          </p:nvPr>
        </p:nvGraphicFramePr>
        <p:xfrm>
          <a:off x="467544" y="692696"/>
          <a:ext cx="8396076" cy="5634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2520280"/>
                <a:gridCol w="1843348"/>
              </a:tblGrid>
              <a:tr h="432048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Case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2K heat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loads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80 K heat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loads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0326">
                <a:tc>
                  <a:txBody>
                    <a:bodyPr/>
                    <a:lstStyle/>
                    <a:p>
                      <a:r>
                        <a:rPr lang="en-US" dirty="0" smtClean="0"/>
                        <a:t>a) Bare Cold 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N.A.</a:t>
                      </a:r>
                      <a:endParaRPr lang="en-US" dirty="0"/>
                    </a:p>
                  </a:txBody>
                  <a:tcPr/>
                </a:tc>
              </a:tr>
              <a:tr h="650326">
                <a:tc>
                  <a:txBody>
                    <a:bodyPr/>
                    <a:lstStyle/>
                    <a:p>
                      <a:r>
                        <a:rPr lang="en-US" dirty="0" smtClean="0"/>
                        <a:t>b) Cold mass with 1 Al</a:t>
                      </a:r>
                      <a:r>
                        <a:rPr lang="en-US" baseline="0" dirty="0" smtClean="0"/>
                        <a:t> foil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N.A.</a:t>
                      </a:r>
                      <a:endParaRPr lang="en-US" dirty="0"/>
                    </a:p>
                  </a:txBody>
                  <a:tcPr/>
                </a:tc>
              </a:tr>
              <a:tr h="650326">
                <a:tc>
                  <a:txBody>
                    <a:bodyPr/>
                    <a:lstStyle/>
                    <a:p>
                      <a:r>
                        <a:rPr lang="en-US" dirty="0" smtClean="0"/>
                        <a:t>c) Cold mass with 30 MLI layers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N.A.</a:t>
                      </a:r>
                      <a:endParaRPr lang="en-US" dirty="0"/>
                    </a:p>
                  </a:txBody>
                  <a:tcPr/>
                </a:tc>
              </a:tr>
              <a:tr h="650326">
                <a:tc>
                  <a:txBody>
                    <a:bodyPr/>
                    <a:lstStyle/>
                    <a:p>
                      <a:r>
                        <a:rPr lang="en-US" dirty="0" smtClean="0"/>
                        <a:t>d) 1 thermal shield at 80K, no MLI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0.26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 W</a:t>
                      </a:r>
                      <a:endParaRPr lang="en-US" dirty="0"/>
                    </a:p>
                  </a:txBody>
                  <a:tcPr/>
                </a:tc>
              </a:tr>
              <a:tr h="650326">
                <a:tc>
                  <a:txBody>
                    <a:bodyPr/>
                    <a:lstStyle/>
                    <a:p>
                      <a:r>
                        <a:rPr lang="en-US" dirty="0" smtClean="0"/>
                        <a:t>e) 30 MLI layers on thermal shield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0.26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3.01 W</a:t>
                      </a:r>
                      <a:endParaRPr lang="en-US" dirty="0"/>
                    </a:p>
                  </a:txBody>
                  <a:tcPr/>
                </a:tc>
              </a:tr>
              <a:tr h="650326">
                <a:tc>
                  <a:txBody>
                    <a:bodyPr/>
                    <a:lstStyle/>
                    <a:p>
                      <a:r>
                        <a:rPr lang="en-US" dirty="0" smtClean="0"/>
                        <a:t>f) As e) + 1 Al foil on cold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0.18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3.01 W</a:t>
                      </a:r>
                      <a:endParaRPr lang="en-US" dirty="0"/>
                    </a:p>
                  </a:txBody>
                  <a:tcPr/>
                </a:tc>
              </a:tr>
              <a:tr h="650326">
                <a:tc>
                  <a:txBody>
                    <a:bodyPr/>
                    <a:lstStyle/>
                    <a:p>
                      <a:r>
                        <a:rPr lang="en-US" dirty="0" smtClean="0"/>
                        <a:t>g) As f) but degraded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up to 15 W (</a:t>
                      </a:r>
                      <a:r>
                        <a:rPr lang="en-US" sz="1800" dirty="0" smtClean="0">
                          <a:cs typeface="Arial" charset="0"/>
                        </a:rPr>
                        <a:t>10</a:t>
                      </a:r>
                      <a:r>
                        <a:rPr lang="en-US" sz="1800" baseline="30000" dirty="0" smtClean="0">
                          <a:cs typeface="Arial" charset="0"/>
                        </a:rPr>
                        <a:t>-1</a:t>
                      </a:r>
                      <a:r>
                        <a:rPr lang="en-US" sz="1800" dirty="0" smtClean="0">
                          <a:cs typeface="Arial" charset="0"/>
                        </a:rPr>
                        <a:t> </a:t>
                      </a:r>
                      <a:r>
                        <a:rPr lang="en-US" dirty="0" smtClean="0"/>
                        <a:t>Pa)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3.01 W</a:t>
                      </a:r>
                      <a:endParaRPr lang="en-US" dirty="0"/>
                    </a:p>
                  </a:txBody>
                  <a:tcPr/>
                </a:tc>
              </a:tr>
              <a:tr h="650326">
                <a:tc>
                  <a:txBody>
                    <a:bodyPr/>
                    <a:lstStyle/>
                    <a:p>
                      <a:r>
                        <a:rPr lang="en-US" dirty="0" smtClean="0"/>
                        <a:t>h) +10 MLI layers on cold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0.09 W in good vac.</a:t>
                      </a:r>
                    </a:p>
                    <a:p>
                      <a:r>
                        <a:rPr lang="en-US" dirty="0" smtClean="0"/>
                        <a:t>3.5</a:t>
                      </a:r>
                      <a:r>
                        <a:rPr lang="en-US" baseline="0" dirty="0" smtClean="0"/>
                        <a:t> W in </a:t>
                      </a:r>
                      <a:r>
                        <a:rPr lang="en-US" baseline="0" dirty="0" err="1" smtClean="0"/>
                        <a:t>deg.vac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3.59 W</a:t>
                      </a:r>
                    </a:p>
                    <a:p>
                      <a:r>
                        <a:rPr lang="en-US" dirty="0" smtClean="0"/>
                        <a:t>&gt; 3.59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69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a second actively cooled shield?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59</a:t>
            </a:fld>
            <a:r>
              <a:rPr lang="en-GB" smtClean="0"/>
              <a:t>/</a:t>
            </a:r>
            <a:endParaRPr lang="en-GB" dirty="0"/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5470527" y="692698"/>
            <a:ext cx="3060570" cy="2881258"/>
            <a:chOff x="5470525" y="838001"/>
            <a:chExt cx="3438843" cy="3237368"/>
          </a:xfrm>
        </p:grpSpPr>
        <p:grpSp>
          <p:nvGrpSpPr>
            <p:cNvPr id="37" name="Group 36"/>
            <p:cNvGrpSpPr/>
            <p:nvPr/>
          </p:nvGrpSpPr>
          <p:grpSpPr>
            <a:xfrm>
              <a:off x="5470525" y="838001"/>
              <a:ext cx="3306763" cy="3167063"/>
              <a:chOff x="5470525" y="836613"/>
              <a:chExt cx="3306763" cy="3167063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5470525" y="836613"/>
                <a:ext cx="3306763" cy="3167063"/>
                <a:chOff x="3446" y="527"/>
                <a:chExt cx="2083" cy="1995"/>
              </a:xfrm>
            </p:grpSpPr>
            <p:graphicFrame>
              <p:nvGraphicFramePr>
                <p:cNvPr id="5" name="Object 36"/>
                <p:cNvGraphicFramePr>
                  <a:graphicFrameLocks noChangeAspect="1"/>
                </p:cNvGraphicFramePr>
                <p:nvPr/>
              </p:nvGraphicFramePr>
              <p:xfrm>
                <a:off x="4125" y="1444"/>
                <a:ext cx="346" cy="6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084" name="Designer Drawing" r:id="rId3" imgW="549000" imgH="110160" progId="Designer.Drawing.7">
                        <p:embed/>
                      </p:oleObj>
                    </mc:Choice>
                    <mc:Fallback>
                      <p:oleObj name="Designer Drawing" r:id="rId3" imgW="549000" imgH="110160" progId="Designer.Drawing.7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125" y="1444"/>
                              <a:ext cx="346" cy="6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bg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8" name="Oval 5"/>
                <p:cNvSpPr>
                  <a:spLocks noChangeArrowheads="1"/>
                </p:cNvSpPr>
                <p:nvPr/>
              </p:nvSpPr>
              <p:spPr bwMode="auto">
                <a:xfrm>
                  <a:off x="4058" y="1041"/>
                  <a:ext cx="945" cy="9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CCCC"/>
                    </a:gs>
                    <a:gs pos="100000">
                      <a:srgbClr val="33CCCC">
                        <a:gamma/>
                        <a:shade val="76471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" name="Oval 6"/>
                <p:cNvSpPr>
                  <a:spLocks noChangeArrowheads="1"/>
                </p:cNvSpPr>
                <p:nvPr/>
              </p:nvSpPr>
              <p:spPr bwMode="auto">
                <a:xfrm>
                  <a:off x="3515" y="527"/>
                  <a:ext cx="2014" cy="1995"/>
                </a:xfrm>
                <a:prstGeom prst="ellipse">
                  <a:avLst/>
                </a:prstGeom>
                <a:noFill/>
                <a:ln w="222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" name="Oval 7"/>
                <p:cNvSpPr>
                  <a:spLocks noChangeArrowheads="1"/>
                </p:cNvSpPr>
                <p:nvPr/>
              </p:nvSpPr>
              <p:spPr bwMode="auto">
                <a:xfrm>
                  <a:off x="3740" y="741"/>
                  <a:ext cx="1564" cy="1549"/>
                </a:xfrm>
                <a:prstGeom prst="ellipse">
                  <a:avLst/>
                </a:prstGeom>
                <a:noFill/>
                <a:ln w="22225">
                  <a:solidFill>
                    <a:srgbClr val="0066C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3976" y="1981"/>
                  <a:ext cx="105" cy="117"/>
                </a:xfrm>
                <a:prstGeom prst="ellipse">
                  <a:avLst/>
                </a:prstGeom>
                <a:solidFill>
                  <a:srgbClr val="45E2F3"/>
                </a:solidFill>
                <a:ln w="15875">
                  <a:solidFill>
                    <a:srgbClr val="0066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" name="Oval 9"/>
                <p:cNvSpPr>
                  <a:spLocks noChangeArrowheads="1"/>
                </p:cNvSpPr>
                <p:nvPr/>
              </p:nvSpPr>
              <p:spPr bwMode="auto">
                <a:xfrm>
                  <a:off x="3693" y="707"/>
                  <a:ext cx="1656" cy="1617"/>
                </a:xfrm>
                <a:prstGeom prst="ellipse">
                  <a:avLst/>
                </a:prstGeom>
                <a:noFill/>
                <a:ln w="53975">
                  <a:solidFill>
                    <a:srgbClr val="00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029" y="1013"/>
                  <a:ext cx="1007" cy="984"/>
                </a:xfrm>
                <a:prstGeom prst="ellipse">
                  <a:avLst/>
                </a:prstGeom>
                <a:noFill/>
                <a:ln w="38100">
                  <a:solidFill>
                    <a:srgbClr val="00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3831" y="2098"/>
                  <a:ext cx="146" cy="19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446" y="2263"/>
                  <a:ext cx="769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 smtClean="0"/>
                    <a:t>70 K cooling </a:t>
                  </a:r>
                  <a:endParaRPr lang="en-GB" sz="1400" dirty="0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6202655" y="1418229"/>
                <a:ext cx="2017261" cy="1969752"/>
                <a:chOff x="1932196" y="1410065"/>
                <a:chExt cx="2017261" cy="1969752"/>
              </a:xfrm>
            </p:grpSpPr>
            <p:sp>
              <p:nvSpPr>
                <p:cNvPr id="26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962" y="1433593"/>
                  <a:ext cx="1944072" cy="1925426"/>
                </a:xfrm>
                <a:prstGeom prst="ellipse">
                  <a:avLst/>
                </a:prstGeom>
                <a:noFill/>
                <a:ln w="22225">
                  <a:solidFill>
                    <a:srgbClr val="0066C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7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932196" y="1410065"/>
                  <a:ext cx="2017261" cy="1969752"/>
                </a:xfrm>
                <a:prstGeom prst="ellipse">
                  <a:avLst/>
                </a:prstGeom>
                <a:noFill/>
                <a:ln w="31750">
                  <a:solidFill>
                    <a:srgbClr val="00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8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3600" y="2759644"/>
                  <a:ext cx="145019" cy="161592"/>
                </a:xfrm>
                <a:prstGeom prst="ellipse">
                  <a:avLst/>
                </a:prstGeom>
                <a:solidFill>
                  <a:srgbClr val="45E2F3"/>
                </a:solidFill>
                <a:ln w="15875">
                  <a:solidFill>
                    <a:srgbClr val="0066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1" name="Line 48"/>
              <p:cNvSpPr>
                <a:spLocks noChangeShapeType="1"/>
              </p:cNvSpPr>
              <p:nvPr/>
            </p:nvSpPr>
            <p:spPr bwMode="auto">
              <a:xfrm flipH="1" flipV="1">
                <a:off x="7976568" y="2996951"/>
                <a:ext cx="258658" cy="863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2" name="Text Box 49"/>
            <p:cNvSpPr txBox="1">
              <a:spLocks noChangeArrowheads="1"/>
            </p:cNvSpPr>
            <p:nvPr/>
          </p:nvSpPr>
          <p:spPr bwMode="auto">
            <a:xfrm>
              <a:off x="7530464" y="3767592"/>
              <a:ext cx="137890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 smtClean="0"/>
                <a:t>5-20 K cooling </a:t>
              </a:r>
              <a:endParaRPr lang="en-GB" sz="1400" dirty="0"/>
            </a:p>
          </p:txBody>
        </p:sp>
      </p:grp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3705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251519" y="692698"/>
            <a:ext cx="5112569" cy="34563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kern="0" dirty="0" smtClean="0"/>
              <a:t>Experimental program for LHC cryostat in the late nineties (Cryostat Thermal Model, CTM)</a:t>
            </a:r>
          </a:p>
          <a:p>
            <a:r>
              <a:rPr lang="en-US" sz="1400" kern="0" dirty="0" smtClean="0"/>
              <a:t>A 20 K active cooled screen with 10 MLI layers </a:t>
            </a:r>
          </a:p>
          <a:p>
            <a:r>
              <a:rPr lang="en-US" sz="1400" kern="0" dirty="0" smtClean="0"/>
              <a:t>An estimated saving of up to ~0.15 W/m at 1.9 K </a:t>
            </a:r>
          </a:p>
          <a:p>
            <a:r>
              <a:rPr lang="en-US" sz="1400" kern="0" dirty="0" smtClean="0"/>
              <a:t>but the an equivalent increase at the 5-20 K level (~5 times less costly) </a:t>
            </a:r>
          </a:p>
          <a:p>
            <a:r>
              <a:rPr lang="en-US" sz="1400" kern="0" dirty="0"/>
              <a:t>Overall electrical power </a:t>
            </a:r>
            <a:r>
              <a:rPr lang="en-US" sz="1400" kern="0" dirty="0" smtClean="0"/>
              <a:t>saving: ~ 100 </a:t>
            </a:r>
            <a:r>
              <a:rPr lang="en-US" sz="1400" kern="0" dirty="0" err="1" smtClean="0"/>
              <a:t>W</a:t>
            </a:r>
            <a:r>
              <a:rPr lang="en-US" sz="1200" kern="0" dirty="0" err="1" smtClean="0"/>
              <a:t>el</a:t>
            </a:r>
            <a:r>
              <a:rPr lang="en-US" sz="1400" kern="0" dirty="0" smtClean="0"/>
              <a:t>/m</a:t>
            </a:r>
          </a:p>
          <a:p>
            <a:r>
              <a:rPr lang="en-US" sz="1400" kern="0" dirty="0" smtClean="0"/>
              <a:t>Additional hardware (line, MLI, </a:t>
            </a:r>
            <a:r>
              <a:rPr lang="en-US" sz="1400" kern="0" dirty="0" err="1" smtClean="0"/>
              <a:t>supports,etc</a:t>
            </a:r>
            <a:r>
              <a:rPr lang="en-US" sz="1400" kern="0" dirty="0" smtClean="0"/>
              <a:t>)  </a:t>
            </a:r>
            <a:r>
              <a:rPr lang="en-US" sz="1400" kern="0" dirty="0" smtClean="0">
                <a:sym typeface="Wingdings" pitchFamily="2" charset="2"/>
              </a:rPr>
              <a:t> higher capital cost</a:t>
            </a:r>
          </a:p>
          <a:p>
            <a:r>
              <a:rPr lang="en-US" sz="1400" kern="0" dirty="0" smtClean="0">
                <a:sym typeface="Wingdings" pitchFamily="2" charset="2"/>
              </a:rPr>
              <a:t>Additional assembly complexity</a:t>
            </a:r>
            <a:endParaRPr lang="en-US" sz="1400" kern="0" dirty="0" smtClean="0"/>
          </a:p>
          <a:p>
            <a:r>
              <a:rPr lang="en-US" sz="1400" kern="0" dirty="0" smtClean="0"/>
              <a:t>Breakeven only after ~10 years of operation</a:t>
            </a:r>
          </a:p>
          <a:p>
            <a:r>
              <a:rPr lang="en-US" sz="1400" kern="0" dirty="0" smtClean="0"/>
              <a:t>For LHC we decided to keep 1 active shield at 70K</a:t>
            </a:r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761814"/>
              </p:ext>
            </p:extLst>
          </p:nvPr>
        </p:nvGraphicFramePr>
        <p:xfrm>
          <a:off x="2411760" y="3912377"/>
          <a:ext cx="3443046" cy="234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85" name="Picture" r:id="rId5" imgW="5935980" imgH="4351020" progId="Word.Picture.8">
                  <p:embed/>
                </p:oleObj>
              </mc:Choice>
              <mc:Fallback>
                <p:oleObj name="Picture" r:id="rId5" imgW="5935980" imgH="4351020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788" t="22583" r="16071" b="14136"/>
                      <a:stretch>
                        <a:fillRect/>
                      </a:stretch>
                    </p:blipFill>
                    <p:spPr bwMode="auto">
                      <a:xfrm>
                        <a:off x="2411760" y="3912377"/>
                        <a:ext cx="3443046" cy="234561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152400" y="385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2853165" y="6237312"/>
            <a:ext cx="2497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932B7"/>
                </a:solidFill>
              </a:rPr>
              <a:t>The Cryostat Thermal Model </a:t>
            </a:r>
            <a:endParaRPr lang="en-GB" sz="1400" dirty="0">
              <a:solidFill>
                <a:srgbClr val="0932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9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6" descr="6CRYOM_10"/>
          <p:cNvPicPr>
            <a:picLocks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7"/>
          <a:stretch/>
        </p:blipFill>
        <p:spPr>
          <a:xfrm>
            <a:off x="683568" y="4275312"/>
            <a:ext cx="5328592" cy="2394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examples at CERN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6</a:t>
            </a:fld>
            <a:r>
              <a:rPr lang="en-GB" dirty="0" smtClean="0"/>
              <a:t>/</a:t>
            </a:r>
            <a:endParaRPr lang="en-GB" dirty="0"/>
          </a:p>
        </p:txBody>
      </p:sp>
      <p:pic>
        <p:nvPicPr>
          <p:cNvPr id="4" name="Picture 13" descr="magnets_2_so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7" y="758386"/>
            <a:ext cx="3822902" cy="287154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1520" y="3905776"/>
            <a:ext cx="2610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 High Field Magnet test cryostat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8224" y="6277673"/>
            <a:ext cx="2164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 HIE </a:t>
            </a:r>
            <a:r>
              <a:rPr lang="en-US" sz="1200" dirty="0" err="1" smtClean="0"/>
              <a:t>Isolde</a:t>
            </a:r>
            <a:r>
              <a:rPr lang="en-US" sz="1200" dirty="0" smtClean="0"/>
              <a:t> </a:t>
            </a:r>
            <a:r>
              <a:rPr lang="en-US" sz="1200" dirty="0" err="1" smtClean="0"/>
              <a:t>cryo</a:t>
            </a:r>
            <a:r>
              <a:rPr lang="en-US" sz="1200" dirty="0" smtClean="0"/>
              <a:t>-modules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724128" y="3135451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The LHC cryostats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5" name="Picture 4" descr="F:\Project\HFM\Pictures\120717\General 3D cut view 2 27_07_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722" y="332656"/>
            <a:ext cx="1930710" cy="35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Projects\HIE-ISOLDE-CRYOMOD\Pictures\CATIA\20110812\ligne cryomodule\2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t="10702" r="35887"/>
          <a:stretch/>
        </p:blipFill>
        <p:spPr bwMode="auto">
          <a:xfrm>
            <a:off x="6228184" y="3789040"/>
            <a:ext cx="2828731" cy="2241625"/>
          </a:xfrm>
          <a:prstGeom prst="rect">
            <a:avLst/>
          </a:prstGeom>
          <a:noFill/>
          <a:ln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>
            <a:off x="3923928" y="5171655"/>
            <a:ext cx="2870070" cy="5616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4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713788" cy="576263"/>
          </a:xfrm>
        </p:spPr>
        <p:txBody>
          <a:bodyPr/>
          <a:lstStyle/>
          <a:p>
            <a:r>
              <a:rPr lang="en-GB" dirty="0"/>
              <a:t>Thermal shield: what thickness ?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981075"/>
            <a:ext cx="6481762" cy="5111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1600" dirty="0"/>
              <a:t>Aluminium shield, in </a:t>
            </a:r>
            <a:r>
              <a:rPr lang="en-GB" sz="1600" dirty="0">
                <a:solidFill>
                  <a:srgbClr val="0066CC"/>
                </a:solidFill>
              </a:rPr>
              <a:t>Al 5052</a:t>
            </a:r>
          </a:p>
          <a:p>
            <a:pPr>
              <a:lnSpc>
                <a:spcPct val="90000"/>
              </a:lnSpc>
            </a:pPr>
            <a:r>
              <a:rPr lang="en-GB" sz="1600" dirty="0"/>
              <a:t>Actively cooled by 1 </a:t>
            </a:r>
            <a:r>
              <a:rPr lang="en-GB" sz="1600" dirty="0" err="1"/>
              <a:t>cryo</a:t>
            </a:r>
            <a:r>
              <a:rPr lang="en-GB" sz="1600" dirty="0"/>
              <a:t> line at </a:t>
            </a:r>
            <a:r>
              <a:rPr lang="en-GB" sz="1600" dirty="0">
                <a:solidFill>
                  <a:srgbClr val="0066CC"/>
                </a:solidFill>
              </a:rPr>
              <a:t>80K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1600" dirty="0">
                <a:sym typeface="Wingdings" pitchFamily="2" charset="2"/>
              </a:rPr>
              <a:t> Average conductivity: </a:t>
            </a:r>
            <a:r>
              <a:rPr lang="en-GB" sz="1600" dirty="0">
                <a:solidFill>
                  <a:srgbClr val="0066CC"/>
                </a:solidFill>
                <a:sym typeface="Wingdings" pitchFamily="2" charset="2"/>
              </a:rPr>
              <a:t>k = 80 W K</a:t>
            </a:r>
            <a:r>
              <a:rPr lang="en-GB" sz="1600" baseline="30000" dirty="0">
                <a:solidFill>
                  <a:srgbClr val="0066CC"/>
                </a:solidFill>
                <a:sym typeface="Wingdings" pitchFamily="2" charset="2"/>
              </a:rPr>
              <a:t>-1</a:t>
            </a:r>
            <a:r>
              <a:rPr lang="en-GB" sz="1600" dirty="0">
                <a:solidFill>
                  <a:srgbClr val="0066CC"/>
                </a:solidFill>
                <a:sym typeface="Wingdings" pitchFamily="2" charset="2"/>
              </a:rPr>
              <a:t>m</a:t>
            </a:r>
            <a:r>
              <a:rPr lang="en-GB" sz="1600" baseline="30000" dirty="0">
                <a:solidFill>
                  <a:srgbClr val="0066CC"/>
                </a:solidFill>
                <a:sym typeface="Wingdings" pitchFamily="2" charset="2"/>
              </a:rPr>
              <a:t>-1</a:t>
            </a:r>
            <a:endParaRPr lang="en-GB" sz="1600" baseline="30000" dirty="0">
              <a:solidFill>
                <a:srgbClr val="0066CC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600" dirty="0"/>
              <a:t>Uniform heat deposition: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1600" dirty="0"/>
              <a:t>HL</a:t>
            </a:r>
            <a:r>
              <a:rPr lang="en-GB" sz="1600" baseline="-25000" dirty="0"/>
              <a:t>TS</a:t>
            </a:r>
            <a:r>
              <a:rPr lang="en-GB" sz="1600" dirty="0"/>
              <a:t>= 3.59 W </a:t>
            </a:r>
            <a:r>
              <a:rPr lang="en-GB" sz="1600" dirty="0">
                <a:sym typeface="Wingdings" pitchFamily="2" charset="2"/>
              </a:rPr>
              <a:t> </a:t>
            </a:r>
            <a:r>
              <a:rPr lang="en-GB" sz="1600" dirty="0">
                <a:solidFill>
                  <a:srgbClr val="0066CC"/>
                </a:solidFill>
                <a:sym typeface="Wingdings" pitchFamily="2" charset="2"/>
              </a:rPr>
              <a:t>q</a:t>
            </a:r>
            <a:r>
              <a:rPr lang="en-GB" sz="1600" dirty="0">
                <a:sym typeface="Wingdings" pitchFamily="2" charset="2"/>
              </a:rPr>
              <a:t> = 3.59/(0.8x1x </a:t>
            </a:r>
            <a:r>
              <a:rPr lang="el-GR" sz="1600" dirty="0">
                <a:cs typeface="Arial" charset="0"/>
                <a:sym typeface="Wingdings" pitchFamily="2" charset="2"/>
              </a:rPr>
              <a:t>π</a:t>
            </a:r>
            <a:r>
              <a:rPr lang="en-US" sz="1600" dirty="0">
                <a:cs typeface="Arial" charset="0"/>
                <a:sym typeface="Wingdings" pitchFamily="2" charset="2"/>
              </a:rPr>
              <a:t>)</a:t>
            </a:r>
            <a:r>
              <a:rPr lang="en-GB" sz="1600" dirty="0">
                <a:sym typeface="Wingdings" pitchFamily="2" charset="2"/>
              </a:rPr>
              <a:t> = </a:t>
            </a:r>
            <a:r>
              <a:rPr lang="en-GB" sz="1600" dirty="0">
                <a:solidFill>
                  <a:srgbClr val="0066CC"/>
                </a:solidFill>
                <a:sym typeface="Wingdings" pitchFamily="2" charset="2"/>
              </a:rPr>
              <a:t>1.43 W/m</a:t>
            </a:r>
            <a:r>
              <a:rPr lang="en-GB" sz="1600" baseline="30000" dirty="0">
                <a:solidFill>
                  <a:srgbClr val="0066CC"/>
                </a:solidFill>
                <a:sym typeface="Wingdings" pitchFamily="2" charset="2"/>
              </a:rPr>
              <a:t>2</a:t>
            </a:r>
            <a:endParaRPr lang="en-GB" sz="1600" baseline="30000" dirty="0">
              <a:solidFill>
                <a:srgbClr val="0066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sz="1600" dirty="0"/>
              <a:t>Calculate thickness with the </a:t>
            </a:r>
            <a:r>
              <a:rPr lang="en-GB" sz="1600" dirty="0">
                <a:solidFill>
                  <a:srgbClr val="0066CC"/>
                </a:solidFill>
              </a:rPr>
              <a:t>requirement:</a:t>
            </a:r>
          </a:p>
          <a:p>
            <a:pPr>
              <a:lnSpc>
                <a:spcPct val="90000"/>
              </a:lnSpc>
            </a:pPr>
            <a:r>
              <a:rPr lang="en-GB" sz="1600" dirty="0"/>
              <a:t>Azimuthally </a:t>
            </a:r>
            <a:r>
              <a:rPr lang="en-GB" sz="1600" dirty="0">
                <a:solidFill>
                  <a:srgbClr val="0066CC"/>
                </a:solidFill>
              </a:rPr>
              <a:t>quasi </a:t>
            </a:r>
            <a:r>
              <a:rPr lang="en-GB" sz="1600" dirty="0" err="1">
                <a:solidFill>
                  <a:srgbClr val="0066CC"/>
                </a:solidFill>
              </a:rPr>
              <a:t>iso</a:t>
            </a:r>
            <a:r>
              <a:rPr lang="en-GB" sz="1600" dirty="0">
                <a:solidFill>
                  <a:srgbClr val="0066CC"/>
                </a:solidFill>
              </a:rPr>
              <a:t>-thermal</a:t>
            </a:r>
            <a:r>
              <a:rPr lang="en-GB" sz="1600" dirty="0"/>
              <a:t> shield:</a:t>
            </a:r>
          </a:p>
          <a:p>
            <a:pPr lvl="1">
              <a:lnSpc>
                <a:spcPct val="90000"/>
              </a:lnSpc>
            </a:pPr>
            <a:r>
              <a:rPr lang="en-GB" sz="1600" dirty="0"/>
              <a:t> </a:t>
            </a:r>
            <a:r>
              <a:rPr lang="el-GR" sz="1600" dirty="0">
                <a:solidFill>
                  <a:srgbClr val="0066CC"/>
                </a:solidFill>
                <a:cs typeface="Arial" charset="0"/>
              </a:rPr>
              <a:t>Δ</a:t>
            </a:r>
            <a:r>
              <a:rPr lang="en-US" sz="1600" dirty="0" err="1">
                <a:solidFill>
                  <a:srgbClr val="0066CC"/>
                </a:solidFill>
                <a:cs typeface="Arial" charset="0"/>
              </a:rPr>
              <a:t>T</a:t>
            </a:r>
            <a:r>
              <a:rPr lang="en-US" sz="1600" baseline="-25000" dirty="0" err="1">
                <a:solidFill>
                  <a:srgbClr val="0066CC"/>
                </a:solidFill>
                <a:cs typeface="Arial" charset="0"/>
              </a:rPr>
              <a:t>max</a:t>
            </a:r>
            <a:r>
              <a:rPr lang="en-US" sz="1600" dirty="0">
                <a:cs typeface="Arial" charset="0"/>
              </a:rPr>
              <a:t>= </a:t>
            </a:r>
            <a:r>
              <a:rPr lang="en-US" sz="1600" dirty="0" err="1">
                <a:cs typeface="Arial" charset="0"/>
              </a:rPr>
              <a:t>T</a:t>
            </a:r>
            <a:r>
              <a:rPr lang="en-US" sz="1600" baseline="-25000" dirty="0" err="1">
                <a:cs typeface="Arial" charset="0"/>
              </a:rPr>
              <a:t>max</a:t>
            </a:r>
            <a:r>
              <a:rPr lang="en-US" sz="1600" dirty="0" err="1">
                <a:cs typeface="Arial" charset="0"/>
              </a:rPr>
              <a:t>-T</a:t>
            </a:r>
            <a:r>
              <a:rPr lang="en-US" sz="1600" baseline="-25000" dirty="0" err="1">
                <a:cs typeface="Arial" charset="0"/>
              </a:rPr>
              <a:t>min</a:t>
            </a:r>
            <a:r>
              <a:rPr lang="en-US" sz="1600" dirty="0">
                <a:cs typeface="Arial" charset="0"/>
              </a:rPr>
              <a:t> ≈ </a:t>
            </a:r>
            <a:r>
              <a:rPr lang="en-US" sz="1600" dirty="0">
                <a:solidFill>
                  <a:srgbClr val="0066CC"/>
                </a:solidFill>
                <a:cs typeface="Arial" charset="0"/>
              </a:rPr>
              <a:t>5 K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baseline="-25000" dirty="0"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dirty="0">
                <a:cs typeface="Arial" charset="0"/>
              </a:rPr>
              <a:t>Remembering the formula yielding </a:t>
            </a:r>
            <a:r>
              <a:rPr lang="el-GR" sz="1600" dirty="0">
                <a:solidFill>
                  <a:srgbClr val="0066CC"/>
                </a:solidFill>
                <a:cs typeface="Arial" charset="0"/>
              </a:rPr>
              <a:t>Δ</a:t>
            </a:r>
            <a:r>
              <a:rPr lang="en-US" sz="1600" dirty="0" err="1">
                <a:solidFill>
                  <a:srgbClr val="0066CC"/>
                </a:solidFill>
                <a:cs typeface="Arial" charset="0"/>
              </a:rPr>
              <a:t>T</a:t>
            </a:r>
            <a:r>
              <a:rPr lang="en-US" sz="1600" baseline="-25000" dirty="0" err="1">
                <a:solidFill>
                  <a:srgbClr val="0066CC"/>
                </a:solidFill>
                <a:cs typeface="Arial" charset="0"/>
              </a:rPr>
              <a:t>max</a:t>
            </a:r>
            <a:r>
              <a:rPr lang="en-US" sz="1600" dirty="0">
                <a:cs typeface="Arial" charset="0"/>
              </a:rPr>
              <a:t>: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 dirty="0"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 dirty="0"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dirty="0">
                <a:cs typeface="Arial" charset="0"/>
              </a:rPr>
              <a:t>Replacing L by ½ circumference of diameter D (</a:t>
            </a:r>
            <a:r>
              <a:rPr lang="en-US" sz="1600" dirty="0" err="1">
                <a:cs typeface="Arial" charset="0"/>
              </a:rPr>
              <a:t>Tmax</a:t>
            </a:r>
            <a:r>
              <a:rPr lang="en-US" sz="1600" dirty="0">
                <a:cs typeface="Arial" charset="0"/>
              </a:rPr>
              <a:t> opposite to </a:t>
            </a:r>
            <a:r>
              <a:rPr lang="en-US" sz="1600" dirty="0" err="1">
                <a:cs typeface="Arial" charset="0"/>
              </a:rPr>
              <a:t>cryo</a:t>
            </a:r>
            <a:r>
              <a:rPr lang="en-US" sz="1600" dirty="0">
                <a:cs typeface="Arial" charset="0"/>
              </a:rPr>
              <a:t> line):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l-GR" sz="1800" dirty="0">
              <a:cs typeface="Arial" charset="0"/>
            </a:endParaRPr>
          </a:p>
        </p:txBody>
      </p:sp>
      <p:graphicFrame>
        <p:nvGraphicFramePr>
          <p:cNvPr id="69682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161260"/>
              </p:ext>
            </p:extLst>
          </p:nvPr>
        </p:nvGraphicFramePr>
        <p:xfrm>
          <a:off x="1290638" y="3979863"/>
          <a:ext cx="18954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54" name="Equation" r:id="rId3" imgW="1270000" imgH="406400" progId="Equation.3">
                  <p:embed/>
                </p:oleObj>
              </mc:Choice>
              <mc:Fallback>
                <p:oleObj name="Equation" r:id="rId3" imgW="12700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3979863"/>
                        <a:ext cx="18954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689" name="Group 57"/>
          <p:cNvGrpSpPr>
            <a:grpSpLocks/>
          </p:cNvGrpSpPr>
          <p:nvPr/>
        </p:nvGrpSpPr>
        <p:grpSpPr bwMode="auto">
          <a:xfrm>
            <a:off x="899940" y="5429250"/>
            <a:ext cx="2511598" cy="790575"/>
            <a:chOff x="712" y="3612"/>
            <a:chExt cx="1437" cy="498"/>
          </a:xfrm>
        </p:grpSpPr>
        <p:graphicFrame>
          <p:nvGraphicFramePr>
            <p:cNvPr id="69683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5288344"/>
                </p:ext>
              </p:extLst>
            </p:nvPr>
          </p:nvGraphicFramePr>
          <p:xfrm>
            <a:off x="753" y="3663"/>
            <a:ext cx="1396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455" name="Equation" r:id="rId5" imgW="1485900" imgH="406400" progId="Equation.3">
                    <p:embed/>
                  </p:oleObj>
                </mc:Choice>
                <mc:Fallback>
                  <p:oleObj name="Equation" r:id="rId5" imgW="14859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3" y="3663"/>
                          <a:ext cx="1396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84" name="Rectangle 52"/>
            <p:cNvSpPr>
              <a:spLocks noChangeArrowheads="1"/>
            </p:cNvSpPr>
            <p:nvPr/>
          </p:nvSpPr>
          <p:spPr bwMode="auto">
            <a:xfrm>
              <a:off x="712" y="3612"/>
              <a:ext cx="1125" cy="4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9686" name="AutoShape 54"/>
          <p:cNvSpPr>
            <a:spLocks noChangeArrowheads="1"/>
          </p:cNvSpPr>
          <p:nvPr/>
        </p:nvSpPr>
        <p:spPr bwMode="auto">
          <a:xfrm>
            <a:off x="3275856" y="558924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69697" name="Group 65"/>
          <p:cNvGrpSpPr>
            <a:grpSpLocks/>
          </p:cNvGrpSpPr>
          <p:nvPr/>
        </p:nvGrpSpPr>
        <p:grpSpPr bwMode="auto">
          <a:xfrm>
            <a:off x="4743451" y="5454749"/>
            <a:ext cx="2840038" cy="606425"/>
            <a:chOff x="2988" y="3527"/>
            <a:chExt cx="1789" cy="382"/>
          </a:xfrm>
        </p:grpSpPr>
        <p:graphicFrame>
          <p:nvGraphicFramePr>
            <p:cNvPr id="69688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421346"/>
                </p:ext>
              </p:extLst>
            </p:nvPr>
          </p:nvGraphicFramePr>
          <p:xfrm>
            <a:off x="2988" y="3527"/>
            <a:ext cx="1789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456" name="Equation" r:id="rId7" imgW="1905000" imgH="406400" progId="Equation.3">
                    <p:embed/>
                  </p:oleObj>
                </mc:Choice>
                <mc:Fallback>
                  <p:oleObj name="Equation" r:id="rId7" imgW="19050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8" y="3527"/>
                          <a:ext cx="1789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9696" name="Group 64"/>
            <p:cNvGrpSpPr>
              <a:grpSpLocks/>
            </p:cNvGrpSpPr>
            <p:nvPr/>
          </p:nvGrpSpPr>
          <p:grpSpPr bwMode="auto">
            <a:xfrm>
              <a:off x="4059" y="3820"/>
              <a:ext cx="409" cy="46"/>
              <a:chOff x="4104" y="3974"/>
              <a:chExt cx="409" cy="46"/>
            </a:xfrm>
          </p:grpSpPr>
          <p:sp>
            <p:nvSpPr>
              <p:cNvPr id="69690" name="Line 58"/>
              <p:cNvSpPr>
                <a:spLocks noChangeShapeType="1"/>
              </p:cNvSpPr>
              <p:nvPr/>
            </p:nvSpPr>
            <p:spPr bwMode="auto">
              <a:xfrm>
                <a:off x="4104" y="4020"/>
                <a:ext cx="409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691" name="Line 59"/>
              <p:cNvSpPr>
                <a:spLocks noChangeShapeType="1"/>
              </p:cNvSpPr>
              <p:nvPr/>
            </p:nvSpPr>
            <p:spPr bwMode="auto">
              <a:xfrm>
                <a:off x="4104" y="3974"/>
                <a:ext cx="409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69694" name="Group 62"/>
          <p:cNvGrpSpPr>
            <a:grpSpLocks/>
          </p:cNvGrpSpPr>
          <p:nvPr/>
        </p:nvGrpSpPr>
        <p:grpSpPr bwMode="auto">
          <a:xfrm>
            <a:off x="5200650" y="836613"/>
            <a:ext cx="3576638" cy="3397250"/>
            <a:chOff x="3276" y="527"/>
            <a:chExt cx="2253" cy="2140"/>
          </a:xfrm>
        </p:grpSpPr>
        <p:graphicFrame>
          <p:nvGraphicFramePr>
            <p:cNvPr id="69668" name="Object 36"/>
            <p:cNvGraphicFramePr>
              <a:graphicFrameLocks noChangeAspect="1"/>
            </p:cNvGraphicFramePr>
            <p:nvPr/>
          </p:nvGraphicFramePr>
          <p:xfrm>
            <a:off x="4125" y="1444"/>
            <a:ext cx="346" cy="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457" name="Designer Drawing" r:id="rId9" imgW="549000" imgH="110160" progId="Designer.Drawing.7">
                    <p:embed/>
                  </p:oleObj>
                </mc:Choice>
                <mc:Fallback>
                  <p:oleObj name="Designer Drawing" r:id="rId9" imgW="549000" imgH="110160" progId="Designer.Drawing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5" y="1444"/>
                          <a:ext cx="346" cy="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62" name="Text Box 30"/>
            <p:cNvSpPr txBox="1">
              <a:spLocks noChangeArrowheads="1"/>
            </p:cNvSpPr>
            <p:nvPr/>
          </p:nvSpPr>
          <p:spPr bwMode="auto">
            <a:xfrm>
              <a:off x="4059" y="1979"/>
              <a:ext cx="35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T</a:t>
              </a:r>
              <a:r>
                <a:rPr lang="en-GB" baseline="-25000"/>
                <a:t>min</a:t>
              </a:r>
            </a:p>
          </p:txBody>
        </p:sp>
        <p:sp>
          <p:nvSpPr>
            <p:cNvPr id="69663" name="Text Box 31"/>
            <p:cNvSpPr txBox="1">
              <a:spLocks noChangeArrowheads="1"/>
            </p:cNvSpPr>
            <p:nvPr/>
          </p:nvSpPr>
          <p:spPr bwMode="auto">
            <a:xfrm>
              <a:off x="4785" y="572"/>
              <a:ext cx="3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T</a:t>
              </a:r>
              <a:r>
                <a:rPr lang="en-GB" baseline="-25000"/>
                <a:t>max</a:t>
              </a:r>
            </a:p>
          </p:txBody>
        </p:sp>
        <p:sp>
          <p:nvSpPr>
            <p:cNvPr id="69637" name="Oval 5"/>
            <p:cNvSpPr>
              <a:spLocks noChangeArrowheads="1"/>
            </p:cNvSpPr>
            <p:nvPr/>
          </p:nvSpPr>
          <p:spPr bwMode="auto">
            <a:xfrm>
              <a:off x="4058" y="1041"/>
              <a:ext cx="945" cy="940"/>
            </a:xfrm>
            <a:prstGeom prst="ellipse">
              <a:avLst/>
            </a:prstGeom>
            <a:gradFill rotWithShape="0">
              <a:gsLst>
                <a:gs pos="0">
                  <a:srgbClr val="33CCCC"/>
                </a:gs>
                <a:gs pos="100000">
                  <a:srgbClr val="33CCCC">
                    <a:gamma/>
                    <a:shade val="76471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38" name="Oval 6"/>
            <p:cNvSpPr>
              <a:spLocks noChangeArrowheads="1"/>
            </p:cNvSpPr>
            <p:nvPr/>
          </p:nvSpPr>
          <p:spPr bwMode="auto">
            <a:xfrm>
              <a:off x="3515" y="527"/>
              <a:ext cx="2014" cy="1995"/>
            </a:xfrm>
            <a:prstGeom prst="ellipse">
              <a:avLst/>
            </a:prstGeom>
            <a:noFill/>
            <a:ln w="2222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auto">
            <a:xfrm>
              <a:off x="3740" y="741"/>
              <a:ext cx="1564" cy="1549"/>
            </a:xfrm>
            <a:prstGeom prst="ellipse">
              <a:avLst/>
            </a:prstGeom>
            <a:noFill/>
            <a:ln w="22225">
              <a:solidFill>
                <a:srgbClr val="0066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auto">
            <a:xfrm>
              <a:off x="4006" y="1941"/>
              <a:ext cx="198" cy="202"/>
            </a:xfrm>
            <a:prstGeom prst="ellips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>
              <a:off x="3693" y="707"/>
              <a:ext cx="1656" cy="1617"/>
            </a:xfrm>
            <a:prstGeom prst="ellipse">
              <a:avLst/>
            </a:prstGeom>
            <a:noFill/>
            <a:ln w="539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50" name="Oval 18"/>
            <p:cNvSpPr>
              <a:spLocks noChangeAspect="1" noChangeArrowheads="1"/>
            </p:cNvSpPr>
            <p:nvPr/>
          </p:nvSpPr>
          <p:spPr bwMode="auto">
            <a:xfrm>
              <a:off x="4009" y="998"/>
              <a:ext cx="1048" cy="1025"/>
            </a:xfrm>
            <a:prstGeom prst="ellips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51" name="Line 19"/>
            <p:cNvSpPr>
              <a:spLocks noChangeShapeType="1"/>
            </p:cNvSpPr>
            <p:nvPr/>
          </p:nvSpPr>
          <p:spPr bwMode="auto">
            <a:xfrm flipV="1">
              <a:off x="3860" y="2127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52" name="Line 20"/>
            <p:cNvSpPr>
              <a:spLocks noChangeShapeType="1"/>
            </p:cNvSpPr>
            <p:nvPr/>
          </p:nvSpPr>
          <p:spPr bwMode="auto">
            <a:xfrm rot="21060000" flipH="1">
              <a:off x="5193" y="935"/>
              <a:ext cx="181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53" name="Line 21"/>
            <p:cNvSpPr>
              <a:spLocks noChangeShapeType="1"/>
            </p:cNvSpPr>
            <p:nvPr/>
          </p:nvSpPr>
          <p:spPr bwMode="auto">
            <a:xfrm rot="20520000" flipH="1" flipV="1">
              <a:off x="5148" y="2069"/>
              <a:ext cx="91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 rot="20100000" flipH="1" flipV="1">
              <a:off x="5321" y="1443"/>
              <a:ext cx="182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558" y="2341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 rot="-5400000">
              <a:off x="3606" y="1434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59" name="Line 27"/>
            <p:cNvSpPr>
              <a:spLocks noChangeShapeType="1"/>
            </p:cNvSpPr>
            <p:nvPr/>
          </p:nvSpPr>
          <p:spPr bwMode="auto">
            <a:xfrm rot="660000">
              <a:off x="3791" y="799"/>
              <a:ext cx="209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64" name="Oval 32"/>
            <p:cNvSpPr>
              <a:spLocks noChangeArrowheads="1"/>
            </p:cNvSpPr>
            <p:nvPr/>
          </p:nvSpPr>
          <p:spPr bwMode="auto">
            <a:xfrm>
              <a:off x="3990" y="2069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65" name="Oval 33"/>
            <p:cNvSpPr>
              <a:spLocks noChangeArrowheads="1"/>
            </p:cNvSpPr>
            <p:nvPr/>
          </p:nvSpPr>
          <p:spPr bwMode="auto">
            <a:xfrm>
              <a:off x="4892" y="828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80" name="Line 48"/>
            <p:cNvSpPr>
              <a:spLocks noChangeShapeType="1"/>
            </p:cNvSpPr>
            <p:nvPr/>
          </p:nvSpPr>
          <p:spPr bwMode="auto">
            <a:xfrm flipV="1">
              <a:off x="3515" y="2024"/>
              <a:ext cx="544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81" name="Text Box 49"/>
            <p:cNvSpPr txBox="1">
              <a:spLocks noChangeArrowheads="1"/>
            </p:cNvSpPr>
            <p:nvPr/>
          </p:nvSpPr>
          <p:spPr bwMode="auto">
            <a:xfrm>
              <a:off x="3276" y="2263"/>
              <a:ext cx="64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Cooling </a:t>
              </a:r>
            </a:p>
            <a:p>
              <a:r>
                <a:rPr lang="en-GB"/>
                <a:t>line</a:t>
              </a:r>
            </a:p>
          </p:txBody>
        </p:sp>
        <p:sp>
          <p:nvSpPr>
            <p:cNvPr id="69693" name="Line 61"/>
            <p:cNvSpPr>
              <a:spLocks noChangeShapeType="1"/>
            </p:cNvSpPr>
            <p:nvPr/>
          </p:nvSpPr>
          <p:spPr bwMode="auto">
            <a:xfrm>
              <a:off x="4513" y="52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9695" name="Text Box 63"/>
          <p:cNvSpPr txBox="1">
            <a:spLocks noChangeArrowheads="1"/>
          </p:cNvSpPr>
          <p:nvPr/>
        </p:nvSpPr>
        <p:spPr bwMode="auto">
          <a:xfrm>
            <a:off x="4695825" y="6237312"/>
            <a:ext cx="442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i="1" dirty="0"/>
              <a:t>(for LHC, 2.5mm thick Al 1100 equivalent)</a:t>
            </a:r>
          </a:p>
        </p:txBody>
      </p:sp>
      <p:sp>
        <p:nvSpPr>
          <p:cNvPr id="38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60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19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475" y="53975"/>
            <a:ext cx="7488238" cy="714375"/>
          </a:xfrm>
        </p:spPr>
        <p:txBody>
          <a:bodyPr/>
          <a:lstStyle/>
          <a:p>
            <a:r>
              <a:rPr lang="fr-FR" dirty="0" smtClean="0"/>
              <a:t>LHC thermal </a:t>
            </a:r>
            <a:r>
              <a:rPr lang="fr-FR" dirty="0" err="1" smtClean="0"/>
              <a:t>shields</a:t>
            </a:r>
            <a:endParaRPr lang="en-US" dirty="0" smtClean="0"/>
          </a:p>
        </p:txBody>
      </p:sp>
      <p:pic>
        <p:nvPicPr>
          <p:cNvPr id="92163" name="Picture 3" descr="pic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7543" y="764704"/>
            <a:ext cx="2968121" cy="2376264"/>
          </a:xfrm>
          <a:noFill/>
          <a:ln/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3563888" y="764704"/>
            <a:ext cx="5580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 err="1">
                <a:latin typeface="Tahoma" pitchFamily="34" charset="0"/>
              </a:rPr>
              <a:t>Aluminium</a:t>
            </a:r>
            <a:r>
              <a:rPr lang="en-US" sz="1800" b="0" dirty="0">
                <a:latin typeface="Tahoma" pitchFamily="34" charset="0"/>
              </a:rPr>
              <a:t> alloy </a:t>
            </a:r>
            <a:r>
              <a:rPr lang="en-US" sz="1800" b="0" dirty="0" smtClean="0">
                <a:latin typeface="Tahoma" pitchFamily="34" charset="0"/>
              </a:rPr>
              <a:t>6063 extrusions and 1100 top sheets</a:t>
            </a:r>
            <a:endParaRPr lang="en-US" sz="1800" b="0" dirty="0">
              <a:latin typeface="Tahoma" pitchFamily="34" charset="0"/>
            </a:endParaRPr>
          </a:p>
        </p:txBody>
      </p:sp>
      <p:sp>
        <p:nvSpPr>
          <p:cNvPr id="92168" name="AutoShape 8"/>
          <p:cNvSpPr>
            <a:spLocks noChangeArrowheads="1"/>
          </p:cNvSpPr>
          <p:nvPr/>
        </p:nvSpPr>
        <p:spPr bwMode="auto">
          <a:xfrm>
            <a:off x="3581400" y="2420888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51520" y="3430627"/>
            <a:ext cx="4320480" cy="3220948"/>
            <a:chOff x="251520" y="3430627"/>
            <a:chExt cx="4320480" cy="3220948"/>
          </a:xfrm>
        </p:grpSpPr>
        <p:pic>
          <p:nvPicPr>
            <p:cNvPr id="16" name="Picture 50" descr="LHC_Dip_Xsect107v20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51" y="3430627"/>
              <a:ext cx="4291149" cy="3220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Text Box 51"/>
            <p:cNvSpPr txBox="1">
              <a:spLocks noChangeArrowheads="1"/>
            </p:cNvSpPr>
            <p:nvPr/>
          </p:nvSpPr>
          <p:spPr bwMode="auto">
            <a:xfrm>
              <a:off x="3032062" y="5631051"/>
              <a:ext cx="12531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 smtClean="0">
                  <a:solidFill>
                    <a:srgbClr val="000000"/>
                  </a:solidFill>
                  <a:latin typeface="Book Antiqua" pitchFamily="18" charset="0"/>
                </a:rPr>
                <a:t>Al 6063 extrusions</a:t>
              </a:r>
              <a:endParaRPr lang="en-US" sz="1000" b="1" dirty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18" name="Text Box 52"/>
            <p:cNvSpPr txBox="1">
              <a:spLocks noChangeArrowheads="1"/>
            </p:cNvSpPr>
            <p:nvPr/>
          </p:nvSpPr>
          <p:spPr bwMode="auto">
            <a:xfrm>
              <a:off x="251520" y="3476172"/>
              <a:ext cx="966328" cy="244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LHC Main Cryostat </a:t>
              </a:r>
            </a:p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(Cross-Section)</a:t>
              </a:r>
            </a:p>
          </p:txBody>
        </p:sp>
        <p:sp>
          <p:nvSpPr>
            <p:cNvPr id="19" name="Text Box 54"/>
            <p:cNvSpPr txBox="1">
              <a:spLocks noChangeArrowheads="1"/>
            </p:cNvSpPr>
            <p:nvPr/>
          </p:nvSpPr>
          <p:spPr bwMode="auto">
            <a:xfrm>
              <a:off x="3561161" y="4653136"/>
              <a:ext cx="1010839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 smtClean="0">
                  <a:solidFill>
                    <a:srgbClr val="000000"/>
                  </a:solidFill>
                  <a:latin typeface="Book Antiqua" pitchFamily="18" charset="0"/>
                </a:rPr>
                <a:t>Al 1100 sheets</a:t>
              </a:r>
              <a:endParaRPr lang="en-US" sz="1000" b="1" dirty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2" name="Line 58"/>
            <p:cNvSpPr>
              <a:spLocks noChangeShapeType="1"/>
            </p:cNvSpPr>
            <p:nvPr/>
          </p:nvSpPr>
          <p:spPr bwMode="auto">
            <a:xfrm flipH="1" flipV="1">
              <a:off x="2627784" y="5594392"/>
              <a:ext cx="432048" cy="1806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23" name="Line 61"/>
            <p:cNvSpPr>
              <a:spLocks noChangeShapeType="1"/>
            </p:cNvSpPr>
            <p:nvPr/>
          </p:nvSpPr>
          <p:spPr bwMode="auto">
            <a:xfrm flipH="1">
              <a:off x="3143938" y="4764357"/>
              <a:ext cx="450180" cy="253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27" name="Rectangle 70"/>
            <p:cNvSpPr>
              <a:spLocks noChangeArrowheads="1"/>
            </p:cNvSpPr>
            <p:nvPr/>
          </p:nvSpPr>
          <p:spPr bwMode="auto">
            <a:xfrm>
              <a:off x="3314598" y="6179626"/>
              <a:ext cx="894983" cy="174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8" name="Text Box 51"/>
            <p:cNvSpPr txBox="1">
              <a:spLocks noChangeArrowheads="1"/>
            </p:cNvSpPr>
            <p:nvPr/>
          </p:nvSpPr>
          <p:spPr bwMode="auto">
            <a:xfrm>
              <a:off x="3204092" y="5409875"/>
              <a:ext cx="1338703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 smtClean="0">
                  <a:solidFill>
                    <a:srgbClr val="000000"/>
                  </a:solidFill>
                  <a:latin typeface="Book Antiqua" pitchFamily="18" charset="0"/>
                </a:rPr>
                <a:t>He cooling (50-65K)</a:t>
              </a:r>
              <a:endParaRPr lang="en-US" sz="1000" b="1" dirty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9" name="Line 58"/>
            <p:cNvSpPr>
              <a:spLocks noChangeShapeType="1"/>
            </p:cNvSpPr>
            <p:nvPr/>
          </p:nvSpPr>
          <p:spPr bwMode="auto">
            <a:xfrm flipH="1" flipV="1">
              <a:off x="2842609" y="5373216"/>
              <a:ext cx="432048" cy="1806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</p:grpSp>
      <p:pic>
        <p:nvPicPr>
          <p:cNvPr id="9216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4490467" y="1340768"/>
            <a:ext cx="4618037" cy="36226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57502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62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4213" y="227647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mtClean="0"/>
              <a:t>Heat transfer to cryogenic fluids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4771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242553" y="67599"/>
            <a:ext cx="8713788" cy="576263"/>
          </a:xfrm>
        </p:spPr>
        <p:txBody>
          <a:bodyPr/>
          <a:lstStyle/>
          <a:p>
            <a:pPr eaLnBrk="1" hangingPunct="1"/>
            <a:r>
              <a:rPr lang="en-GB" dirty="0" smtClean="0"/>
              <a:t>2 main mechanisms of interest for cryostats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461" y="807256"/>
            <a:ext cx="4773501" cy="155932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1800" dirty="0" smtClean="0">
                <a:solidFill>
                  <a:srgbClr val="0066CC"/>
                </a:solidFill>
              </a:rPr>
              <a:t>Vaporisation</a:t>
            </a:r>
            <a:r>
              <a:rPr lang="en-GB" sz="1800" dirty="0" smtClean="0"/>
              <a:t> in pool boiling (2-phase)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smtClean="0">
                <a:sym typeface="Wingdings" pitchFamily="2" charset="2"/>
              </a:rPr>
              <a:t>Latent Heat (LH) of vaporisation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smtClean="0">
                <a:sym typeface="Wingdings" pitchFamily="2" charset="2"/>
              </a:rPr>
              <a:t>Isothermal cooling (T constant if P constant)</a:t>
            </a:r>
          </a:p>
        </p:txBody>
      </p:sp>
      <p:grpSp>
        <p:nvGrpSpPr>
          <p:cNvPr id="37893" name="Group 75"/>
          <p:cNvGrpSpPr>
            <a:grpSpLocks/>
          </p:cNvGrpSpPr>
          <p:nvPr/>
        </p:nvGrpSpPr>
        <p:grpSpPr bwMode="auto">
          <a:xfrm>
            <a:off x="2608358" y="1556792"/>
            <a:ext cx="1873155" cy="2007586"/>
            <a:chOff x="4489" y="572"/>
            <a:chExt cx="1271" cy="1815"/>
          </a:xfrm>
        </p:grpSpPr>
        <p:graphicFrame>
          <p:nvGraphicFramePr>
            <p:cNvPr id="37953" name="Object 67"/>
            <p:cNvGraphicFramePr>
              <a:graphicFrameLocks noChangeAspect="1"/>
            </p:cNvGraphicFramePr>
            <p:nvPr/>
          </p:nvGraphicFramePr>
          <p:xfrm>
            <a:off x="4843" y="2115"/>
            <a:ext cx="113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1" name="Equation" r:id="rId3" imgW="126835" imgH="304404" progId="Equation.3">
                    <p:embed/>
                  </p:oleObj>
                </mc:Choice>
                <mc:Fallback>
                  <p:oleObj name="Equation" r:id="rId3" imgW="126835" imgH="304404" progId="Equation.3">
                    <p:embed/>
                    <p:pic>
                      <p:nvPicPr>
                        <p:cNvPr id="0" name="Object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3" y="2115"/>
                          <a:ext cx="113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7954" name="Group 66"/>
            <p:cNvGrpSpPr>
              <a:grpSpLocks/>
            </p:cNvGrpSpPr>
            <p:nvPr/>
          </p:nvGrpSpPr>
          <p:grpSpPr bwMode="auto">
            <a:xfrm>
              <a:off x="4489" y="572"/>
              <a:ext cx="1271" cy="1724"/>
              <a:chOff x="4361" y="1071"/>
              <a:chExt cx="998" cy="1407"/>
            </a:xfrm>
          </p:grpSpPr>
          <p:sp>
            <p:nvSpPr>
              <p:cNvPr id="37956" name="Rectangle 10"/>
              <p:cNvSpPr>
                <a:spLocks noChangeArrowheads="1"/>
              </p:cNvSpPr>
              <p:nvPr/>
            </p:nvSpPr>
            <p:spPr bwMode="auto">
              <a:xfrm>
                <a:off x="4361" y="1661"/>
                <a:ext cx="589" cy="6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7" name="Line 12"/>
              <p:cNvSpPr>
                <a:spLocks noChangeShapeType="1"/>
              </p:cNvSpPr>
              <p:nvPr/>
            </p:nvSpPr>
            <p:spPr bwMode="auto">
              <a:xfrm>
                <a:off x="4377" y="1843"/>
                <a:ext cx="5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58" name="Line 13"/>
              <p:cNvSpPr>
                <a:spLocks noChangeShapeType="1"/>
              </p:cNvSpPr>
              <p:nvPr/>
            </p:nvSpPr>
            <p:spPr bwMode="auto">
              <a:xfrm>
                <a:off x="4422" y="188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59" name="Line 14"/>
              <p:cNvSpPr>
                <a:spLocks noChangeShapeType="1"/>
              </p:cNvSpPr>
              <p:nvPr/>
            </p:nvSpPr>
            <p:spPr bwMode="auto">
              <a:xfrm>
                <a:off x="4558" y="193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0" name="Line 15"/>
              <p:cNvSpPr>
                <a:spLocks noChangeShapeType="1"/>
              </p:cNvSpPr>
              <p:nvPr/>
            </p:nvSpPr>
            <p:spPr bwMode="auto">
              <a:xfrm>
                <a:off x="4422" y="1979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1" name="Line 16"/>
              <p:cNvSpPr>
                <a:spLocks noChangeShapeType="1"/>
              </p:cNvSpPr>
              <p:nvPr/>
            </p:nvSpPr>
            <p:spPr bwMode="auto">
              <a:xfrm>
                <a:off x="4694" y="188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2" name="Line 17"/>
              <p:cNvSpPr>
                <a:spLocks noChangeShapeType="1"/>
              </p:cNvSpPr>
              <p:nvPr/>
            </p:nvSpPr>
            <p:spPr bwMode="auto">
              <a:xfrm>
                <a:off x="4468" y="205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3" name="Line 18"/>
              <p:cNvSpPr>
                <a:spLocks noChangeShapeType="1"/>
              </p:cNvSpPr>
              <p:nvPr/>
            </p:nvSpPr>
            <p:spPr bwMode="auto">
              <a:xfrm>
                <a:off x="4604" y="2107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4" name="Line 19"/>
              <p:cNvSpPr>
                <a:spLocks noChangeShapeType="1"/>
              </p:cNvSpPr>
              <p:nvPr/>
            </p:nvSpPr>
            <p:spPr bwMode="auto">
              <a:xfrm>
                <a:off x="4412" y="2160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5" name="Line 20"/>
              <p:cNvSpPr>
                <a:spLocks noChangeShapeType="1"/>
              </p:cNvSpPr>
              <p:nvPr/>
            </p:nvSpPr>
            <p:spPr bwMode="auto">
              <a:xfrm>
                <a:off x="4728" y="2049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6" name="Line 21"/>
              <p:cNvSpPr>
                <a:spLocks noChangeShapeType="1"/>
              </p:cNvSpPr>
              <p:nvPr/>
            </p:nvSpPr>
            <p:spPr bwMode="auto">
              <a:xfrm>
                <a:off x="4694" y="1979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7" name="Line 22"/>
              <p:cNvSpPr>
                <a:spLocks noChangeShapeType="1"/>
              </p:cNvSpPr>
              <p:nvPr/>
            </p:nvSpPr>
            <p:spPr bwMode="auto">
              <a:xfrm>
                <a:off x="4716" y="2160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8" name="Line 23"/>
              <p:cNvSpPr>
                <a:spLocks noChangeShapeType="1"/>
              </p:cNvSpPr>
              <p:nvPr/>
            </p:nvSpPr>
            <p:spPr bwMode="auto">
              <a:xfrm>
                <a:off x="4466" y="2235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69" name="Line 24"/>
              <p:cNvSpPr>
                <a:spLocks noChangeShapeType="1"/>
              </p:cNvSpPr>
              <p:nvPr/>
            </p:nvSpPr>
            <p:spPr bwMode="auto">
              <a:xfrm>
                <a:off x="4740" y="2231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70" name="Rectangle 25"/>
              <p:cNvSpPr>
                <a:spLocks noChangeArrowheads="1"/>
              </p:cNvSpPr>
              <p:nvPr/>
            </p:nvSpPr>
            <p:spPr bwMode="auto">
              <a:xfrm>
                <a:off x="4830" y="1434"/>
                <a:ext cx="46" cy="22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71" name="Line 26"/>
              <p:cNvSpPr>
                <a:spLocks noChangeShapeType="1"/>
              </p:cNvSpPr>
              <p:nvPr/>
            </p:nvSpPr>
            <p:spPr bwMode="auto">
              <a:xfrm flipV="1">
                <a:off x="4852" y="11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72" name="Text Box 29"/>
              <p:cNvSpPr txBox="1">
                <a:spLocks noChangeArrowheads="1"/>
              </p:cNvSpPr>
              <p:nvPr/>
            </p:nvSpPr>
            <p:spPr bwMode="auto">
              <a:xfrm>
                <a:off x="4967" y="1071"/>
                <a:ext cx="392" cy="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/>
                  <a:t>Vapor</a:t>
                </a:r>
              </a:p>
            </p:txBody>
          </p:sp>
          <p:sp>
            <p:nvSpPr>
              <p:cNvPr id="37973" name="Line 34"/>
              <p:cNvSpPr>
                <a:spLocks noChangeShapeType="1"/>
              </p:cNvSpPr>
              <p:nvPr/>
            </p:nvSpPr>
            <p:spPr bwMode="auto">
              <a:xfrm flipV="1">
                <a:off x="4558" y="2160"/>
                <a:ext cx="0" cy="31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74" name="Line 35"/>
              <p:cNvSpPr>
                <a:spLocks noChangeShapeType="1"/>
              </p:cNvSpPr>
              <p:nvPr/>
            </p:nvSpPr>
            <p:spPr bwMode="auto">
              <a:xfrm flipV="1">
                <a:off x="4830" y="2160"/>
                <a:ext cx="0" cy="31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75" name="Line 36"/>
              <p:cNvSpPr>
                <a:spLocks noChangeShapeType="1"/>
              </p:cNvSpPr>
              <p:nvPr/>
            </p:nvSpPr>
            <p:spPr bwMode="auto">
              <a:xfrm flipV="1">
                <a:off x="4558" y="2115"/>
                <a:ext cx="46" cy="4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76" name="Line 37"/>
              <p:cNvSpPr>
                <a:spLocks noChangeShapeType="1"/>
              </p:cNvSpPr>
              <p:nvPr/>
            </p:nvSpPr>
            <p:spPr bwMode="auto">
              <a:xfrm flipV="1">
                <a:off x="4649" y="2115"/>
                <a:ext cx="46" cy="4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77" name="Line 38"/>
              <p:cNvSpPr>
                <a:spLocks noChangeShapeType="1"/>
              </p:cNvSpPr>
              <p:nvPr/>
            </p:nvSpPr>
            <p:spPr bwMode="auto">
              <a:xfrm flipH="1" flipV="1">
                <a:off x="4604" y="2115"/>
                <a:ext cx="45" cy="4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78" name="Line 39"/>
              <p:cNvSpPr>
                <a:spLocks noChangeShapeType="1"/>
              </p:cNvSpPr>
              <p:nvPr/>
            </p:nvSpPr>
            <p:spPr bwMode="auto">
              <a:xfrm flipV="1">
                <a:off x="4739" y="2115"/>
                <a:ext cx="46" cy="4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79" name="Line 40"/>
              <p:cNvSpPr>
                <a:spLocks noChangeShapeType="1"/>
              </p:cNvSpPr>
              <p:nvPr/>
            </p:nvSpPr>
            <p:spPr bwMode="auto">
              <a:xfrm>
                <a:off x="4694" y="2115"/>
                <a:ext cx="46" cy="4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80" name="Line 41"/>
              <p:cNvSpPr>
                <a:spLocks noChangeShapeType="1"/>
              </p:cNvSpPr>
              <p:nvPr/>
            </p:nvSpPr>
            <p:spPr bwMode="auto">
              <a:xfrm flipH="1" flipV="1">
                <a:off x="4785" y="2115"/>
                <a:ext cx="45" cy="4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81" name="Oval 42"/>
              <p:cNvSpPr>
                <a:spLocks noChangeAspect="1" noChangeArrowheads="1"/>
              </p:cNvSpPr>
              <p:nvPr/>
            </p:nvSpPr>
            <p:spPr bwMode="auto">
              <a:xfrm>
                <a:off x="4422" y="1706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2" name="Oval 43"/>
              <p:cNvSpPr>
                <a:spLocks noChangeAspect="1" noChangeArrowheads="1"/>
              </p:cNvSpPr>
              <p:nvPr/>
            </p:nvSpPr>
            <p:spPr bwMode="auto">
              <a:xfrm>
                <a:off x="4513" y="1797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3" name="Oval 44"/>
              <p:cNvSpPr>
                <a:spLocks noChangeAspect="1" noChangeArrowheads="1"/>
              </p:cNvSpPr>
              <p:nvPr/>
            </p:nvSpPr>
            <p:spPr bwMode="auto">
              <a:xfrm>
                <a:off x="4603" y="1751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4" name="Oval 45"/>
              <p:cNvSpPr>
                <a:spLocks noChangeAspect="1" noChangeArrowheads="1"/>
              </p:cNvSpPr>
              <p:nvPr/>
            </p:nvSpPr>
            <p:spPr bwMode="auto">
              <a:xfrm>
                <a:off x="4558" y="1706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5" name="Oval 46"/>
              <p:cNvSpPr>
                <a:spLocks noChangeAspect="1" noChangeArrowheads="1"/>
              </p:cNvSpPr>
              <p:nvPr/>
            </p:nvSpPr>
            <p:spPr bwMode="auto">
              <a:xfrm>
                <a:off x="4558" y="1842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6" name="Oval 47"/>
              <p:cNvSpPr>
                <a:spLocks noChangeAspect="1" noChangeArrowheads="1"/>
              </p:cNvSpPr>
              <p:nvPr/>
            </p:nvSpPr>
            <p:spPr bwMode="auto">
              <a:xfrm>
                <a:off x="4649" y="1933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7" name="Oval 48"/>
              <p:cNvSpPr>
                <a:spLocks noChangeAspect="1" noChangeArrowheads="1"/>
              </p:cNvSpPr>
              <p:nvPr/>
            </p:nvSpPr>
            <p:spPr bwMode="auto">
              <a:xfrm>
                <a:off x="4739" y="1887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8" name="Oval 49"/>
              <p:cNvSpPr>
                <a:spLocks noChangeAspect="1" noChangeArrowheads="1"/>
              </p:cNvSpPr>
              <p:nvPr/>
            </p:nvSpPr>
            <p:spPr bwMode="auto">
              <a:xfrm>
                <a:off x="4694" y="1842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9" name="Oval 50"/>
              <p:cNvSpPr>
                <a:spLocks noChangeAspect="1" noChangeArrowheads="1"/>
              </p:cNvSpPr>
              <p:nvPr/>
            </p:nvSpPr>
            <p:spPr bwMode="auto">
              <a:xfrm>
                <a:off x="4558" y="1842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0" name="Oval 51"/>
              <p:cNvSpPr>
                <a:spLocks noChangeAspect="1" noChangeArrowheads="1"/>
              </p:cNvSpPr>
              <p:nvPr/>
            </p:nvSpPr>
            <p:spPr bwMode="auto">
              <a:xfrm>
                <a:off x="4740" y="1797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1" name="Oval 52"/>
              <p:cNvSpPr>
                <a:spLocks noChangeAspect="1" noChangeArrowheads="1"/>
              </p:cNvSpPr>
              <p:nvPr/>
            </p:nvSpPr>
            <p:spPr bwMode="auto">
              <a:xfrm>
                <a:off x="4739" y="1887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2" name="Oval 53"/>
              <p:cNvSpPr>
                <a:spLocks noChangeAspect="1" noChangeArrowheads="1"/>
              </p:cNvSpPr>
              <p:nvPr/>
            </p:nvSpPr>
            <p:spPr bwMode="auto">
              <a:xfrm>
                <a:off x="4694" y="1752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3" name="Oval 54"/>
              <p:cNvSpPr>
                <a:spLocks noChangeAspect="1" noChangeArrowheads="1"/>
              </p:cNvSpPr>
              <p:nvPr/>
            </p:nvSpPr>
            <p:spPr bwMode="auto">
              <a:xfrm>
                <a:off x="4694" y="1978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4" name="Oval 55"/>
              <p:cNvSpPr>
                <a:spLocks noChangeAspect="1" noChangeArrowheads="1"/>
              </p:cNvSpPr>
              <p:nvPr/>
            </p:nvSpPr>
            <p:spPr bwMode="auto">
              <a:xfrm>
                <a:off x="4649" y="2024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5" name="Oval 56"/>
              <p:cNvSpPr>
                <a:spLocks noChangeAspect="1" noChangeArrowheads="1"/>
              </p:cNvSpPr>
              <p:nvPr/>
            </p:nvSpPr>
            <p:spPr bwMode="auto">
              <a:xfrm>
                <a:off x="4830" y="1797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6" name="Oval 57"/>
              <p:cNvSpPr>
                <a:spLocks noChangeAspect="1" noChangeArrowheads="1"/>
              </p:cNvSpPr>
              <p:nvPr/>
            </p:nvSpPr>
            <p:spPr bwMode="auto">
              <a:xfrm>
                <a:off x="4830" y="1978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7" name="Oval 58"/>
              <p:cNvSpPr>
                <a:spLocks noChangeAspect="1" noChangeArrowheads="1"/>
              </p:cNvSpPr>
              <p:nvPr/>
            </p:nvSpPr>
            <p:spPr bwMode="auto">
              <a:xfrm>
                <a:off x="4830" y="1616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8" name="Oval 59"/>
              <p:cNvSpPr>
                <a:spLocks noChangeAspect="1" noChangeArrowheads="1"/>
              </p:cNvSpPr>
              <p:nvPr/>
            </p:nvSpPr>
            <p:spPr bwMode="auto">
              <a:xfrm>
                <a:off x="4858" y="1525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9" name="Oval 60"/>
              <p:cNvSpPr>
                <a:spLocks noChangeAspect="1" noChangeArrowheads="1"/>
              </p:cNvSpPr>
              <p:nvPr/>
            </p:nvSpPr>
            <p:spPr bwMode="auto">
              <a:xfrm>
                <a:off x="4876" y="1706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00" name="Oval 61"/>
              <p:cNvSpPr>
                <a:spLocks noChangeAspect="1" noChangeArrowheads="1"/>
              </p:cNvSpPr>
              <p:nvPr/>
            </p:nvSpPr>
            <p:spPr bwMode="auto">
              <a:xfrm>
                <a:off x="4785" y="1752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01" name="Oval 62"/>
              <p:cNvSpPr>
                <a:spLocks noChangeAspect="1" noChangeArrowheads="1"/>
              </p:cNvSpPr>
              <p:nvPr/>
            </p:nvSpPr>
            <p:spPr bwMode="auto">
              <a:xfrm>
                <a:off x="4830" y="1389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02" name="Oval 63"/>
              <p:cNvSpPr>
                <a:spLocks noChangeAspect="1" noChangeArrowheads="1"/>
              </p:cNvSpPr>
              <p:nvPr/>
            </p:nvSpPr>
            <p:spPr bwMode="auto">
              <a:xfrm>
                <a:off x="4830" y="1480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03" name="Oval 64"/>
              <p:cNvSpPr>
                <a:spLocks noChangeAspect="1" noChangeArrowheads="1"/>
              </p:cNvSpPr>
              <p:nvPr/>
            </p:nvSpPr>
            <p:spPr bwMode="auto">
              <a:xfrm>
                <a:off x="4876" y="1389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04" name="Oval 65"/>
              <p:cNvSpPr>
                <a:spLocks noChangeAspect="1" noChangeArrowheads="1"/>
              </p:cNvSpPr>
              <p:nvPr/>
            </p:nvSpPr>
            <p:spPr bwMode="auto">
              <a:xfrm>
                <a:off x="4876" y="1344"/>
                <a:ext cx="11" cy="1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37955" name="Object 71"/>
            <p:cNvGraphicFramePr>
              <a:graphicFrameLocks noChangeAspect="1"/>
            </p:cNvGraphicFramePr>
            <p:nvPr/>
          </p:nvGraphicFramePr>
          <p:xfrm>
            <a:off x="5329" y="754"/>
            <a:ext cx="172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Equation" r:id="rId5" imgW="165028" imgH="279279" progId="Equation.3">
                    <p:embed/>
                  </p:oleObj>
                </mc:Choice>
                <mc:Fallback>
                  <p:oleObj name="Equation" r:id="rId5" imgW="165028" imgH="279279" progId="Equation.3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9" y="754"/>
                          <a:ext cx="172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789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119327"/>
              </p:ext>
            </p:extLst>
          </p:nvPr>
        </p:nvGraphicFramePr>
        <p:xfrm>
          <a:off x="3477539" y="5085184"/>
          <a:ext cx="172243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7" imgW="1218671" imgH="304668" progId="Equation.3">
                  <p:embed/>
                </p:oleObj>
              </mc:Choice>
              <mc:Fallback>
                <p:oleObj name="Equation" r:id="rId7" imgW="1218671" imgH="304668" progId="Equation.3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7539" y="5085184"/>
                        <a:ext cx="1722437" cy="431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284302"/>
              </p:ext>
            </p:extLst>
          </p:nvPr>
        </p:nvGraphicFramePr>
        <p:xfrm>
          <a:off x="1187624" y="2054264"/>
          <a:ext cx="9334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9" imgW="660113" imgH="304668" progId="Equation.3">
                  <p:embed/>
                </p:oleObj>
              </mc:Choice>
              <mc:Fallback>
                <p:oleObj name="Equation" r:id="rId9" imgW="660113" imgH="304668" progId="Equation.3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054264"/>
                        <a:ext cx="933450" cy="431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6" name="Group 109"/>
          <p:cNvGrpSpPr>
            <a:grpSpLocks/>
          </p:cNvGrpSpPr>
          <p:nvPr/>
        </p:nvGrpSpPr>
        <p:grpSpPr bwMode="auto">
          <a:xfrm>
            <a:off x="1619672" y="5301208"/>
            <a:ext cx="5146675" cy="966787"/>
            <a:chOff x="2545" y="2976"/>
            <a:chExt cx="3242" cy="609"/>
          </a:xfrm>
        </p:grpSpPr>
        <p:grpSp>
          <p:nvGrpSpPr>
            <p:cNvPr id="37925" name="Group 78"/>
            <p:cNvGrpSpPr>
              <a:grpSpLocks/>
            </p:cNvGrpSpPr>
            <p:nvPr/>
          </p:nvGrpSpPr>
          <p:grpSpPr bwMode="auto">
            <a:xfrm>
              <a:off x="2817" y="3179"/>
              <a:ext cx="2721" cy="201"/>
              <a:chOff x="1020" y="618"/>
              <a:chExt cx="3084" cy="382"/>
            </a:xfrm>
          </p:grpSpPr>
          <p:grpSp>
            <p:nvGrpSpPr>
              <p:cNvPr id="37932" name="Group 79"/>
              <p:cNvGrpSpPr>
                <a:grpSpLocks/>
              </p:cNvGrpSpPr>
              <p:nvPr/>
            </p:nvGrpSpPr>
            <p:grpSpPr bwMode="auto">
              <a:xfrm>
                <a:off x="1020" y="799"/>
                <a:ext cx="3084" cy="201"/>
                <a:chOff x="975" y="799"/>
                <a:chExt cx="3084" cy="201"/>
              </a:xfrm>
            </p:grpSpPr>
            <p:sp>
              <p:nvSpPr>
                <p:cNvPr id="37950" name="Line 80"/>
                <p:cNvSpPr>
                  <a:spLocks noChangeShapeType="1"/>
                </p:cNvSpPr>
                <p:nvPr/>
              </p:nvSpPr>
              <p:spPr bwMode="auto">
                <a:xfrm>
                  <a:off x="975" y="799"/>
                  <a:ext cx="30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51" name="Line 81"/>
                <p:cNvSpPr>
                  <a:spLocks noChangeShapeType="1"/>
                </p:cNvSpPr>
                <p:nvPr/>
              </p:nvSpPr>
              <p:spPr bwMode="auto">
                <a:xfrm>
                  <a:off x="975" y="1000"/>
                  <a:ext cx="30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52" name="Rectangle 82"/>
                <p:cNvSpPr>
                  <a:spLocks noChangeArrowheads="1"/>
                </p:cNvSpPr>
                <p:nvPr/>
              </p:nvSpPr>
              <p:spPr bwMode="auto">
                <a:xfrm>
                  <a:off x="975" y="809"/>
                  <a:ext cx="3084" cy="18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7933" name="Line 83"/>
              <p:cNvSpPr>
                <a:spLocks noChangeShapeType="1"/>
              </p:cNvSpPr>
              <p:nvPr/>
            </p:nvSpPr>
            <p:spPr bwMode="auto">
              <a:xfrm>
                <a:off x="1292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4" name="Line 84"/>
              <p:cNvSpPr>
                <a:spLocks noChangeShapeType="1"/>
              </p:cNvSpPr>
              <p:nvPr/>
            </p:nvSpPr>
            <p:spPr bwMode="auto">
              <a:xfrm>
                <a:off x="1474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5" name="Line 85"/>
              <p:cNvSpPr>
                <a:spLocks noChangeShapeType="1"/>
              </p:cNvSpPr>
              <p:nvPr/>
            </p:nvSpPr>
            <p:spPr bwMode="auto">
              <a:xfrm>
                <a:off x="1655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6" name="Line 86"/>
              <p:cNvSpPr>
                <a:spLocks noChangeShapeType="1"/>
              </p:cNvSpPr>
              <p:nvPr/>
            </p:nvSpPr>
            <p:spPr bwMode="auto">
              <a:xfrm>
                <a:off x="1837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7" name="Line 87"/>
              <p:cNvSpPr>
                <a:spLocks noChangeShapeType="1"/>
              </p:cNvSpPr>
              <p:nvPr/>
            </p:nvSpPr>
            <p:spPr bwMode="auto">
              <a:xfrm>
                <a:off x="2017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8" name="Line 88"/>
              <p:cNvSpPr>
                <a:spLocks noChangeShapeType="1"/>
              </p:cNvSpPr>
              <p:nvPr/>
            </p:nvSpPr>
            <p:spPr bwMode="auto">
              <a:xfrm>
                <a:off x="2199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39" name="Line 89"/>
              <p:cNvSpPr>
                <a:spLocks noChangeShapeType="1"/>
              </p:cNvSpPr>
              <p:nvPr/>
            </p:nvSpPr>
            <p:spPr bwMode="auto">
              <a:xfrm>
                <a:off x="2380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0" name="Line 90"/>
              <p:cNvSpPr>
                <a:spLocks noChangeShapeType="1"/>
              </p:cNvSpPr>
              <p:nvPr/>
            </p:nvSpPr>
            <p:spPr bwMode="auto">
              <a:xfrm>
                <a:off x="2562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1" name="Line 91"/>
              <p:cNvSpPr>
                <a:spLocks noChangeShapeType="1"/>
              </p:cNvSpPr>
              <p:nvPr/>
            </p:nvSpPr>
            <p:spPr bwMode="auto">
              <a:xfrm>
                <a:off x="2743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2" name="Line 92"/>
              <p:cNvSpPr>
                <a:spLocks noChangeShapeType="1"/>
              </p:cNvSpPr>
              <p:nvPr/>
            </p:nvSpPr>
            <p:spPr bwMode="auto">
              <a:xfrm>
                <a:off x="2925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3" name="Line 93"/>
              <p:cNvSpPr>
                <a:spLocks noChangeShapeType="1"/>
              </p:cNvSpPr>
              <p:nvPr/>
            </p:nvSpPr>
            <p:spPr bwMode="auto">
              <a:xfrm>
                <a:off x="3106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4" name="Line 94"/>
              <p:cNvSpPr>
                <a:spLocks noChangeShapeType="1"/>
              </p:cNvSpPr>
              <p:nvPr/>
            </p:nvSpPr>
            <p:spPr bwMode="auto">
              <a:xfrm>
                <a:off x="3288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5" name="Line 95"/>
              <p:cNvSpPr>
                <a:spLocks noChangeShapeType="1"/>
              </p:cNvSpPr>
              <p:nvPr/>
            </p:nvSpPr>
            <p:spPr bwMode="auto">
              <a:xfrm>
                <a:off x="3468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6" name="Line 96"/>
              <p:cNvSpPr>
                <a:spLocks noChangeShapeType="1"/>
              </p:cNvSpPr>
              <p:nvPr/>
            </p:nvSpPr>
            <p:spPr bwMode="auto">
              <a:xfrm>
                <a:off x="3650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7" name="Line 97"/>
              <p:cNvSpPr>
                <a:spLocks noChangeShapeType="1"/>
              </p:cNvSpPr>
              <p:nvPr/>
            </p:nvSpPr>
            <p:spPr bwMode="auto">
              <a:xfrm>
                <a:off x="3831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8" name="Line 98"/>
              <p:cNvSpPr>
                <a:spLocks noChangeShapeType="1"/>
              </p:cNvSpPr>
              <p:nvPr/>
            </p:nvSpPr>
            <p:spPr bwMode="auto">
              <a:xfrm>
                <a:off x="4013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49" name="Line 99"/>
              <p:cNvSpPr>
                <a:spLocks noChangeShapeType="1"/>
              </p:cNvSpPr>
              <p:nvPr/>
            </p:nvSpPr>
            <p:spPr bwMode="auto">
              <a:xfrm>
                <a:off x="1111" y="6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7926" name="Text Box 103"/>
            <p:cNvSpPr txBox="1">
              <a:spLocks noChangeArrowheads="1"/>
            </p:cNvSpPr>
            <p:nvPr/>
          </p:nvSpPr>
          <p:spPr bwMode="auto">
            <a:xfrm>
              <a:off x="3978" y="3354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i="1"/>
            </a:p>
          </p:txBody>
        </p:sp>
        <p:sp>
          <p:nvSpPr>
            <p:cNvPr id="37927" name="Line 104"/>
            <p:cNvSpPr>
              <a:spLocks noChangeShapeType="1"/>
            </p:cNvSpPr>
            <p:nvPr/>
          </p:nvSpPr>
          <p:spPr bwMode="auto">
            <a:xfrm>
              <a:off x="3978" y="3328"/>
              <a:ext cx="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928" name="Text Box 105"/>
            <p:cNvSpPr txBox="1">
              <a:spLocks noChangeArrowheads="1"/>
            </p:cNvSpPr>
            <p:nvPr/>
          </p:nvSpPr>
          <p:spPr bwMode="auto">
            <a:xfrm>
              <a:off x="4378" y="327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i="1"/>
                <a:t>U</a:t>
              </a:r>
            </a:p>
          </p:txBody>
        </p:sp>
        <p:graphicFrame>
          <p:nvGraphicFramePr>
            <p:cNvPr id="37929" name="Object 106"/>
            <p:cNvGraphicFramePr>
              <a:graphicFrameLocks noChangeAspect="1"/>
            </p:cNvGraphicFramePr>
            <p:nvPr/>
          </p:nvGraphicFramePr>
          <p:xfrm>
            <a:off x="3089" y="2976"/>
            <a:ext cx="88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" name="Equation" r:id="rId11" imgW="139639" imgH="380835" progId="Equation.3">
                    <p:embed/>
                  </p:oleObj>
                </mc:Choice>
                <mc:Fallback>
                  <p:oleObj name="Equation" r:id="rId11" imgW="139639" imgH="380835" progId="Equation.3">
                    <p:embed/>
                    <p:pic>
                      <p:nvPicPr>
                        <p:cNvPr id="0" name="Object 1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9" y="2976"/>
                          <a:ext cx="88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30" name="Text Box 107"/>
            <p:cNvSpPr txBox="1">
              <a:spLocks noChangeArrowheads="1"/>
            </p:cNvSpPr>
            <p:nvPr/>
          </p:nvSpPr>
          <p:spPr bwMode="auto">
            <a:xfrm>
              <a:off x="2545" y="3203"/>
              <a:ext cx="2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i="1" dirty="0"/>
                <a:t>T</a:t>
              </a:r>
              <a:r>
                <a:rPr lang="en-GB" i="1" baseline="-25000" dirty="0"/>
                <a:t>in</a:t>
              </a:r>
            </a:p>
          </p:txBody>
        </p:sp>
        <p:sp>
          <p:nvSpPr>
            <p:cNvPr id="37931" name="Text Box 108"/>
            <p:cNvSpPr txBox="1">
              <a:spLocks noChangeArrowheads="1"/>
            </p:cNvSpPr>
            <p:nvPr/>
          </p:nvSpPr>
          <p:spPr bwMode="auto">
            <a:xfrm>
              <a:off x="5450" y="3158"/>
              <a:ext cx="3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i="1"/>
                <a:t>T</a:t>
              </a:r>
              <a:r>
                <a:rPr lang="en-GB" i="1" baseline="-25000"/>
                <a:t>out</a:t>
              </a:r>
            </a:p>
          </p:txBody>
        </p:sp>
      </p:grpSp>
      <p:sp>
        <p:nvSpPr>
          <p:cNvPr id="37897" name="Rectangle 205"/>
          <p:cNvSpPr>
            <a:spLocks noChangeArrowheads="1"/>
          </p:cNvSpPr>
          <p:nvPr/>
        </p:nvSpPr>
        <p:spPr bwMode="auto">
          <a:xfrm>
            <a:off x="-973138" y="31019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37889" name="Group 3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508457"/>
              </p:ext>
            </p:extLst>
          </p:nvPr>
        </p:nvGraphicFramePr>
        <p:xfrm>
          <a:off x="5035466" y="1179803"/>
          <a:ext cx="3859213" cy="1193404"/>
        </p:xfrm>
        <a:graphic>
          <a:graphicData uri="http://schemas.openxmlformats.org/drawingml/2006/table">
            <a:tbl>
              <a:tblPr/>
              <a:tblGrid>
                <a:gridCol w="756336"/>
                <a:gridCol w="963081"/>
                <a:gridCol w="782180"/>
                <a:gridCol w="702928"/>
                <a:gridCol w="654688"/>
              </a:tblGrid>
              <a:tr h="473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Cryogen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Latent Heat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(at 1tm) [kJ/kg]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[mg/s]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[l/h]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(liquid)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[l/min]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(gas NTP)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Helium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21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48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1.38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16.4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Nitrogen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199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0.02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0.24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24" name="Text Box 320"/>
          <p:cNvSpPr txBox="1">
            <a:spLocks noChangeArrowheads="1"/>
          </p:cNvSpPr>
          <p:nvPr/>
        </p:nvSpPr>
        <p:spPr bwMode="auto">
          <a:xfrm>
            <a:off x="5581567" y="917866"/>
            <a:ext cx="2438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 dirty="0"/>
              <a:t>Vaporisation under 1 W heat load</a:t>
            </a:r>
          </a:p>
        </p:txBody>
      </p:sp>
      <p:sp>
        <p:nvSpPr>
          <p:cNvPr id="93" name="Rectangle 3"/>
          <p:cNvSpPr txBox="1">
            <a:spLocks noChangeArrowheads="1"/>
          </p:cNvSpPr>
          <p:nvPr/>
        </p:nvSpPr>
        <p:spPr bwMode="auto">
          <a:xfrm>
            <a:off x="184136" y="3737079"/>
            <a:ext cx="7268184" cy="185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1800" kern="0" dirty="0" smtClean="0">
                <a:solidFill>
                  <a:srgbClr val="0066CC"/>
                </a:solidFill>
              </a:rPr>
              <a:t>Forced internal (tube) convection</a:t>
            </a:r>
            <a:r>
              <a:rPr lang="en-GB" sz="1800" kern="0" dirty="0" smtClean="0"/>
              <a:t> of single-phase fluid: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kern="0" dirty="0" smtClean="0"/>
              <a:t>Non-isothermal cooling: enthalpy change of fluid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kern="0" dirty="0" smtClean="0"/>
              <a:t>Depends from </a:t>
            </a:r>
            <a:r>
              <a:rPr lang="en-GB" sz="1600" i="1" kern="0" dirty="0" smtClean="0"/>
              <a:t>thermo-hydraulics</a:t>
            </a:r>
            <a:r>
              <a:rPr lang="en-GB" sz="1600" kern="0" dirty="0" smtClean="0"/>
              <a:t> of the flow (see next slide)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kern="0" dirty="0" smtClean="0"/>
              <a:t>Used in cooling of thermal shields (supercritical He)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9629" y="6309320"/>
            <a:ext cx="570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66FF"/>
                </a:solidFill>
              </a:rPr>
              <a:t>For </a:t>
            </a:r>
            <a:r>
              <a:rPr lang="en-US" i="1" dirty="0" smtClean="0">
                <a:solidFill>
                  <a:srgbClr val="0066FF"/>
                </a:solidFill>
              </a:rPr>
              <a:t>more cooling mechanisms see dedicated lectures</a:t>
            </a:r>
            <a:endParaRPr lang="en-US" i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250825" y="0"/>
            <a:ext cx="8713788" cy="576263"/>
          </a:xfrm>
        </p:spPr>
        <p:txBody>
          <a:bodyPr/>
          <a:lstStyle/>
          <a:p>
            <a:pPr eaLnBrk="1" hangingPunct="1"/>
            <a:r>
              <a:rPr lang="en-GB" dirty="0" smtClean="0"/>
              <a:t>Forced Convection Heat Transfer</a:t>
            </a:r>
          </a:p>
        </p:txBody>
      </p:sp>
      <p:grpSp>
        <p:nvGrpSpPr>
          <p:cNvPr id="38916" name="Group 83"/>
          <p:cNvGrpSpPr>
            <a:grpSpLocks/>
          </p:cNvGrpSpPr>
          <p:nvPr/>
        </p:nvGrpSpPr>
        <p:grpSpPr bwMode="auto">
          <a:xfrm>
            <a:off x="1619250" y="361950"/>
            <a:ext cx="4321175" cy="966788"/>
            <a:chOff x="1020" y="391"/>
            <a:chExt cx="2722" cy="609"/>
          </a:xfrm>
        </p:grpSpPr>
        <p:grpSp>
          <p:nvGrpSpPr>
            <p:cNvPr id="38948" name="Group 64"/>
            <p:cNvGrpSpPr>
              <a:grpSpLocks/>
            </p:cNvGrpSpPr>
            <p:nvPr/>
          </p:nvGrpSpPr>
          <p:grpSpPr bwMode="auto">
            <a:xfrm>
              <a:off x="1020" y="594"/>
              <a:ext cx="2722" cy="406"/>
              <a:chOff x="1020" y="618"/>
              <a:chExt cx="3085" cy="773"/>
            </a:xfrm>
          </p:grpSpPr>
          <p:grpSp>
            <p:nvGrpSpPr>
              <p:cNvPr id="38950" name="Group 56"/>
              <p:cNvGrpSpPr>
                <a:grpSpLocks/>
              </p:cNvGrpSpPr>
              <p:nvPr/>
            </p:nvGrpSpPr>
            <p:grpSpPr bwMode="auto">
              <a:xfrm>
                <a:off x="1020" y="618"/>
                <a:ext cx="3084" cy="382"/>
                <a:chOff x="1020" y="618"/>
                <a:chExt cx="3084" cy="382"/>
              </a:xfrm>
            </p:grpSpPr>
            <p:grpSp>
              <p:nvGrpSpPr>
                <p:cNvPr id="38957" name="Group 38"/>
                <p:cNvGrpSpPr>
                  <a:grpSpLocks/>
                </p:cNvGrpSpPr>
                <p:nvPr/>
              </p:nvGrpSpPr>
              <p:grpSpPr bwMode="auto">
                <a:xfrm>
                  <a:off x="1020" y="799"/>
                  <a:ext cx="3084" cy="201"/>
                  <a:chOff x="975" y="799"/>
                  <a:chExt cx="3084" cy="201"/>
                </a:xfrm>
              </p:grpSpPr>
              <p:sp>
                <p:nvSpPr>
                  <p:cNvPr id="3897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799"/>
                    <a:ext cx="30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976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1000"/>
                    <a:ext cx="30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97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975" y="809"/>
                    <a:ext cx="3084" cy="182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958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59" name="Line 40"/>
                <p:cNvSpPr>
                  <a:spLocks noChangeShapeType="1"/>
                </p:cNvSpPr>
                <p:nvPr/>
              </p:nvSpPr>
              <p:spPr bwMode="auto">
                <a:xfrm>
                  <a:off x="1474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0" name="Line 41"/>
                <p:cNvSpPr>
                  <a:spLocks noChangeShapeType="1"/>
                </p:cNvSpPr>
                <p:nvPr/>
              </p:nvSpPr>
              <p:spPr bwMode="auto">
                <a:xfrm>
                  <a:off x="1655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1" name="Line 42"/>
                <p:cNvSpPr>
                  <a:spLocks noChangeShapeType="1"/>
                </p:cNvSpPr>
                <p:nvPr/>
              </p:nvSpPr>
              <p:spPr bwMode="auto">
                <a:xfrm>
                  <a:off x="1837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2" name="Line 43"/>
                <p:cNvSpPr>
                  <a:spLocks noChangeShapeType="1"/>
                </p:cNvSpPr>
                <p:nvPr/>
              </p:nvSpPr>
              <p:spPr bwMode="auto">
                <a:xfrm>
                  <a:off x="2017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3" name="Line 44"/>
                <p:cNvSpPr>
                  <a:spLocks noChangeShapeType="1"/>
                </p:cNvSpPr>
                <p:nvPr/>
              </p:nvSpPr>
              <p:spPr bwMode="auto">
                <a:xfrm>
                  <a:off x="2199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4" name="Line 45"/>
                <p:cNvSpPr>
                  <a:spLocks noChangeShapeType="1"/>
                </p:cNvSpPr>
                <p:nvPr/>
              </p:nvSpPr>
              <p:spPr bwMode="auto">
                <a:xfrm>
                  <a:off x="2380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5" name="Line 46"/>
                <p:cNvSpPr>
                  <a:spLocks noChangeShapeType="1"/>
                </p:cNvSpPr>
                <p:nvPr/>
              </p:nvSpPr>
              <p:spPr bwMode="auto">
                <a:xfrm>
                  <a:off x="2562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6" name="Line 47"/>
                <p:cNvSpPr>
                  <a:spLocks noChangeShapeType="1"/>
                </p:cNvSpPr>
                <p:nvPr/>
              </p:nvSpPr>
              <p:spPr bwMode="auto">
                <a:xfrm>
                  <a:off x="2743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7" name="Line 48"/>
                <p:cNvSpPr>
                  <a:spLocks noChangeShapeType="1"/>
                </p:cNvSpPr>
                <p:nvPr/>
              </p:nvSpPr>
              <p:spPr bwMode="auto">
                <a:xfrm>
                  <a:off x="2925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8" name="Line 49"/>
                <p:cNvSpPr>
                  <a:spLocks noChangeShapeType="1"/>
                </p:cNvSpPr>
                <p:nvPr/>
              </p:nvSpPr>
              <p:spPr bwMode="auto">
                <a:xfrm>
                  <a:off x="3106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9" name="Line 50"/>
                <p:cNvSpPr>
                  <a:spLocks noChangeShapeType="1"/>
                </p:cNvSpPr>
                <p:nvPr/>
              </p:nvSpPr>
              <p:spPr bwMode="auto">
                <a:xfrm>
                  <a:off x="3288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70" name="Line 51"/>
                <p:cNvSpPr>
                  <a:spLocks noChangeShapeType="1"/>
                </p:cNvSpPr>
                <p:nvPr/>
              </p:nvSpPr>
              <p:spPr bwMode="auto">
                <a:xfrm>
                  <a:off x="3468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71" name="Line 52"/>
                <p:cNvSpPr>
                  <a:spLocks noChangeShapeType="1"/>
                </p:cNvSpPr>
                <p:nvPr/>
              </p:nvSpPr>
              <p:spPr bwMode="auto">
                <a:xfrm>
                  <a:off x="3650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72" name="Line 53"/>
                <p:cNvSpPr>
                  <a:spLocks noChangeShapeType="1"/>
                </p:cNvSpPr>
                <p:nvPr/>
              </p:nvSpPr>
              <p:spPr bwMode="auto">
                <a:xfrm>
                  <a:off x="3831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73" name="Line 54"/>
                <p:cNvSpPr>
                  <a:spLocks noChangeShapeType="1"/>
                </p:cNvSpPr>
                <p:nvPr/>
              </p:nvSpPr>
              <p:spPr bwMode="auto">
                <a:xfrm>
                  <a:off x="4013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74" name="Line 55"/>
                <p:cNvSpPr>
                  <a:spLocks noChangeShapeType="1"/>
                </p:cNvSpPr>
                <p:nvPr/>
              </p:nvSpPr>
              <p:spPr bwMode="auto">
                <a:xfrm>
                  <a:off x="1111" y="618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8951" name="Line 57"/>
              <p:cNvSpPr>
                <a:spLocks noChangeShapeType="1"/>
              </p:cNvSpPr>
              <p:nvPr/>
            </p:nvSpPr>
            <p:spPr bwMode="auto">
              <a:xfrm>
                <a:off x="1383" y="799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52" name="Text Box 58"/>
              <p:cNvSpPr txBox="1">
                <a:spLocks noChangeArrowheads="1"/>
              </p:cNvSpPr>
              <p:nvPr/>
            </p:nvSpPr>
            <p:spPr bwMode="auto">
              <a:xfrm>
                <a:off x="1184" y="782"/>
                <a:ext cx="250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i="1"/>
                  <a:t>D</a:t>
                </a:r>
              </a:p>
            </p:txBody>
          </p:sp>
          <p:sp>
            <p:nvSpPr>
              <p:cNvPr id="38953" name="Line 59"/>
              <p:cNvSpPr>
                <a:spLocks noChangeShapeType="1"/>
              </p:cNvSpPr>
              <p:nvPr/>
            </p:nvSpPr>
            <p:spPr bwMode="auto">
              <a:xfrm>
                <a:off x="1020" y="1125"/>
                <a:ext cx="308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54" name="Text Box 60"/>
              <p:cNvSpPr txBox="1">
                <a:spLocks noChangeArrowheads="1"/>
              </p:cNvSpPr>
              <p:nvPr/>
            </p:nvSpPr>
            <p:spPr bwMode="auto">
              <a:xfrm>
                <a:off x="2336" y="951"/>
                <a:ext cx="222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i="1"/>
                  <a:t>L</a:t>
                </a:r>
              </a:p>
            </p:txBody>
          </p:sp>
          <p:sp>
            <p:nvSpPr>
              <p:cNvPr id="38955" name="Line 62"/>
              <p:cNvSpPr>
                <a:spLocks noChangeShapeType="1"/>
              </p:cNvSpPr>
              <p:nvPr/>
            </p:nvSpPr>
            <p:spPr bwMode="auto">
              <a:xfrm>
                <a:off x="2336" y="902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56" name="Text Box 63"/>
              <p:cNvSpPr txBox="1">
                <a:spLocks noChangeArrowheads="1"/>
              </p:cNvSpPr>
              <p:nvPr/>
            </p:nvSpPr>
            <p:spPr bwMode="auto">
              <a:xfrm>
                <a:off x="2789" y="799"/>
                <a:ext cx="250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i="1"/>
                  <a:t>U</a:t>
                </a:r>
              </a:p>
            </p:txBody>
          </p:sp>
        </p:grpSp>
        <p:graphicFrame>
          <p:nvGraphicFramePr>
            <p:cNvPr id="38949" name="Object 69"/>
            <p:cNvGraphicFramePr>
              <a:graphicFrameLocks noChangeAspect="1"/>
            </p:cNvGraphicFramePr>
            <p:nvPr/>
          </p:nvGraphicFramePr>
          <p:xfrm>
            <a:off x="1292" y="391"/>
            <a:ext cx="88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162" name="Equation" r:id="rId3" imgW="139639" imgH="380835" progId="Equation.3">
                    <p:embed/>
                  </p:oleObj>
                </mc:Choice>
                <mc:Fallback>
                  <p:oleObj name="Equation" r:id="rId3" imgW="139639" imgH="380835" progId="Equation.3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2" y="391"/>
                          <a:ext cx="88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8917" name="Object 2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19700" y="2349500"/>
          <a:ext cx="18732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63" name="Equation" r:id="rId5" imgW="1435100" imgH="431800" progId="Equation.3">
                  <p:embed/>
                </p:oleObj>
              </mc:Choice>
              <mc:Fallback>
                <p:oleObj name="Equation" r:id="rId5" imgW="1435100" imgH="4318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349500"/>
                        <a:ext cx="187325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Text Box 18"/>
          <p:cNvSpPr txBox="1">
            <a:spLocks noChangeArrowheads="1"/>
          </p:cNvSpPr>
          <p:nvPr/>
        </p:nvSpPr>
        <p:spPr bwMode="auto">
          <a:xfrm>
            <a:off x="611188" y="1223963"/>
            <a:ext cx="6364287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/>
              <a:t> </a:t>
            </a:r>
            <a:r>
              <a:rPr lang="en-GB" sz="1600" b="1">
                <a:solidFill>
                  <a:srgbClr val="0066CC"/>
                </a:solidFill>
              </a:rPr>
              <a:t>Forced flow</a:t>
            </a:r>
            <a:r>
              <a:rPr lang="en-GB" sz="1600"/>
              <a:t> of coolant fluid in </a:t>
            </a:r>
            <a:r>
              <a:rPr lang="en-GB" sz="1600" b="1">
                <a:solidFill>
                  <a:srgbClr val="0066CC"/>
                </a:solidFill>
              </a:rPr>
              <a:t>round tube</a:t>
            </a:r>
            <a:r>
              <a:rPr lang="en-GB" sz="1600"/>
              <a:t> cooling lines</a:t>
            </a:r>
          </a:p>
          <a:p>
            <a:pPr eaLnBrk="1" hangingPunct="1">
              <a:buFontTx/>
              <a:buChar char="•"/>
            </a:pPr>
            <a:r>
              <a:rPr lang="en-GB" sz="1600"/>
              <a:t> Considering </a:t>
            </a:r>
            <a:r>
              <a:rPr lang="en-GB" sz="1600" i="1"/>
              <a:t>hydro-dynamically</a:t>
            </a:r>
            <a:r>
              <a:rPr lang="en-GB" sz="1600"/>
              <a:t> and </a:t>
            </a:r>
            <a:r>
              <a:rPr lang="en-GB" sz="1600" i="1"/>
              <a:t>thermally</a:t>
            </a:r>
            <a:r>
              <a:rPr lang="en-GB" sz="1600"/>
              <a:t> </a:t>
            </a:r>
            <a:r>
              <a:rPr lang="en-GB" sz="1600" b="1">
                <a:solidFill>
                  <a:srgbClr val="0066CC"/>
                </a:solidFill>
              </a:rPr>
              <a:t>fully developed flow</a:t>
            </a:r>
          </a:p>
          <a:p>
            <a:pPr eaLnBrk="1" hangingPunct="1">
              <a:buFontTx/>
              <a:buChar char="•"/>
            </a:pPr>
            <a:r>
              <a:rPr lang="en-GB" sz="1600"/>
              <a:t> </a:t>
            </a:r>
            <a:r>
              <a:rPr lang="en-GB" sz="1600" b="1">
                <a:solidFill>
                  <a:srgbClr val="0066CC"/>
                </a:solidFill>
              </a:rPr>
              <a:t>Uniform</a:t>
            </a:r>
            <a:r>
              <a:rPr lang="en-GB" sz="1600"/>
              <a:t> wall heat flux (linear T profiles)</a:t>
            </a:r>
          </a:p>
        </p:txBody>
      </p:sp>
      <p:sp>
        <p:nvSpPr>
          <p:cNvPr id="38919" name="Text Box 19"/>
          <p:cNvSpPr txBox="1">
            <a:spLocks noChangeArrowheads="1"/>
          </p:cNvSpPr>
          <p:nvPr/>
        </p:nvSpPr>
        <p:spPr bwMode="auto">
          <a:xfrm>
            <a:off x="611188" y="2074863"/>
            <a:ext cx="43037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/>
              <a:t> </a:t>
            </a:r>
            <a:r>
              <a:rPr lang="en-GB" sz="1600" b="1">
                <a:solidFill>
                  <a:srgbClr val="0066CC"/>
                </a:solidFill>
              </a:rPr>
              <a:t>Convection heat transfer</a:t>
            </a:r>
            <a:r>
              <a:rPr lang="en-GB" sz="1600"/>
              <a:t> from wall to fluid:</a:t>
            </a:r>
          </a:p>
        </p:txBody>
      </p:sp>
      <p:sp>
        <p:nvSpPr>
          <p:cNvPr id="38920" name="Text Box 29"/>
          <p:cNvSpPr txBox="1">
            <a:spLocks noChangeArrowheads="1"/>
          </p:cNvSpPr>
          <p:nvPr/>
        </p:nvSpPr>
        <p:spPr bwMode="auto">
          <a:xfrm>
            <a:off x="696913" y="3867150"/>
            <a:ext cx="174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/>
              <a:t> </a:t>
            </a:r>
            <a:r>
              <a:rPr lang="en-GB" sz="1600" b="1">
                <a:solidFill>
                  <a:srgbClr val="0066CC"/>
                </a:solidFill>
              </a:rPr>
              <a:t>Reynolds No.: </a:t>
            </a:r>
          </a:p>
        </p:txBody>
      </p:sp>
      <p:graphicFrame>
        <p:nvGraphicFramePr>
          <p:cNvPr id="38921" name="Object 31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22582275"/>
              </p:ext>
            </p:extLst>
          </p:nvPr>
        </p:nvGraphicFramePr>
        <p:xfrm>
          <a:off x="3054398" y="3862388"/>
          <a:ext cx="86910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64" name="Equation" r:id="rId7" imgW="698197" imgH="393529" progId="Equation.3">
                  <p:embed/>
                </p:oleObj>
              </mc:Choice>
              <mc:Fallback>
                <p:oleObj name="Equation" r:id="rId7" imgW="698197" imgH="393529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398" y="3862388"/>
                        <a:ext cx="86910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2" name="Object 3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54625" y="3921125"/>
          <a:ext cx="2270125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65" name="Equation" r:id="rId9" imgW="1841500" imgH="203200" progId="Equation.3">
                  <p:embed/>
                </p:oleObj>
              </mc:Choice>
              <mc:Fallback>
                <p:oleObj name="Equation" r:id="rId9" imgW="1841500" imgH="2032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25" y="3921125"/>
                        <a:ext cx="2270125" cy="24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3" name="Object 66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419475" y="4365625"/>
          <a:ext cx="9366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66" name="Equation" r:id="rId11" imgW="748975" imgH="393529" progId="Equation.3">
                  <p:embed/>
                </p:oleObj>
              </mc:Choice>
              <mc:Fallback>
                <p:oleObj name="Equation" r:id="rId11" imgW="748975" imgH="393529" progId="Equation.3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365625"/>
                        <a:ext cx="936625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4" name="Object 6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92725" y="4589463"/>
          <a:ext cx="2090738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67" name="Equation" r:id="rId13" imgW="1435100" imgH="203200" progId="Equation.3">
                  <p:embed/>
                </p:oleObj>
              </mc:Choice>
              <mc:Fallback>
                <p:oleObj name="Equation" r:id="rId13" imgW="1435100" imgH="203200" progId="Equation.3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589463"/>
                        <a:ext cx="2090738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5" name="Text Box 68"/>
          <p:cNvSpPr txBox="1">
            <a:spLocks noChangeArrowheads="1"/>
          </p:cNvSpPr>
          <p:nvPr/>
        </p:nvSpPr>
        <p:spPr bwMode="auto">
          <a:xfrm>
            <a:off x="682625" y="4302125"/>
            <a:ext cx="149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1600" b="1"/>
              <a:t> </a:t>
            </a:r>
            <a:r>
              <a:rPr lang="en-GB" sz="1600" b="1">
                <a:solidFill>
                  <a:srgbClr val="0066CC"/>
                </a:solidFill>
              </a:rPr>
              <a:t>Nusselt No.:</a:t>
            </a:r>
          </a:p>
        </p:txBody>
      </p:sp>
      <p:graphicFrame>
        <p:nvGraphicFramePr>
          <p:cNvPr id="38926" name="Object 71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754313" y="4900613"/>
          <a:ext cx="18002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68" name="Equation" r:id="rId15" imgW="1244600" imgH="393700" progId="Equation.3">
                  <p:embed/>
                </p:oleObj>
              </mc:Choice>
              <mc:Fallback>
                <p:oleObj name="Equation" r:id="rId15" imgW="1244600" imgH="393700" progId="Equation.3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4313" y="4900613"/>
                        <a:ext cx="1800225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7" name="Text Box 73"/>
          <p:cNvSpPr txBox="1">
            <a:spLocks noChangeArrowheads="1"/>
          </p:cNvSpPr>
          <p:nvPr/>
        </p:nvSpPr>
        <p:spPr bwMode="auto">
          <a:xfrm>
            <a:off x="684213" y="4822825"/>
            <a:ext cx="1920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1600"/>
              <a:t> For </a:t>
            </a:r>
            <a:r>
              <a:rPr lang="en-GB" sz="1600" b="1">
                <a:solidFill>
                  <a:srgbClr val="0066CC"/>
                </a:solidFill>
              </a:rPr>
              <a:t>laminar flow</a:t>
            </a:r>
            <a:r>
              <a:rPr lang="en-GB" sz="1600"/>
              <a:t>:</a:t>
            </a:r>
          </a:p>
        </p:txBody>
      </p:sp>
      <p:graphicFrame>
        <p:nvGraphicFramePr>
          <p:cNvPr id="38928" name="Object 75"/>
          <p:cNvGraphicFramePr>
            <a:graphicFrameLocks noChangeAspect="1"/>
          </p:cNvGraphicFramePr>
          <p:nvPr/>
        </p:nvGraphicFramePr>
        <p:xfrm>
          <a:off x="5076825" y="4851400"/>
          <a:ext cx="12954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69" name="Equation" r:id="rId17" imgW="1028700" imgH="508000" progId="Equation.3">
                  <p:embed/>
                </p:oleObj>
              </mc:Choice>
              <mc:Fallback>
                <p:oleObj name="Equation" r:id="rId17" imgW="1028700" imgH="50800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851400"/>
                        <a:ext cx="1295400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9" name="Text Box 76"/>
          <p:cNvSpPr txBox="1">
            <a:spLocks noChangeArrowheads="1"/>
          </p:cNvSpPr>
          <p:nvPr/>
        </p:nvSpPr>
        <p:spPr bwMode="auto">
          <a:xfrm>
            <a:off x="684213" y="5559425"/>
            <a:ext cx="3592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/>
              <a:t> </a:t>
            </a:r>
            <a:r>
              <a:rPr lang="en-GB" sz="1600"/>
              <a:t>For </a:t>
            </a:r>
            <a:r>
              <a:rPr lang="en-GB" sz="1600" b="1">
                <a:solidFill>
                  <a:srgbClr val="0066CC"/>
                </a:solidFill>
              </a:rPr>
              <a:t>turbulent flow</a:t>
            </a:r>
            <a:r>
              <a:rPr lang="en-GB" sz="1600"/>
              <a:t>, Nu</a:t>
            </a:r>
            <a:r>
              <a:rPr lang="en-GB" sz="1000"/>
              <a:t>D</a:t>
            </a:r>
            <a:r>
              <a:rPr lang="en-GB" sz="1600"/>
              <a:t>=f(ReD, Pr):</a:t>
            </a:r>
          </a:p>
        </p:txBody>
      </p:sp>
      <p:graphicFrame>
        <p:nvGraphicFramePr>
          <p:cNvPr id="38930" name="Object 7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588125" y="5865813"/>
          <a:ext cx="6477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70" name="Equation" r:id="rId19" imgW="507780" imgH="393529" progId="Equation.3">
                  <p:embed/>
                </p:oleObj>
              </mc:Choice>
              <mc:Fallback>
                <p:oleObj name="Equation" r:id="rId19" imgW="507780" imgH="393529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5865813"/>
                        <a:ext cx="64770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1" name="Object 7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588125" y="6415088"/>
          <a:ext cx="1944688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71" name="Equation" r:id="rId21" imgW="1422400" imgH="203200" progId="Equation.3">
                  <p:embed/>
                </p:oleObj>
              </mc:Choice>
              <mc:Fallback>
                <p:oleObj name="Equation" r:id="rId21" imgW="1422400" imgH="20320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6415088"/>
                        <a:ext cx="1944688" cy="277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2" name="Object 81"/>
          <p:cNvGraphicFramePr>
            <a:graphicFrameLocks noChangeAspect="1"/>
          </p:cNvGraphicFramePr>
          <p:nvPr/>
        </p:nvGraphicFramePr>
        <p:xfrm>
          <a:off x="2627313" y="6096000"/>
          <a:ext cx="25209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72" name="Equation" r:id="rId23" imgW="1586811" imgH="203112" progId="Equation.3">
                  <p:embed/>
                </p:oleObj>
              </mc:Choice>
              <mc:Fallback>
                <p:oleObj name="Equation" r:id="rId23" imgW="1586811" imgH="203112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6096000"/>
                        <a:ext cx="252095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3" name="Object 82"/>
          <p:cNvGraphicFramePr>
            <a:graphicFrameLocks noChangeAspect="1"/>
          </p:cNvGraphicFramePr>
          <p:nvPr/>
        </p:nvGraphicFramePr>
        <p:xfrm>
          <a:off x="747713" y="5957888"/>
          <a:ext cx="1562100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73" name="Equation" r:id="rId25" imgW="1511300" imgH="635000" progId="Equation.3">
                  <p:embed/>
                </p:oleObj>
              </mc:Choice>
              <mc:Fallback>
                <p:oleObj name="Equation" r:id="rId25" imgW="1511300" imgH="635000" progId="Equation.3">
                  <p:embed/>
                  <p:pic>
                    <p:nvPicPr>
                      <p:cNvPr id="0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5957888"/>
                        <a:ext cx="1562100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4" name="AutoShape 84"/>
          <p:cNvSpPr>
            <a:spLocks/>
          </p:cNvSpPr>
          <p:nvPr/>
        </p:nvSpPr>
        <p:spPr bwMode="auto">
          <a:xfrm>
            <a:off x="7019925" y="1354138"/>
            <a:ext cx="73025" cy="792162"/>
          </a:xfrm>
          <a:prstGeom prst="rightBrace">
            <a:avLst>
              <a:gd name="adj1" fmla="val 9039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Text Box 85"/>
          <p:cNvSpPr txBox="1">
            <a:spLocks noChangeArrowheads="1"/>
          </p:cNvSpPr>
          <p:nvPr/>
        </p:nvSpPr>
        <p:spPr bwMode="auto">
          <a:xfrm>
            <a:off x="7092950" y="1700213"/>
            <a:ext cx="18557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 i="1">
                <a:solidFill>
                  <a:srgbClr val="0066CC"/>
                </a:solidFill>
              </a:rPr>
              <a:t>Case of a Thermal</a:t>
            </a:r>
          </a:p>
          <a:p>
            <a:pPr eaLnBrk="1" hangingPunct="1"/>
            <a:r>
              <a:rPr lang="en-GB" sz="1600" i="1">
                <a:solidFill>
                  <a:srgbClr val="0066CC"/>
                </a:solidFill>
              </a:rPr>
              <a:t>Shield</a:t>
            </a:r>
          </a:p>
        </p:txBody>
      </p:sp>
      <p:sp>
        <p:nvSpPr>
          <p:cNvPr id="38936" name="Text Box 86"/>
          <p:cNvSpPr txBox="1">
            <a:spLocks noChangeArrowheads="1"/>
          </p:cNvSpPr>
          <p:nvPr/>
        </p:nvSpPr>
        <p:spPr bwMode="auto">
          <a:xfrm>
            <a:off x="5181600" y="4110038"/>
            <a:ext cx="2109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/>
              <a:t>Re</a:t>
            </a:r>
            <a:r>
              <a:rPr lang="en-GB" sz="900"/>
              <a:t>D</a:t>
            </a:r>
            <a:r>
              <a:rPr lang="en-GB" sz="1200"/>
              <a:t>&gt;2000 </a:t>
            </a:r>
            <a:r>
              <a:rPr lang="en-GB" sz="1200">
                <a:sym typeface="Wingdings" pitchFamily="2" charset="2"/>
              </a:rPr>
              <a:t> </a:t>
            </a:r>
            <a:r>
              <a:rPr lang="en-GB" sz="1200"/>
              <a:t>turbulent flow, </a:t>
            </a:r>
          </a:p>
          <a:p>
            <a:pPr eaLnBrk="1" hangingPunct="1"/>
            <a:r>
              <a:rPr lang="en-GB" sz="1200"/>
              <a:t>Re</a:t>
            </a:r>
            <a:r>
              <a:rPr lang="en-GB" sz="900"/>
              <a:t>D</a:t>
            </a:r>
            <a:r>
              <a:rPr lang="en-GB" sz="1200"/>
              <a:t>&lt;2000 </a:t>
            </a:r>
            <a:r>
              <a:rPr lang="en-GB" sz="1200">
                <a:sym typeface="Wingdings" pitchFamily="2" charset="2"/>
              </a:rPr>
              <a:t> </a:t>
            </a:r>
            <a:r>
              <a:rPr lang="en-GB" sz="1200"/>
              <a:t>laminar flow</a:t>
            </a:r>
          </a:p>
        </p:txBody>
      </p:sp>
      <p:grpSp>
        <p:nvGrpSpPr>
          <p:cNvPr id="38937" name="Group 88"/>
          <p:cNvGrpSpPr>
            <a:grpSpLocks/>
          </p:cNvGrpSpPr>
          <p:nvPr/>
        </p:nvGrpSpPr>
        <p:grpSpPr bwMode="auto">
          <a:xfrm>
            <a:off x="2916238" y="2363788"/>
            <a:ext cx="1943100" cy="576262"/>
            <a:chOff x="1837" y="1616"/>
            <a:chExt cx="1224" cy="363"/>
          </a:xfrm>
        </p:grpSpPr>
        <p:graphicFrame>
          <p:nvGraphicFramePr>
            <p:cNvPr id="38946" name="Object 16"/>
            <p:cNvGraphicFramePr>
              <a:graphicFrameLocks noChangeAspect="1"/>
            </p:cNvGraphicFramePr>
            <p:nvPr/>
          </p:nvGraphicFramePr>
          <p:xfrm>
            <a:off x="1927" y="1616"/>
            <a:ext cx="1044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174" name="Equation" r:id="rId27" imgW="1320227" imgH="380835" progId="Equation.3">
                    <p:embed/>
                  </p:oleObj>
                </mc:Choice>
                <mc:Fallback>
                  <p:oleObj name="Equation" r:id="rId27" imgW="1320227" imgH="380835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7" y="1616"/>
                          <a:ext cx="1044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47" name="Rectangle 87"/>
            <p:cNvSpPr>
              <a:spLocks noChangeArrowheads="1"/>
            </p:cNvSpPr>
            <p:nvPr/>
          </p:nvSpPr>
          <p:spPr bwMode="auto">
            <a:xfrm>
              <a:off x="1837" y="1661"/>
              <a:ext cx="1224" cy="3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38" name="Rectangle 90"/>
          <p:cNvSpPr>
            <a:spLocks noChangeArrowheads="1"/>
          </p:cNvSpPr>
          <p:nvPr/>
        </p:nvSpPr>
        <p:spPr bwMode="auto">
          <a:xfrm>
            <a:off x="2700338" y="4911725"/>
            <a:ext cx="1943100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Rectangle 91"/>
          <p:cNvSpPr>
            <a:spLocks noChangeArrowheads="1"/>
          </p:cNvSpPr>
          <p:nvPr/>
        </p:nvSpPr>
        <p:spPr bwMode="auto">
          <a:xfrm>
            <a:off x="2627313" y="5991225"/>
            <a:ext cx="2592387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Text Box 93"/>
          <p:cNvSpPr txBox="1">
            <a:spLocks noChangeArrowheads="1"/>
          </p:cNvSpPr>
          <p:nvPr/>
        </p:nvSpPr>
        <p:spPr bwMode="auto">
          <a:xfrm>
            <a:off x="652463" y="2919413"/>
            <a:ext cx="3487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/>
              <a:t> </a:t>
            </a:r>
            <a:r>
              <a:rPr lang="en-GB" sz="1600" b="1">
                <a:solidFill>
                  <a:srgbClr val="0066CC"/>
                </a:solidFill>
              </a:rPr>
              <a:t>Enthalpy balance</a:t>
            </a:r>
            <a:r>
              <a:rPr lang="en-GB" sz="1600"/>
              <a:t> along the line L:</a:t>
            </a:r>
          </a:p>
        </p:txBody>
      </p:sp>
      <p:grpSp>
        <p:nvGrpSpPr>
          <p:cNvPr id="38941" name="Group 94"/>
          <p:cNvGrpSpPr>
            <a:grpSpLocks/>
          </p:cNvGrpSpPr>
          <p:nvPr/>
        </p:nvGrpSpPr>
        <p:grpSpPr bwMode="auto">
          <a:xfrm>
            <a:off x="2916238" y="3286125"/>
            <a:ext cx="1943100" cy="576263"/>
            <a:chOff x="1837" y="1616"/>
            <a:chExt cx="1224" cy="363"/>
          </a:xfrm>
        </p:grpSpPr>
        <p:graphicFrame>
          <p:nvGraphicFramePr>
            <p:cNvPr id="38944" name="Object 95"/>
            <p:cNvGraphicFramePr>
              <a:graphicFrameLocks noChangeAspect="1"/>
            </p:cNvGraphicFramePr>
            <p:nvPr/>
          </p:nvGraphicFramePr>
          <p:xfrm>
            <a:off x="1964" y="1616"/>
            <a:ext cx="970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175" name="Equation" r:id="rId29" imgW="1231366" imgH="380835" progId="Equation.3">
                    <p:embed/>
                  </p:oleObj>
                </mc:Choice>
                <mc:Fallback>
                  <p:oleObj name="Equation" r:id="rId29" imgW="1231366" imgH="380835" progId="Equation.3">
                    <p:embed/>
                    <p:pic>
                      <p:nvPicPr>
                        <p:cNvPr id="0" name="Object 9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4" y="1616"/>
                          <a:ext cx="970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45" name="Rectangle 96"/>
            <p:cNvSpPr>
              <a:spLocks noChangeArrowheads="1"/>
            </p:cNvSpPr>
            <p:nvPr/>
          </p:nvSpPr>
          <p:spPr bwMode="auto">
            <a:xfrm>
              <a:off x="1837" y="1661"/>
              <a:ext cx="1224" cy="3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38942" name="Object 97"/>
          <p:cNvGraphicFramePr>
            <a:graphicFrameLocks noChangeAspect="1"/>
          </p:cNvGraphicFramePr>
          <p:nvPr/>
        </p:nvGraphicFramePr>
        <p:xfrm>
          <a:off x="5219700" y="2957513"/>
          <a:ext cx="24161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76" name="Equation" r:id="rId31" imgW="2006600" imgH="762000" progId="Equation.3">
                  <p:embed/>
                </p:oleObj>
              </mc:Choice>
              <mc:Fallback>
                <p:oleObj name="Equation" r:id="rId31" imgW="2006600" imgH="762000" progId="Equation.3">
                  <p:embed/>
                  <p:pic>
                    <p:nvPicPr>
                      <p:cNvPr id="0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957513"/>
                        <a:ext cx="24161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43" name="Picture 98" descr="T_profiles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0"/>
            <a:ext cx="179863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12" descr="moody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82763"/>
            <a:ext cx="6913563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430213" y="0"/>
            <a:ext cx="8713787" cy="576263"/>
          </a:xfrm>
        </p:spPr>
        <p:txBody>
          <a:bodyPr/>
          <a:lstStyle/>
          <a:p>
            <a:pPr eaLnBrk="1" hangingPunct="1"/>
            <a:r>
              <a:rPr lang="en-GB" smtClean="0"/>
              <a:t>Frictional pressure drop in a tube</a:t>
            </a:r>
          </a:p>
        </p:txBody>
      </p:sp>
      <p:graphicFrame>
        <p:nvGraphicFramePr>
          <p:cNvPr id="3994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51500" y="1125538"/>
          <a:ext cx="244951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79" name="Equation" r:id="rId4" imgW="2057400" imgH="457200" progId="Equation.3">
                  <p:embed/>
                </p:oleObj>
              </mc:Choice>
              <mc:Fallback>
                <p:oleObj name="Equation" r:id="rId4" imgW="20574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125538"/>
                        <a:ext cx="2449513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684213" y="692150"/>
            <a:ext cx="3006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/>
              <a:t> </a:t>
            </a:r>
            <a:r>
              <a:rPr lang="en-GB" b="1">
                <a:solidFill>
                  <a:srgbClr val="0066CC"/>
                </a:solidFill>
              </a:rPr>
              <a:t>Pressure drop</a:t>
            </a:r>
            <a:r>
              <a:rPr lang="en-GB"/>
              <a:t> along tube</a:t>
            </a:r>
          </a:p>
        </p:txBody>
      </p:sp>
      <p:grpSp>
        <p:nvGrpSpPr>
          <p:cNvPr id="39943" name="Group 11"/>
          <p:cNvGrpSpPr>
            <a:grpSpLocks/>
          </p:cNvGrpSpPr>
          <p:nvPr/>
        </p:nvGrpSpPr>
        <p:grpSpPr bwMode="auto">
          <a:xfrm>
            <a:off x="2916238" y="1068388"/>
            <a:ext cx="2160587" cy="863600"/>
            <a:chOff x="1837" y="890"/>
            <a:chExt cx="1361" cy="544"/>
          </a:xfrm>
        </p:grpSpPr>
        <p:graphicFrame>
          <p:nvGraphicFramePr>
            <p:cNvPr id="39944" name="Object 6"/>
            <p:cNvGraphicFramePr>
              <a:graphicFrameLocks noChangeAspect="1"/>
            </p:cNvGraphicFramePr>
            <p:nvPr/>
          </p:nvGraphicFramePr>
          <p:xfrm>
            <a:off x="1882" y="935"/>
            <a:ext cx="1270" cy="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880" name="Equation" r:id="rId6" imgW="1155700" imgH="393700" progId="Equation.3">
                    <p:embed/>
                  </p:oleObj>
                </mc:Choice>
                <mc:Fallback>
                  <p:oleObj name="Equation" r:id="rId6" imgW="1155700" imgH="3937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2" y="935"/>
                          <a:ext cx="1270" cy="4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5" name="Rectangle 10"/>
            <p:cNvSpPr>
              <a:spLocks noChangeArrowheads="1"/>
            </p:cNvSpPr>
            <p:nvPr/>
          </p:nvSpPr>
          <p:spPr bwMode="auto">
            <a:xfrm>
              <a:off x="1837" y="890"/>
              <a:ext cx="1361" cy="5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2"/>
          </p:nvPr>
        </p:nvSpPr>
        <p:spPr>
          <a:xfrm>
            <a:off x="26988" y="6619875"/>
            <a:ext cx="9117012" cy="2286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dirty="0"/>
              <a:t>CAS, Superconductivity for accelerators, </a:t>
            </a:r>
            <a:r>
              <a:rPr lang="en-GB" dirty="0" err="1"/>
              <a:t>Erice</a:t>
            </a:r>
            <a:r>
              <a:rPr lang="en-GB" dirty="0"/>
              <a:t> 2013						</a:t>
            </a:r>
            <a:fld id="{5AA625D3-29AB-4131-BD0F-C7F1A9757741}" type="slidenum">
              <a:rPr lang="en-GB"/>
              <a:pPr>
                <a:defRPr/>
              </a:pPr>
              <a:t>66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Cryogenics considerations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3645"/>
            <a:ext cx="4991647" cy="313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Helium as a coolant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67</a:t>
            </a:fld>
            <a:r>
              <a:rPr lang="en-GB" dirty="0" smtClean="0"/>
              <a:t>/</a:t>
            </a:r>
            <a:endParaRPr lang="en-GB" dirty="0"/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524092"/>
              </p:ext>
            </p:extLst>
          </p:nvPr>
        </p:nvGraphicFramePr>
        <p:xfrm>
          <a:off x="4932040" y="4149077"/>
          <a:ext cx="3960440" cy="2527715"/>
        </p:xfrm>
        <a:graphic>
          <a:graphicData uri="http://schemas.openxmlformats.org/drawingml/2006/table">
            <a:tbl>
              <a:tblPr/>
              <a:tblGrid>
                <a:gridCol w="2281863"/>
                <a:gridCol w="590249"/>
                <a:gridCol w="513906"/>
                <a:gridCol w="574422"/>
              </a:tblGrid>
              <a:tr h="2444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Property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Units</a:t>
                      </a: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</a:t>
                      </a: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r>
                        <a:rPr kumimoji="0" lang="en-GB" sz="1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Boiling T (at 1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atm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4.2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77.3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Critical temperature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5.2</a:t>
                      </a: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126.1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78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Critical pressure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GB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Pa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2.23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33.1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Latent Heat of evaporation (at 1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atm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kJ/kg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Enthalpy between T boiling and 300K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kJ/kg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1550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233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Liquid density (boiling at 1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atm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 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kg/m3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810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Saturated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vapor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density (at 1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atm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kg/m3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4.5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Gas density (at 1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atm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273.15K)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kg/m3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Liquid viscosity (at boiling T) 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μPa.s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en-GB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07504" y="3284984"/>
            <a:ext cx="5688632" cy="1323439"/>
            <a:chOff x="35496" y="3977769"/>
            <a:chExt cx="5688632" cy="1323439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79512" y="3977769"/>
              <a:ext cx="5544616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CH" sz="1600" dirty="0" err="1"/>
                <a:t>Pressuri</a:t>
              </a:r>
              <a:r>
                <a:rPr lang="en-US" sz="1600" dirty="0"/>
                <a:t>zed He </a:t>
              </a:r>
              <a:r>
                <a:rPr lang="en-US" sz="1600" dirty="0" smtClean="0"/>
                <a:t>II</a:t>
              </a:r>
              <a:r>
                <a:rPr lang="en-US" sz="1600" dirty="0"/>
                <a:t>,</a:t>
              </a:r>
              <a:r>
                <a:rPr lang="en-US" sz="1600" dirty="0" smtClean="0"/>
                <a:t> Magnets: LHC, Tore Supra</a:t>
              </a:r>
            </a:p>
            <a:p>
              <a:r>
                <a:rPr lang="en-US" sz="1600" dirty="0" smtClean="0"/>
                <a:t>Pressurized He I, Magnets, HERA, </a:t>
              </a:r>
              <a:r>
                <a:rPr lang="en-US" sz="1600" dirty="0" err="1" smtClean="0"/>
                <a:t>Tevatron</a:t>
              </a:r>
              <a:endParaRPr lang="en-US" sz="1600" dirty="0" smtClean="0"/>
            </a:p>
            <a:p>
              <a:r>
                <a:rPr lang="en-US" sz="1600" dirty="0" smtClean="0"/>
                <a:t>Saturated He II, SRF: CEBAF, TTF, SNS, EXFEL, ESS, ILC</a:t>
              </a:r>
            </a:p>
            <a:p>
              <a:r>
                <a:rPr lang="en-US" sz="1600" dirty="0" smtClean="0"/>
                <a:t>Pool boiling He I, SRF: HERA, LEP, KEKB</a:t>
              </a:r>
            </a:p>
            <a:p>
              <a:r>
                <a:rPr lang="en-US" sz="1600" dirty="0" smtClean="0"/>
                <a:t>  Supercritical helium: cooling of thermal shielding  </a:t>
              </a:r>
              <a:endParaRPr lang="en-US" sz="16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65232" y="4077072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72666" y="4303300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77768" y="4558826"/>
              <a:ext cx="144016" cy="144016"/>
            </a:xfrm>
            <a:prstGeom prst="ellipse">
              <a:avLst/>
            </a:prstGeom>
            <a:pattFill prst="dkDnDiag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83526" y="4797152"/>
              <a:ext cx="144016" cy="144016"/>
            </a:xfrm>
            <a:prstGeom prst="ellipse">
              <a:avLst/>
            </a:prstGeom>
            <a:solidFill>
              <a:srgbClr val="00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35496" y="5003410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884368" y="5229200"/>
            <a:ext cx="936104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40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7820" y="5024721"/>
            <a:ext cx="864096" cy="792088"/>
          </a:xfrm>
          <a:prstGeom prst="rect">
            <a:avLst/>
          </a:prstGeom>
          <a:pattFill prst="wdDnDiag">
            <a:fgClr>
              <a:srgbClr val="45E2F3"/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/>
              <a:t>Refrigeration efficiency (Carnot principle)</a:t>
            </a:r>
          </a:p>
        </p:txBody>
      </p:sp>
      <p:sp>
        <p:nvSpPr>
          <p:cNvPr id="59397" name="Text Box 4"/>
          <p:cNvSpPr txBox="1">
            <a:spLocks noChangeArrowheads="1"/>
          </p:cNvSpPr>
          <p:nvPr/>
        </p:nvSpPr>
        <p:spPr bwMode="auto">
          <a:xfrm>
            <a:off x="251520" y="548680"/>
            <a:ext cx="871296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dirty="0" smtClean="0">
                <a:latin typeface="Times" pitchFamily="18" charset="0"/>
              </a:rPr>
              <a:t>A </a:t>
            </a:r>
            <a:r>
              <a:rPr lang="en-US" altLang="en-US" dirty="0">
                <a:latin typeface="Times" pitchFamily="18" charset="0"/>
              </a:rPr>
              <a:t>refrigerator extracts a heat flow at a temperature below ambient and rejects it at a higher </a:t>
            </a:r>
            <a:r>
              <a:rPr lang="en-US" altLang="en-US" dirty="0" smtClean="0">
                <a:latin typeface="Times" pitchFamily="18" charset="0"/>
              </a:rPr>
              <a:t>temperature (normally ambient)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dirty="0" smtClean="0">
                <a:latin typeface="Times" pitchFamily="18" charset="0"/>
              </a:rPr>
              <a:t>The Carnot cycle defines the minimum mechanical work/power (i.e. Maximum </a:t>
            </a:r>
            <a:r>
              <a:rPr lang="en-US" altLang="en-US" dirty="0">
                <a:latin typeface="Times" pitchFamily="18" charset="0"/>
              </a:rPr>
              <a:t>C</a:t>
            </a:r>
            <a:r>
              <a:rPr lang="en-US" altLang="en-US" dirty="0" smtClean="0">
                <a:latin typeface="Times" pitchFamily="18" charset="0"/>
              </a:rPr>
              <a:t>oefficient of Performance, COP) which depends only on Tw and </a:t>
            </a:r>
            <a:r>
              <a:rPr lang="en-US" altLang="en-US" dirty="0" err="1" smtClean="0">
                <a:latin typeface="Times" pitchFamily="18" charset="0"/>
              </a:rPr>
              <a:t>Tc</a:t>
            </a:r>
            <a:endParaRPr lang="en-US" altLang="en-US" dirty="0" smtClean="0">
              <a:latin typeface="Times" pitchFamily="18" charset="0"/>
            </a:endParaRP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dirty="0" smtClean="0">
                <a:latin typeface="Times" pitchFamily="18" charset="0"/>
              </a:rPr>
              <a:t>All real machines have a lower efficiency (</a:t>
            </a:r>
            <a:r>
              <a:rPr lang="en-US" altLang="en-US" dirty="0" err="1" smtClean="0">
                <a:latin typeface="Times" pitchFamily="18" charset="0"/>
              </a:rPr>
              <a:t>irreversibilities</a:t>
            </a:r>
            <a:r>
              <a:rPr lang="en-US" altLang="en-US" dirty="0" smtClean="0">
                <a:latin typeface="Times" pitchFamily="18" charset="0"/>
              </a:rPr>
              <a:t>), expressed in fraction of COP </a:t>
            </a:r>
          </a:p>
        </p:txBody>
      </p:sp>
      <p:graphicFrame>
        <p:nvGraphicFramePr>
          <p:cNvPr id="5939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896133"/>
              </p:ext>
            </p:extLst>
          </p:nvPr>
        </p:nvGraphicFramePr>
        <p:xfrm>
          <a:off x="3998913" y="2278063"/>
          <a:ext cx="5005387" cy="202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91" name="Document" r:id="rId3" imgW="5649383" imgH="2287835" progId="Word.Document.8">
                  <p:embed/>
                </p:oleObj>
              </mc:Choice>
              <mc:Fallback>
                <p:oleObj name="Document" r:id="rId3" imgW="5649383" imgH="2287835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2278063"/>
                        <a:ext cx="5005387" cy="202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301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830574"/>
              </p:ext>
            </p:extLst>
          </p:nvPr>
        </p:nvGraphicFramePr>
        <p:xfrm>
          <a:off x="5004047" y="4600407"/>
          <a:ext cx="3888432" cy="1738632"/>
        </p:xfrm>
        <a:graphic>
          <a:graphicData uri="http://schemas.openxmlformats.org/drawingml/2006/table">
            <a:tbl>
              <a:tblPr/>
              <a:tblGrid>
                <a:gridCol w="1296144"/>
                <a:gridCol w="864097"/>
                <a:gridCol w="1728191"/>
              </a:tblGrid>
              <a:tr h="457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Fluid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T [K]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Carnot factor (W/Qc) [W/W]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(considering Tw=293K)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LN2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77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2.8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LH2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20.4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13.4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LHe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4.2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68.4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LHe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1.8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161.8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25" name="Rectangle 102"/>
          <p:cNvSpPr>
            <a:spLocks noChangeArrowheads="1"/>
          </p:cNvSpPr>
          <p:nvPr/>
        </p:nvSpPr>
        <p:spPr bwMode="auto">
          <a:xfrm>
            <a:off x="0" y="4205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68</a:t>
            </a:fld>
            <a:r>
              <a:rPr lang="en-GB" dirty="0" smtClean="0"/>
              <a:t>/</a:t>
            </a:r>
            <a:endParaRPr lang="en-GB" dirty="0"/>
          </a:p>
        </p:txBody>
      </p:sp>
      <p:grpSp>
        <p:nvGrpSpPr>
          <p:cNvPr id="59422" name="Group 59421"/>
          <p:cNvGrpSpPr/>
          <p:nvPr/>
        </p:nvGrpSpPr>
        <p:grpSpPr>
          <a:xfrm>
            <a:off x="292126" y="2215142"/>
            <a:ext cx="1462731" cy="1789922"/>
            <a:chOff x="292126" y="2018863"/>
            <a:chExt cx="1462731" cy="1789922"/>
          </a:xfrm>
        </p:grpSpPr>
        <p:sp>
          <p:nvSpPr>
            <p:cNvPr id="59410" name="Oval 59409"/>
            <p:cNvSpPr/>
            <p:nvPr/>
          </p:nvSpPr>
          <p:spPr>
            <a:xfrm>
              <a:off x="395536" y="2784819"/>
              <a:ext cx="303197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412" name="Straight Arrow Connector 59411"/>
            <p:cNvCxnSpPr>
              <a:endCxn id="59410" idx="4"/>
            </p:cNvCxnSpPr>
            <p:nvPr/>
          </p:nvCxnSpPr>
          <p:spPr>
            <a:xfrm flipV="1">
              <a:off x="542439" y="3072851"/>
              <a:ext cx="4696" cy="500165"/>
            </a:xfrm>
            <a:prstGeom prst="straightConnector1">
              <a:avLst/>
            </a:prstGeom>
            <a:ln w="12700"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547135" y="2284654"/>
              <a:ext cx="4696" cy="500165"/>
            </a:xfrm>
            <a:prstGeom prst="straightConnector1">
              <a:avLst/>
            </a:prstGeom>
            <a:ln w="12700"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 flipV="1">
              <a:off x="713096" y="2928834"/>
              <a:ext cx="388286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14" name="TextBox 59413"/>
            <p:cNvSpPr txBox="1"/>
            <p:nvPr/>
          </p:nvSpPr>
          <p:spPr>
            <a:xfrm>
              <a:off x="765148" y="3501008"/>
              <a:ext cx="3635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Tc</a:t>
              </a:r>
              <a:endParaRPr lang="en-GB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63600" y="2018863"/>
              <a:ext cx="413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Tw</a:t>
              </a:r>
              <a:endParaRPr lang="en-GB" sz="1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16843" y="2684609"/>
              <a:ext cx="938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Work (W)</a:t>
              </a:r>
              <a:endParaRPr lang="en-GB" sz="1400" dirty="0"/>
            </a:p>
          </p:txBody>
        </p:sp>
        <p:sp>
          <p:nvSpPr>
            <p:cNvPr id="59419" name="Rectangle 59418"/>
            <p:cNvSpPr/>
            <p:nvPr/>
          </p:nvSpPr>
          <p:spPr>
            <a:xfrm>
              <a:off x="308898" y="2060849"/>
              <a:ext cx="490150" cy="22380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chemeClr val="bg1"/>
              </a:bgClr>
            </a:patt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92126" y="3573016"/>
              <a:ext cx="490150" cy="223806"/>
            </a:xfrm>
            <a:prstGeom prst="rect">
              <a:avLst/>
            </a:prstGeom>
            <a:pattFill prst="wdDn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82174" y="3140968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Q</a:t>
              </a:r>
              <a:r>
                <a:rPr lang="en-US" sz="1400" dirty="0" smtClean="0"/>
                <a:t>c</a:t>
              </a:r>
              <a:endParaRPr lang="en-GB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88347" y="2413573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Q</a:t>
              </a:r>
              <a:r>
                <a:rPr lang="en-US" sz="1400" dirty="0" err="1"/>
                <a:t>w</a:t>
              </a:r>
              <a:endParaRPr lang="en-GB" sz="1400" dirty="0"/>
            </a:p>
          </p:txBody>
        </p:sp>
      </p:grpSp>
      <p:grpSp>
        <p:nvGrpSpPr>
          <p:cNvPr id="59420" name="Group 59419"/>
          <p:cNvGrpSpPr/>
          <p:nvPr/>
        </p:nvGrpSpPr>
        <p:grpSpPr>
          <a:xfrm>
            <a:off x="337967" y="4291992"/>
            <a:ext cx="4090017" cy="2305360"/>
            <a:chOff x="337967" y="4291992"/>
            <a:chExt cx="4090017" cy="2305360"/>
          </a:xfrm>
        </p:grpSpPr>
        <p:grpSp>
          <p:nvGrpSpPr>
            <p:cNvPr id="59416" name="Group 59415"/>
            <p:cNvGrpSpPr/>
            <p:nvPr/>
          </p:nvGrpSpPr>
          <p:grpSpPr>
            <a:xfrm>
              <a:off x="449560" y="4291992"/>
              <a:ext cx="3978424" cy="2305360"/>
              <a:chOff x="593576" y="4027948"/>
              <a:chExt cx="3978424" cy="230536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93576" y="4205288"/>
                <a:ext cx="2394248" cy="2128020"/>
                <a:chOff x="593576" y="4205288"/>
                <a:chExt cx="2394248" cy="2128020"/>
              </a:xfrm>
            </p:grpSpPr>
            <p:cxnSp>
              <p:nvCxnSpPr>
                <p:cNvPr id="3" name="Straight Arrow Connector 2"/>
                <p:cNvCxnSpPr/>
                <p:nvPr/>
              </p:nvCxnSpPr>
              <p:spPr>
                <a:xfrm>
                  <a:off x="899592" y="6021288"/>
                  <a:ext cx="208823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H="1" flipV="1">
                  <a:off x="899592" y="4205288"/>
                  <a:ext cx="7315" cy="18160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/>
                <p:cNvGrpSpPr/>
                <p:nvPr/>
              </p:nvGrpSpPr>
              <p:grpSpPr>
                <a:xfrm>
                  <a:off x="1482971" y="4725144"/>
                  <a:ext cx="943419" cy="864096"/>
                  <a:chOff x="1482971" y="4725144"/>
                  <a:chExt cx="943419" cy="864096"/>
                </a:xfrm>
              </p:grpSpPr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1482971" y="5589240"/>
                    <a:ext cx="936104" cy="0"/>
                  </a:xfrm>
                  <a:prstGeom prst="line">
                    <a:avLst/>
                  </a:prstGeom>
                  <a:ln w="127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1490286" y="4725144"/>
                    <a:ext cx="936104" cy="0"/>
                  </a:xfrm>
                  <a:prstGeom prst="line">
                    <a:avLst/>
                  </a:prstGeom>
                  <a:ln w="127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2426390" y="4725144"/>
                    <a:ext cx="0" cy="864096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482971" y="4725144"/>
                    <a:ext cx="0" cy="864096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2426390" y="5027369"/>
                    <a:ext cx="0" cy="495672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rot="-10800000">
                    <a:off x="1485591" y="4725144"/>
                    <a:ext cx="0" cy="495672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1540740" y="5589240"/>
                    <a:ext cx="535455" cy="0"/>
                  </a:xfrm>
                  <a:prstGeom prst="line">
                    <a:avLst/>
                  </a:prstGeom>
                  <a:ln w="12700">
                    <a:solidFill>
                      <a:srgbClr val="00B0F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 rot="-10800000">
                    <a:off x="1890935" y="4725144"/>
                    <a:ext cx="535455" cy="0"/>
                  </a:xfrm>
                  <a:prstGeom prst="line">
                    <a:avLst/>
                  </a:prstGeom>
                  <a:ln w="12700">
                    <a:solidFill>
                      <a:srgbClr val="00B0F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887246" y="4725144"/>
                  <a:ext cx="57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899592" y="5574610"/>
                  <a:ext cx="57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-5400000">
                  <a:off x="2203076" y="5805240"/>
                  <a:ext cx="432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-5400000">
                  <a:off x="1260798" y="5805240"/>
                  <a:ext cx="432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593576" y="4284854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T</a:t>
                  </a:r>
                  <a:endParaRPr lang="en-GB" sz="1400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627784" y="6025531"/>
                  <a:ext cx="3048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S</a:t>
                  </a:r>
                  <a:endParaRPr lang="en-GB" sz="1400" dirty="0"/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2548689" y="5392270"/>
                <a:ext cx="202331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r</a:t>
                </a:r>
                <a:r>
                  <a:rPr lang="en-US" sz="1000" dirty="0" smtClean="0"/>
                  <a:t>eversible adiabatic (</a:t>
                </a:r>
                <a:r>
                  <a:rPr lang="en-US" sz="1000" dirty="0" err="1" smtClean="0"/>
                  <a:t>isoentropic</a:t>
                </a:r>
                <a:r>
                  <a:rPr lang="en-US" sz="1000" dirty="0" smtClean="0"/>
                  <a:t>)</a:t>
                </a:r>
                <a:endParaRPr lang="en-GB" sz="10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064094" y="4283634"/>
                <a:ext cx="13997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r</a:t>
                </a:r>
                <a:r>
                  <a:rPr lang="en-US" sz="1000" dirty="0" smtClean="0"/>
                  <a:t>eversible isothermal</a:t>
                </a:r>
                <a:endParaRPr lang="en-GB" sz="1000" dirty="0"/>
              </a:p>
            </p:txBody>
          </p:sp>
          <p:cxnSp>
            <p:nvCxnSpPr>
              <p:cNvPr id="59393" name="Straight Connector 59392"/>
              <p:cNvCxnSpPr>
                <a:stCxn id="44" idx="2"/>
              </p:cNvCxnSpPr>
              <p:nvPr/>
            </p:nvCxnSpPr>
            <p:spPr>
              <a:xfrm flipH="1">
                <a:off x="2076199" y="4529855"/>
                <a:ext cx="687766" cy="1952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4" idx="2"/>
              </p:cNvCxnSpPr>
              <p:nvPr/>
            </p:nvCxnSpPr>
            <p:spPr>
              <a:xfrm flipH="1">
                <a:off x="1808471" y="4529855"/>
                <a:ext cx="955494" cy="10079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 flipV="1">
                <a:off x="2426391" y="5220816"/>
                <a:ext cx="426376" cy="1714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1540740" y="5113288"/>
                <a:ext cx="1312027" cy="2789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408" name="TextBox 59407"/>
              <p:cNvSpPr txBox="1"/>
              <p:nvPr/>
            </p:nvSpPr>
            <p:spPr>
              <a:xfrm>
                <a:off x="1059287" y="4027948"/>
                <a:ext cx="1037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</a:t>
                </a:r>
                <a:r>
                  <a:rPr lang="en-US" sz="1200" dirty="0" smtClean="0"/>
                  <a:t>arnot cycle</a:t>
                </a:r>
                <a:endParaRPr lang="en-GB" sz="1200" dirty="0"/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337967" y="4856675"/>
              <a:ext cx="381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Tw</a:t>
              </a:r>
              <a:endParaRPr lang="en-GB" sz="12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3280" y="5700154"/>
              <a:ext cx="339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Tc</a:t>
              </a:r>
              <a:endParaRPr lang="en-GB" sz="1200" dirty="0"/>
            </a:p>
          </p:txBody>
        </p:sp>
      </p:grpSp>
      <p:graphicFrame>
        <p:nvGraphicFramePr>
          <p:cNvPr id="59421" name="Object 594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696556"/>
              </p:ext>
            </p:extLst>
          </p:nvPr>
        </p:nvGraphicFramePr>
        <p:xfrm>
          <a:off x="2082027" y="2708920"/>
          <a:ext cx="2037531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92" name="Equation" r:id="rId5" imgW="1244520" imgH="393480" progId="Equation.3">
                  <p:embed/>
                </p:oleObj>
              </mc:Choice>
              <mc:Fallback>
                <p:oleObj name="Equation" r:id="rId5" imgW="12445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2027" y="2708920"/>
                        <a:ext cx="2037531" cy="6445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1619672" y="5229200"/>
            <a:ext cx="3541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W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Efficiency </a:t>
            </a:r>
            <a:r>
              <a:rPr lang="en-US" altLang="en-US" dirty="0"/>
              <a:t>for large </a:t>
            </a:r>
            <a:r>
              <a:rPr lang="en-US" altLang="en-US" dirty="0" err="1"/>
              <a:t>cryoplants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69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9552" y="692696"/>
            <a:ext cx="7344816" cy="14478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r-FR" sz="1800" dirty="0" smtClean="0"/>
              <a:t>State-of-the-art figures for large </a:t>
            </a:r>
            <a:r>
              <a:rPr lang="fr-FR" sz="1800" dirty="0" err="1" smtClean="0"/>
              <a:t>cryo</a:t>
            </a:r>
            <a:r>
              <a:rPr lang="fr-FR" sz="1800" dirty="0" smtClean="0"/>
              <a:t>-plants (LHC-</a:t>
            </a:r>
            <a:r>
              <a:rPr lang="fr-FR" sz="1800" dirty="0" err="1" smtClean="0"/>
              <a:t>like</a:t>
            </a:r>
            <a:r>
              <a:rPr lang="fr-FR" sz="1800" dirty="0" smtClean="0"/>
              <a:t>, ~18 kW @ 4.5K):</a:t>
            </a:r>
          </a:p>
          <a:p>
            <a:r>
              <a:rPr lang="fr-FR" sz="1800" dirty="0" smtClean="0"/>
              <a:t>COP @ 2 K </a:t>
            </a:r>
            <a:r>
              <a:rPr lang="fr-FR" sz="1800" dirty="0" smtClean="0">
                <a:sym typeface="Wingdings" pitchFamily="2" charset="2"/>
              </a:rPr>
              <a:t>		~ 15% Carnot (990 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el</a:t>
            </a:r>
            <a:r>
              <a:rPr lang="fr-FR" sz="1800" dirty="0" smtClean="0">
                <a:sym typeface="Wingdings" pitchFamily="2" charset="2"/>
              </a:rPr>
              <a:t>/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th</a:t>
            </a:r>
            <a:r>
              <a:rPr lang="fr-FR" sz="1800" dirty="0" smtClean="0">
                <a:sym typeface="Wingdings" pitchFamily="2" charset="2"/>
              </a:rPr>
              <a:t>)</a:t>
            </a:r>
          </a:p>
          <a:p>
            <a:r>
              <a:rPr lang="fr-FR" sz="1800" dirty="0" smtClean="0"/>
              <a:t>COP @ 4.5 K </a:t>
            </a:r>
            <a:r>
              <a:rPr lang="fr-FR" sz="1800" dirty="0" smtClean="0">
                <a:sym typeface="Wingdings" pitchFamily="2" charset="2"/>
              </a:rPr>
              <a:t>	~ 30% Carnot (210 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el</a:t>
            </a:r>
            <a:r>
              <a:rPr lang="fr-FR" sz="1800" dirty="0" smtClean="0">
                <a:sym typeface="Wingdings" pitchFamily="2" charset="2"/>
              </a:rPr>
              <a:t>/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th</a:t>
            </a:r>
            <a:r>
              <a:rPr lang="fr-FR" sz="1800" dirty="0" smtClean="0">
                <a:sym typeface="Wingdings" pitchFamily="2" charset="2"/>
              </a:rPr>
              <a:t>)</a:t>
            </a:r>
          </a:p>
          <a:p>
            <a:r>
              <a:rPr lang="fr-FR" sz="1800" dirty="0" smtClean="0"/>
              <a:t>COP @ 50 K </a:t>
            </a:r>
            <a:r>
              <a:rPr lang="fr-FR" sz="1800" dirty="0" smtClean="0">
                <a:sym typeface="Wingdings" pitchFamily="2" charset="2"/>
              </a:rPr>
              <a:t>	~ 30% Carnot (16 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el</a:t>
            </a:r>
            <a:r>
              <a:rPr lang="fr-FR" sz="1800" dirty="0" smtClean="0">
                <a:sym typeface="Wingdings" pitchFamily="2" charset="2"/>
              </a:rPr>
              <a:t>/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th</a:t>
            </a:r>
            <a:r>
              <a:rPr lang="fr-FR" sz="1800" dirty="0" smtClean="0">
                <a:sym typeface="Wingdings" pitchFamily="2" charset="2"/>
              </a:rPr>
              <a:t>)</a:t>
            </a:r>
          </a:p>
          <a:p>
            <a:endParaRPr lang="fr-FR" sz="1800" dirty="0" smtClean="0"/>
          </a:p>
          <a:p>
            <a:pPr lvl="1"/>
            <a:endParaRPr lang="fr-FR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1619672" y="2253988"/>
            <a:ext cx="5184576" cy="4010912"/>
            <a:chOff x="1619672" y="2253988"/>
            <a:chExt cx="5184576" cy="40109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9672" y="2253988"/>
              <a:ext cx="5184576" cy="401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950140" y="3250658"/>
              <a:ext cx="37684" cy="2397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074635" y="3715852"/>
              <a:ext cx="22882" cy="192251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08104" y="4581128"/>
              <a:ext cx="22882" cy="10584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843808" y="3717032"/>
              <a:ext cx="2520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843808" y="4581128"/>
              <a:ext cx="2652068" cy="2091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847475" y="3262100"/>
              <a:ext cx="1080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053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441"/>
            <a:ext cx="8713788" cy="576263"/>
          </a:xfrm>
        </p:spPr>
        <p:txBody>
          <a:bodyPr/>
          <a:lstStyle/>
          <a:p>
            <a:r>
              <a:rPr lang="en-US" dirty="0" smtClean="0"/>
              <a:t>Cryostats for SC devices for accelerators:</a:t>
            </a:r>
            <a:br>
              <a:rPr lang="en-US" dirty="0" smtClean="0"/>
            </a:br>
            <a:r>
              <a:rPr lang="en-US" i="1" dirty="0" smtClean="0">
                <a:solidFill>
                  <a:srgbClr val="00B0F0"/>
                </a:solidFill>
              </a:rPr>
              <a:t>A </a:t>
            </a:r>
            <a:r>
              <a:rPr lang="en-US" i="1" dirty="0">
                <a:solidFill>
                  <a:srgbClr val="00B0F0"/>
                </a:solidFill>
              </a:rPr>
              <a:t>multidisciplinary activity</a:t>
            </a:r>
            <a:endParaRPr lang="en-GB" i="1" dirty="0">
              <a:solidFill>
                <a:srgbClr val="00B0F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7</a:t>
            </a:fld>
            <a:r>
              <a:rPr lang="en-GB" dirty="0" smtClean="0"/>
              <a:t>/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58573" y="1045689"/>
            <a:ext cx="8226854" cy="5191623"/>
            <a:chOff x="457200" y="1178818"/>
            <a:chExt cx="8226854" cy="5191623"/>
          </a:xfrm>
        </p:grpSpPr>
        <p:sp>
          <p:nvSpPr>
            <p:cNvPr id="5" name="Hexagon 4"/>
            <p:cNvSpPr>
              <a:spLocks/>
            </p:cNvSpPr>
            <p:nvPr/>
          </p:nvSpPr>
          <p:spPr>
            <a:xfrm>
              <a:off x="3636000" y="2971993"/>
              <a:ext cx="1872000" cy="1620000"/>
            </a:xfrm>
            <a:prstGeom prst="hexagon">
              <a:avLst/>
            </a:prstGeom>
            <a:solidFill>
              <a:srgbClr val="FFC9A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11592" y="3416330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/>
                <a:t>Cryostat</a:t>
              </a:r>
            </a:p>
            <a:p>
              <a:pPr algn="ctr"/>
              <a:r>
                <a:rPr lang="en-US" b="1" dirty="0" smtClean="0"/>
                <a:t>Design</a:t>
              </a:r>
              <a:endParaRPr lang="en-GB" b="1" dirty="0"/>
            </a:p>
          </p:txBody>
        </p:sp>
        <p:sp>
          <p:nvSpPr>
            <p:cNvPr id="7" name="Hexagon 6"/>
            <p:cNvSpPr>
              <a:spLocks noChangeAspect="1"/>
            </p:cNvSpPr>
            <p:nvPr/>
          </p:nvSpPr>
          <p:spPr>
            <a:xfrm>
              <a:off x="1973496" y="2052000"/>
              <a:ext cx="1872000" cy="1620000"/>
            </a:xfrm>
            <a:prstGeom prst="hexagon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54750" y="2700606"/>
              <a:ext cx="190949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700" dirty="0" smtClean="0">
                  <a:solidFill>
                    <a:schemeClr val="bg1"/>
                  </a:solidFill>
                </a:rPr>
                <a:t>Superconductivity</a:t>
              </a:r>
              <a:endParaRPr lang="en-GB" sz="1700" dirty="0">
                <a:solidFill>
                  <a:schemeClr val="bg1"/>
                </a:solidFill>
              </a:endParaRPr>
            </a:p>
          </p:txBody>
        </p:sp>
        <p:sp>
          <p:nvSpPr>
            <p:cNvPr id="9" name="Hexagon 8"/>
            <p:cNvSpPr>
              <a:spLocks noChangeAspect="1"/>
            </p:cNvSpPr>
            <p:nvPr/>
          </p:nvSpPr>
          <p:spPr>
            <a:xfrm>
              <a:off x="3618769" y="1178818"/>
              <a:ext cx="1872000" cy="1620000"/>
            </a:xfrm>
            <a:prstGeom prst="hexagon">
              <a:avLst/>
            </a:prstGeom>
            <a:solidFill>
              <a:srgbClr val="FF99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63497" y="1804152"/>
              <a:ext cx="1582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Heat Transfer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1" name="Hexagon 10"/>
            <p:cNvSpPr>
              <a:spLocks noChangeAspect="1"/>
            </p:cNvSpPr>
            <p:nvPr/>
          </p:nvSpPr>
          <p:spPr>
            <a:xfrm>
              <a:off x="5278345" y="2070000"/>
              <a:ext cx="1872000" cy="1620000"/>
            </a:xfrm>
            <a:prstGeom prst="hexagon">
              <a:avLst/>
            </a:prstGeom>
            <a:solidFill>
              <a:srgbClr val="CC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70580" y="2677332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Mechanics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3" name="Hexagon 12"/>
            <p:cNvSpPr>
              <a:spLocks noChangeAspect="1"/>
            </p:cNvSpPr>
            <p:nvPr/>
          </p:nvSpPr>
          <p:spPr>
            <a:xfrm>
              <a:off x="5270264" y="3866702"/>
              <a:ext cx="1872000" cy="1620000"/>
            </a:xfrm>
            <a:prstGeom prst="hexagon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6850" y="449203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Cryogenics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Hexagon 14"/>
            <p:cNvSpPr>
              <a:spLocks noChangeAspect="1"/>
            </p:cNvSpPr>
            <p:nvPr/>
          </p:nvSpPr>
          <p:spPr>
            <a:xfrm>
              <a:off x="3630997" y="4750441"/>
              <a:ext cx="1872000" cy="1620000"/>
            </a:xfrm>
            <a:prstGeom prst="hexagon">
              <a:avLst/>
            </a:prstGeom>
            <a:solidFill>
              <a:srgbClr val="FF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6" name="Hexagon 15"/>
            <p:cNvSpPr>
              <a:spLocks noChangeAspect="1"/>
            </p:cNvSpPr>
            <p:nvPr/>
          </p:nvSpPr>
          <p:spPr>
            <a:xfrm>
              <a:off x="1975027" y="3869083"/>
              <a:ext cx="1872000" cy="1620000"/>
            </a:xfrm>
            <a:prstGeom prst="hexagon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457200" y="3777089"/>
              <a:ext cx="3060000" cy="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604854" y="3784462"/>
              <a:ext cx="3079200" cy="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517201" y="2875097"/>
              <a:ext cx="442818" cy="90199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960019" y="2880000"/>
              <a:ext cx="120417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164194" y="2882470"/>
              <a:ext cx="442818" cy="90199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3517201" y="3777090"/>
              <a:ext cx="442818" cy="90199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57637" y="4676702"/>
              <a:ext cx="1210098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164194" y="3784463"/>
              <a:ext cx="442818" cy="90199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cxnSpLocks noChangeAspect="1"/>
            </p:cNvCxnSpPr>
            <p:nvPr/>
          </p:nvCxnSpPr>
          <p:spPr>
            <a:xfrm flipH="1" flipV="1">
              <a:off x="3288418" y="1515017"/>
              <a:ext cx="671601" cy="1368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 noChangeAspect="1"/>
            </p:cNvCxnSpPr>
            <p:nvPr/>
          </p:nvCxnSpPr>
          <p:spPr>
            <a:xfrm flipH="1" flipV="1">
              <a:off x="5167735" y="4676701"/>
              <a:ext cx="671601" cy="1368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 noChangeAspect="1"/>
            </p:cNvCxnSpPr>
            <p:nvPr/>
          </p:nvCxnSpPr>
          <p:spPr>
            <a:xfrm flipH="1">
              <a:off x="5159730" y="1515017"/>
              <a:ext cx="671601" cy="1368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cxnSpLocks noChangeAspect="1"/>
            </p:cNvCxnSpPr>
            <p:nvPr/>
          </p:nvCxnSpPr>
          <p:spPr>
            <a:xfrm flipH="1">
              <a:off x="3288418" y="4676700"/>
              <a:ext cx="671601" cy="1368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065036" y="5360700"/>
              <a:ext cx="1013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Vacuum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72143" y="4353535"/>
              <a:ext cx="1274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System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Integration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44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3788" cy="576263"/>
          </a:xfrm>
        </p:spPr>
        <p:txBody>
          <a:bodyPr/>
          <a:lstStyle/>
          <a:p>
            <a:r>
              <a:rPr lang="fr-FR" sz="2400" dirty="0" smtClean="0"/>
              <a:t>He </a:t>
            </a:r>
            <a:r>
              <a:rPr lang="fr-FR" sz="2400" dirty="0" err="1" smtClean="0"/>
              <a:t>Liquefaction</a:t>
            </a:r>
            <a:r>
              <a:rPr lang="fr-FR" sz="2400" dirty="0" smtClean="0"/>
              <a:t>: conversion to 4.5K </a:t>
            </a:r>
            <a:r>
              <a:rPr lang="fr-FR" sz="2400" dirty="0" err="1" smtClean="0"/>
              <a:t>isothermal</a:t>
            </a:r>
            <a:r>
              <a:rPr lang="fr-FR" sz="2400" dirty="0" smtClean="0"/>
              <a:t> </a:t>
            </a:r>
            <a:r>
              <a:rPr lang="fr-FR" sz="2400" dirty="0" err="1" smtClean="0"/>
              <a:t>capacity</a:t>
            </a:r>
            <a:endParaRPr lang="fr-FR" sz="2400" dirty="0"/>
          </a:p>
        </p:txBody>
      </p:sp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12500" r="10156" b="8333"/>
          <a:stretch>
            <a:fillRect/>
          </a:stretch>
        </p:blipFill>
        <p:spPr bwMode="auto">
          <a:xfrm>
            <a:off x="2477312" y="548681"/>
            <a:ext cx="38541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95400" y="3224521"/>
            <a:ext cx="62484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He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refrigeration</a:t>
            </a:r>
            <a:r>
              <a:rPr lang="fr-FR" sz="1600" b="1" dirty="0">
                <a:latin typeface="Gill Sans MT" pitchFamily="34" charset="0"/>
              </a:rPr>
              <a:t>	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	He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Liquefaction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467971" name="Rectangle 3"/>
          <p:cNvSpPr>
            <a:spLocks noChangeArrowheads="1"/>
          </p:cNvSpPr>
          <p:nvPr/>
        </p:nvSpPr>
        <p:spPr bwMode="auto">
          <a:xfrm>
            <a:off x="-144016" y="4365104"/>
            <a:ext cx="93965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fr-FR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W</a:t>
            </a:r>
            <a:r>
              <a:rPr kumimoji="0" lang="fr-FR" sz="200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liq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"/>
              </a:rPr>
              <a:t>=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T</a:t>
            </a:r>
            <a:r>
              <a:rPr kumimoji="0" lang="fr-FR" sz="200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0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kumimoji="0" lang="en-US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Symbol" pitchFamily="18" charset="2"/>
              </a:rPr>
              <a:t>Δ</a:t>
            </a:r>
            <a:r>
              <a:rPr kumimoji="0" lang="en-US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s</a:t>
            </a:r>
            <a:r>
              <a:rPr kumimoji="0" lang="fr-FR" sz="200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cond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"/>
              </a:rPr>
              <a:t>–</a:t>
            </a:r>
            <a:r>
              <a:rPr kumimoji="0" lang="fr-FR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Q</a:t>
            </a:r>
            <a:r>
              <a:rPr kumimoji="0" lang="fr-FR" sz="200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cond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"/>
              </a:rPr>
              <a:t>+ </a:t>
            </a:r>
            <a:r>
              <a:rPr lang="fr-FR" sz="2000" i="1" dirty="0">
                <a:latin typeface="Calibri" pitchFamily="34" charset="0"/>
                <a:ea typeface="Calibri" pitchFamily="34" charset="0"/>
                <a:cs typeface="TimesNewRoman,Italic"/>
              </a:rPr>
              <a:t>T</a:t>
            </a:r>
            <a:r>
              <a:rPr lang="fr-FR" sz="2000" i="1" baseline="-25000" dirty="0">
                <a:latin typeface="Calibri" pitchFamily="34" charset="0"/>
                <a:ea typeface="Calibri" pitchFamily="34" charset="0"/>
                <a:cs typeface="TimesNewRoman,Italic"/>
              </a:rPr>
              <a:t>0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kumimoji="0" lang="en-US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Symbol" pitchFamily="18" charset="2"/>
              </a:rPr>
              <a:t>Δ</a:t>
            </a:r>
            <a:r>
              <a:rPr kumimoji="0" lang="fr-FR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S</a:t>
            </a:r>
            <a:r>
              <a:rPr kumimoji="0" lang="fr-FR" sz="200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precool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"/>
              </a:rPr>
              <a:t>– </a:t>
            </a:r>
            <a:r>
              <a:rPr kumimoji="0" lang="fr-FR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Q</a:t>
            </a:r>
            <a:r>
              <a:rPr kumimoji="0" lang="fr-FR" sz="200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precool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lang="fr-FR" sz="2000" i="1" dirty="0">
                <a:latin typeface="Calibri" pitchFamily="34" charset="0"/>
                <a:ea typeface="Calibri" pitchFamily="34" charset="0"/>
                <a:cs typeface="TimesNewRoman,Italic"/>
              </a:rPr>
              <a:t>= 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T</a:t>
            </a:r>
            <a:r>
              <a:rPr lang="fr-FR" sz="2000" i="1" baseline="-25000" dirty="0" smtClean="0">
                <a:latin typeface="Calibri" pitchFamily="34" charset="0"/>
                <a:ea typeface="Calibri" pitchFamily="34" charset="0"/>
                <a:cs typeface="TimesNewRoman,Italic"/>
              </a:rPr>
              <a:t>0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lang="en-US" sz="2000" i="1" dirty="0" err="1" smtClean="0">
                <a:latin typeface="Calibri" pitchFamily="34" charset="0"/>
                <a:ea typeface="Calibri" pitchFamily="34" charset="0"/>
                <a:cs typeface="Symbol" pitchFamily="18" charset="2"/>
              </a:rPr>
              <a:t>Δ</a:t>
            </a:r>
            <a:r>
              <a:rPr lang="fr-FR" sz="2000" i="1" dirty="0" err="1" smtClean="0">
                <a:latin typeface="Calibri" pitchFamily="34" charset="0"/>
                <a:ea typeface="Calibri" pitchFamily="34" charset="0"/>
                <a:cs typeface="TimesNewRoman,Italic"/>
              </a:rPr>
              <a:t>S</a:t>
            </a:r>
            <a:r>
              <a:rPr lang="fr-FR" sz="2000" i="1" baseline="-25000" dirty="0" err="1" smtClean="0">
                <a:latin typeface="Calibri" pitchFamily="34" charset="0"/>
                <a:ea typeface="Calibri" pitchFamily="34" charset="0"/>
                <a:cs typeface="TimesNewRoman,Italic"/>
              </a:rPr>
              <a:t>cond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"/>
              </a:rPr>
              <a:t>– </a:t>
            </a:r>
            <a:r>
              <a:rPr lang="fr-FR" sz="2000" i="1" dirty="0" err="1" smtClean="0">
                <a:latin typeface="Calibri" pitchFamily="34" charset="0"/>
                <a:ea typeface="Calibri" pitchFamily="34" charset="0"/>
                <a:cs typeface="TimesNewRoman,Italic"/>
              </a:rPr>
              <a:t>ΔH</a:t>
            </a:r>
            <a:r>
              <a:rPr lang="fr-FR" sz="2000" i="1" baseline="-25000" dirty="0" err="1" smtClean="0">
                <a:latin typeface="Calibri" pitchFamily="34" charset="0"/>
                <a:ea typeface="Calibri" pitchFamily="34" charset="0"/>
                <a:cs typeface="TimesNewRoman,Italic"/>
              </a:rPr>
              <a:t>cond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"/>
              </a:rPr>
              <a:t>+ </a:t>
            </a:r>
            <a:r>
              <a:rPr lang="fr-FR" sz="2000" i="1" dirty="0">
                <a:latin typeface="Calibri" pitchFamily="34" charset="0"/>
                <a:ea typeface="Calibri" pitchFamily="34" charset="0"/>
                <a:cs typeface="TimesNewRoman,Italic"/>
              </a:rPr>
              <a:t>T</a:t>
            </a:r>
            <a:r>
              <a:rPr lang="fr-FR" sz="2000" i="1" baseline="-25000" dirty="0">
                <a:latin typeface="Calibri" pitchFamily="34" charset="0"/>
                <a:ea typeface="Calibri" pitchFamily="34" charset="0"/>
                <a:cs typeface="TimesNewRoman,Italic"/>
              </a:rPr>
              <a:t>0</a:t>
            </a:r>
            <a:r>
              <a:rPr lang="fr-FR" sz="2000" i="1" dirty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lang="en-US" sz="2000" i="1" dirty="0" err="1">
                <a:latin typeface="Calibri" pitchFamily="34" charset="0"/>
                <a:ea typeface="Calibri" pitchFamily="34" charset="0"/>
                <a:cs typeface="Symbol" pitchFamily="18" charset="2"/>
              </a:rPr>
              <a:t>Δ</a:t>
            </a:r>
            <a:r>
              <a:rPr lang="fr-FR" sz="2000" i="1" dirty="0" err="1">
                <a:latin typeface="Calibri" pitchFamily="34" charset="0"/>
                <a:ea typeface="Calibri" pitchFamily="34" charset="0"/>
                <a:cs typeface="TimesNewRoman,Italic"/>
              </a:rPr>
              <a:t>S</a:t>
            </a:r>
            <a:r>
              <a:rPr lang="fr-FR" sz="2000" i="1" baseline="-25000" dirty="0" err="1">
                <a:latin typeface="Calibri" pitchFamily="34" charset="0"/>
                <a:ea typeface="Calibri" pitchFamily="34" charset="0"/>
                <a:cs typeface="TimesNewRoman,Italic"/>
              </a:rPr>
              <a:t>precool</a:t>
            </a:r>
            <a:r>
              <a:rPr lang="fr-FR" sz="2000" i="1" dirty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lang="fr-FR" sz="2000" i="1" dirty="0">
                <a:latin typeface="Calibri" pitchFamily="34" charset="0"/>
                <a:ea typeface="Calibri" pitchFamily="34" charset="0"/>
                <a:cs typeface="TimesNewRoman"/>
              </a:rPr>
              <a:t>– </a:t>
            </a:r>
            <a:r>
              <a:rPr lang="fr-FR" sz="2000" i="1" dirty="0" err="1">
                <a:latin typeface="Calibri" pitchFamily="34" charset="0"/>
                <a:ea typeface="Calibri" pitchFamily="34" charset="0"/>
                <a:cs typeface="TimesNewRoman,Italic"/>
              </a:rPr>
              <a:t>ΔH</a:t>
            </a:r>
            <a:r>
              <a:rPr lang="fr-FR" sz="2000" i="1" baseline="-25000" dirty="0" err="1" smtClean="0">
                <a:latin typeface="Calibri" pitchFamily="34" charset="0"/>
                <a:ea typeface="Calibri" pitchFamily="34" charset="0"/>
                <a:cs typeface="TimesNewRoman,Italic"/>
              </a:rPr>
              <a:t>precool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endParaRPr kumimoji="0" lang="fr-FR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252536" y="533314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For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 T</a:t>
            </a:r>
            <a:r>
              <a:rPr lang="fr-FR" sz="2000" i="1" baseline="-25000" dirty="0" smtClean="0">
                <a:latin typeface="Calibri" pitchFamily="34" charset="0"/>
                <a:ea typeface="Calibri" pitchFamily="34" charset="0"/>
                <a:cs typeface="TimesNewRoman,Italic"/>
              </a:rPr>
              <a:t>0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 = 300 K, and 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S, H 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tables 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  <a:sym typeface="Wingdings" pitchFamily="2" charset="2"/>
              </a:rPr>
              <a:t>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1505EB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W</a:t>
            </a:r>
            <a:r>
              <a:rPr kumimoji="0" lang="fr-FR" sz="2000" b="0" i="1" u="none" strike="noStrike" cap="none" normalizeH="0" baseline="-25000" dirty="0" err="1" smtClean="0">
                <a:ln>
                  <a:noFill/>
                </a:ln>
                <a:solidFill>
                  <a:srgbClr val="1505EB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liq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1505EB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1505EB"/>
                </a:solidFill>
                <a:effectLst/>
                <a:latin typeface="Calibri" pitchFamily="34" charset="0"/>
                <a:ea typeface="Calibri" pitchFamily="34" charset="0"/>
                <a:cs typeface="TimesNewRoman"/>
              </a:rPr>
              <a:t>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1505EB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6,600 W per 1 g/s of He </a:t>
            </a: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rgbClr val="1505EB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liquef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1505EB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1505EB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5661248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i="1" dirty="0" err="1" smtClean="0">
                <a:latin typeface="Calibri" pitchFamily="34" charset="0"/>
                <a:ea typeface="Calibri" pitchFamily="34" charset="0"/>
                <a:cs typeface="TimesNewRoman,Italic"/>
              </a:rPr>
              <a:t>Take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66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W</a:t>
            </a:r>
            <a:r>
              <a:rPr kumimoji="0" lang="fr-FR" sz="2000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el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/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W</a:t>
            </a:r>
            <a:r>
              <a:rPr kumimoji="0" lang="fr-FR" sz="2000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th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as minimum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specific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refrigeratio</a:t>
            </a:r>
            <a:r>
              <a:rPr lang="fr-FR" sz="2000" i="1" dirty="0" err="1" smtClean="0">
                <a:latin typeface="Calibri" pitchFamily="34" charset="0"/>
                <a:ea typeface="Calibri" pitchFamily="34" charset="0"/>
                <a:cs typeface="TimesNewRoman,Italic"/>
              </a:rPr>
              <a:t>n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lang="fr-FR" sz="2000" i="1" dirty="0" err="1" smtClean="0">
                <a:latin typeface="Calibri" pitchFamily="34" charset="0"/>
                <a:ea typeface="Calibri" pitchFamily="34" charset="0"/>
                <a:cs typeface="TimesNewRoman,Italic"/>
              </a:rPr>
              <a:t>work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@ 4.5 K (Carnot)</a:t>
            </a:r>
            <a:r>
              <a:rPr lang="fr-FR" sz="2000" i="1" dirty="0" smtClean="0">
                <a:latin typeface="Calibri" pitchFamily="34" charset="0"/>
                <a:ea typeface="Calibri" pitchFamily="34" charset="0"/>
                <a:cs typeface="TimesNewRoman,Italic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000" i="1" dirty="0" smtClean="0">
              <a:latin typeface="Calibri" pitchFamily="34" charset="0"/>
              <a:ea typeface="Calibri" pitchFamily="34" charset="0"/>
              <a:cs typeface="TimesNewRoman,Italic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i="1" dirty="0" smtClean="0">
                <a:solidFill>
                  <a:srgbClr val="1505EB"/>
                </a:solidFill>
                <a:latin typeface="Calibri" pitchFamily="34" charset="0"/>
                <a:ea typeface="Calibri" pitchFamily="34" charset="0"/>
                <a:cs typeface="TimesNewRoman,Italic"/>
                <a:sym typeface="Wingdings" pitchFamily="2" charset="2"/>
              </a:rPr>
              <a:t>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1505EB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1 g/s </a:t>
            </a:r>
            <a:r>
              <a:rPr lang="en-US" sz="2000" i="1" dirty="0" smtClean="0">
                <a:solidFill>
                  <a:srgbClr val="1505EB"/>
                </a:solidFill>
                <a:latin typeface="Calibri" pitchFamily="34" charset="0"/>
                <a:ea typeface="Calibri" pitchFamily="34" charset="0"/>
                <a:cs typeface="TimesNewRoman,Italic"/>
              </a:rPr>
              <a:t>of liquefied He (6,600 W)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1505EB"/>
                </a:solidFill>
                <a:effectLst/>
                <a:latin typeface="Calibri" pitchFamily="34" charset="0"/>
                <a:ea typeface="Calibri" pitchFamily="34" charset="0"/>
                <a:cs typeface="TimesNewRoman,Italic"/>
              </a:rPr>
              <a:t> is </a:t>
            </a:r>
            <a:r>
              <a:rPr lang="en-US" sz="2000" i="1" dirty="0" smtClean="0">
                <a:solidFill>
                  <a:srgbClr val="1505EB"/>
                </a:solidFill>
                <a:latin typeface="Calibri" pitchFamily="34" charset="0"/>
                <a:ea typeface="Calibri" pitchFamily="34" charset="0"/>
                <a:cs typeface="TimesNewRoman,Italic"/>
                <a:sym typeface="Wingdings" pitchFamily="2" charset="2"/>
              </a:rPr>
              <a:t>equivalent to </a:t>
            </a:r>
            <a:r>
              <a:rPr lang="en-US" sz="2000" b="1" i="1" dirty="0" smtClean="0">
                <a:solidFill>
                  <a:srgbClr val="1505EB"/>
                </a:solidFill>
                <a:latin typeface="Calibri" pitchFamily="34" charset="0"/>
                <a:ea typeface="Calibri" pitchFamily="34" charset="0"/>
                <a:cs typeface="TimesNewRoman,Italic"/>
                <a:sym typeface="Wingdings" pitchFamily="2" charset="2"/>
              </a:rPr>
              <a:t>~100 </a:t>
            </a:r>
            <a:r>
              <a:rPr lang="en-US" sz="2000" b="1" i="1" dirty="0" err="1" smtClean="0">
                <a:solidFill>
                  <a:srgbClr val="1505EB"/>
                </a:solidFill>
                <a:latin typeface="Calibri" pitchFamily="34" charset="0"/>
                <a:ea typeface="Calibri" pitchFamily="34" charset="0"/>
                <a:cs typeface="TimesNewRoman,Italic"/>
                <a:sym typeface="Wingdings" pitchFamily="2" charset="2"/>
              </a:rPr>
              <a:t>W</a:t>
            </a:r>
            <a:r>
              <a:rPr lang="en-US" sz="2000" b="1" i="1" baseline="-25000" dirty="0" err="1" smtClean="0">
                <a:solidFill>
                  <a:srgbClr val="1505EB"/>
                </a:solidFill>
                <a:latin typeface="Calibri" pitchFamily="34" charset="0"/>
                <a:ea typeface="Calibri" pitchFamily="34" charset="0"/>
                <a:cs typeface="TimesNewRoman,Italic"/>
                <a:sym typeface="Wingdings" pitchFamily="2" charset="2"/>
              </a:rPr>
              <a:t>th</a:t>
            </a:r>
            <a:r>
              <a:rPr lang="en-US" sz="2000" b="1" i="1" dirty="0" smtClean="0">
                <a:solidFill>
                  <a:srgbClr val="1505EB"/>
                </a:solidFill>
                <a:latin typeface="Calibri" pitchFamily="34" charset="0"/>
                <a:ea typeface="Calibri" pitchFamily="34" charset="0"/>
                <a:cs typeface="TimesNewRoman,Italic"/>
                <a:sym typeface="Wingdings" pitchFamily="2" charset="2"/>
              </a:rPr>
              <a:t> @ 4.5 K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1505EB"/>
              </a:solidFill>
              <a:effectLst/>
              <a:latin typeface="Arial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14400"/>
            <a:ext cx="259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Refrigeration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: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recondensing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cold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vapours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Limited use of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cryogenic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power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at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boil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-off (latent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heat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of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evaporation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Simpler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cryoplant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248400" y="990600"/>
            <a:ext cx="2743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Liquefaction</a:t>
            </a:r>
            <a:r>
              <a:rPr kumimoji="0" lang="fr-FR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: </a:t>
            </a:r>
            <a:r>
              <a:rPr lang="fr-FR" sz="2400">
                <a:latin typeface="Gill Sans MT" pitchFamily="34" charset="0"/>
              </a:rPr>
              <a:t> </a:t>
            </a:r>
            <a:r>
              <a:rPr lang="fr-FR" sz="2400" smtClean="0">
                <a:latin typeface="Gill Sans MT" pitchFamily="34" charset="0"/>
              </a:rPr>
              <a:t>              </a:t>
            </a:r>
            <a:r>
              <a:rPr kumimoji="0" lang="fr-FR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precooling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+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recondensing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cold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vapours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Availability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of cold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vapours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enthalpy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up to RT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Added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complexity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040" y="3717032"/>
            <a:ext cx="421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(</a:t>
            </a:r>
            <a:r>
              <a:rPr lang="fr-FR" sz="1600" i="1" dirty="0" err="1" smtClean="0"/>
              <a:t>combining</a:t>
            </a:r>
            <a:r>
              <a:rPr lang="fr-FR" sz="1600" i="1" dirty="0" smtClean="0"/>
              <a:t> 1st &amp; 2</a:t>
            </a:r>
            <a:r>
              <a:rPr lang="fr-FR" sz="1600" i="1" baseline="30000" dirty="0" smtClean="0"/>
              <a:t>nd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principle</a:t>
            </a:r>
            <a:r>
              <a:rPr lang="fr-FR" sz="1600" i="1" dirty="0" smtClean="0"/>
              <a:t> of </a:t>
            </a:r>
            <a:r>
              <a:rPr lang="fr-FR" sz="1600" i="1" dirty="0" err="1" smtClean="0"/>
              <a:t>thermodynamics</a:t>
            </a:r>
            <a:r>
              <a:rPr lang="fr-FR" sz="1600" i="1" dirty="0" smtClean="0"/>
              <a:t>, and </a:t>
            </a:r>
            <a:r>
              <a:rPr lang="fr-FR" sz="1600" i="1" dirty="0" err="1" smtClean="0"/>
              <a:t>introducing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entropy</a:t>
            </a:r>
            <a:r>
              <a:rPr lang="fr-FR" sz="1600" i="1" dirty="0" smtClean="0"/>
              <a:t>)</a:t>
            </a:r>
            <a:endParaRPr lang="fr-FR" sz="1600" i="1" dirty="0"/>
          </a:p>
        </p:txBody>
      </p:sp>
      <p:sp>
        <p:nvSpPr>
          <p:cNvPr id="3" name="Rectangle 2"/>
          <p:cNvSpPr/>
          <p:nvPr/>
        </p:nvSpPr>
        <p:spPr>
          <a:xfrm>
            <a:off x="539552" y="6165304"/>
            <a:ext cx="7992888" cy="5760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 rot="16200000">
            <a:off x="1609496" y="4113076"/>
            <a:ext cx="216024" cy="1584175"/>
          </a:xfrm>
          <a:prstGeom prst="leftBrace">
            <a:avLst/>
          </a:prstGeom>
          <a:ln>
            <a:solidFill>
              <a:srgbClr val="00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 rot="16200000">
            <a:off x="3531991" y="4005065"/>
            <a:ext cx="216024" cy="1800200"/>
          </a:xfrm>
          <a:prstGeom prst="leftBrace">
            <a:avLst/>
          </a:prstGeom>
          <a:ln>
            <a:solidFill>
              <a:srgbClr val="00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31640" y="494116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W </a:t>
            </a:r>
            <a:r>
              <a:rPr lang="fr-FR" sz="1600" i="1" baseline="-25000" dirty="0" smtClean="0"/>
              <a:t>condensation</a:t>
            </a:r>
            <a:endParaRPr lang="fr-FR" sz="1600" i="1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059832" y="4941168"/>
            <a:ext cx="1592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W </a:t>
            </a:r>
            <a:r>
              <a:rPr lang="fr-FR" sz="1600" i="1" baseline="-25000" dirty="0" err="1" smtClean="0"/>
              <a:t>Pre-cooling</a:t>
            </a:r>
            <a:endParaRPr lang="fr-FR" sz="1600" i="1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1259632" y="3789040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>
                <a:latin typeface="Calibri" pitchFamily="34" charset="0"/>
                <a:ea typeface="Calibri" pitchFamily="34" charset="0"/>
                <a:cs typeface="TimesNewRoman,Italic"/>
              </a:rPr>
              <a:t>W </a:t>
            </a:r>
            <a:r>
              <a:rPr lang="fr-FR" i="1" dirty="0" smtClean="0">
                <a:latin typeface="Calibri" pitchFamily="34" charset="0"/>
                <a:ea typeface="Calibri" pitchFamily="34" charset="0"/>
                <a:cs typeface="TimesNewRoman"/>
              </a:rPr>
              <a:t>=</a:t>
            </a:r>
            <a:r>
              <a:rPr lang="fr-FR" i="1" dirty="0">
                <a:latin typeface="Calibri" pitchFamily="34" charset="0"/>
                <a:ea typeface="Calibri" pitchFamily="34" charset="0"/>
                <a:cs typeface="TimesNewRoman,Italic"/>
              </a:rPr>
              <a:t>T</a:t>
            </a:r>
            <a:r>
              <a:rPr lang="fr-FR" i="1" baseline="-25000" dirty="0">
                <a:latin typeface="Calibri" pitchFamily="34" charset="0"/>
                <a:ea typeface="Calibri" pitchFamily="34" charset="0"/>
                <a:cs typeface="TimesNewRoman,Italic"/>
              </a:rPr>
              <a:t>0</a:t>
            </a:r>
            <a:r>
              <a:rPr lang="fr-FR" i="1" dirty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lang="fr-FR" i="1" dirty="0" smtClean="0">
                <a:latin typeface="Calibri" pitchFamily="34" charset="0"/>
                <a:ea typeface="Calibri" pitchFamily="34" charset="0"/>
                <a:cs typeface="TimesNewRoman,Italic"/>
              </a:rPr>
              <a:t>[</a:t>
            </a:r>
            <a:r>
              <a:rPr lang="en-US" i="1" dirty="0" smtClean="0">
                <a:latin typeface="Calibri" pitchFamily="34" charset="0"/>
                <a:ea typeface="Calibri" pitchFamily="34" charset="0"/>
                <a:cs typeface="Symbol" pitchFamily="18" charset="2"/>
              </a:rPr>
              <a:t>Q</a:t>
            </a:r>
            <a:r>
              <a:rPr lang="en-US" i="1" baseline="-25000" dirty="0" smtClean="0">
                <a:latin typeface="Calibri" pitchFamily="34" charset="0"/>
                <a:ea typeface="Calibri" pitchFamily="34" charset="0"/>
                <a:cs typeface="Symbol" pitchFamily="18" charset="2"/>
              </a:rPr>
              <a:t>c</a:t>
            </a:r>
            <a:r>
              <a:rPr lang="en-US" i="1" dirty="0" smtClean="0">
                <a:latin typeface="Calibri" pitchFamily="34" charset="0"/>
                <a:ea typeface="Calibri" pitchFamily="34" charset="0"/>
                <a:cs typeface="Symbol" pitchFamily="18" charset="2"/>
              </a:rPr>
              <a:t>/</a:t>
            </a:r>
            <a:r>
              <a:rPr lang="en-US" i="1" dirty="0" err="1" smtClean="0">
                <a:latin typeface="Calibri" pitchFamily="34" charset="0"/>
                <a:ea typeface="Calibri" pitchFamily="34" charset="0"/>
                <a:cs typeface="Symbol" pitchFamily="18" charset="2"/>
              </a:rPr>
              <a:t>T</a:t>
            </a:r>
            <a:r>
              <a:rPr lang="en-US" i="1" baseline="-25000" dirty="0" err="1" smtClean="0">
                <a:latin typeface="Calibri" pitchFamily="34" charset="0"/>
                <a:ea typeface="Calibri" pitchFamily="34" charset="0"/>
                <a:cs typeface="Symbol" pitchFamily="18" charset="2"/>
              </a:rPr>
              <a:t>c</a:t>
            </a:r>
            <a:r>
              <a:rPr lang="en-US" i="1" dirty="0" smtClean="0">
                <a:latin typeface="Calibri" pitchFamily="34" charset="0"/>
                <a:ea typeface="Calibri" pitchFamily="34" charset="0"/>
                <a:cs typeface="Symbol" pitchFamily="18" charset="2"/>
              </a:rPr>
              <a:t> – Q</a:t>
            </a:r>
            <a:r>
              <a:rPr lang="en-US" i="1" baseline="-25000" dirty="0" smtClean="0">
                <a:latin typeface="Calibri" pitchFamily="34" charset="0"/>
                <a:ea typeface="Calibri" pitchFamily="34" charset="0"/>
                <a:cs typeface="Symbol" pitchFamily="18" charset="2"/>
              </a:rPr>
              <a:t>c</a:t>
            </a:r>
            <a:r>
              <a:rPr lang="en-US" i="1" dirty="0" smtClean="0">
                <a:latin typeface="Calibri" pitchFamily="34" charset="0"/>
                <a:ea typeface="Calibri" pitchFamily="34" charset="0"/>
                <a:cs typeface="Symbol" pitchFamily="18" charset="2"/>
              </a:rPr>
              <a:t>] =</a:t>
            </a:r>
            <a:r>
              <a:rPr lang="fr-FR" i="1" dirty="0" smtClean="0">
                <a:latin typeface="Calibri" pitchFamily="34" charset="0"/>
                <a:ea typeface="Calibri" pitchFamily="34" charset="0"/>
                <a:cs typeface="TimesNewRoman,Italic"/>
              </a:rPr>
              <a:t> T</a:t>
            </a:r>
            <a:r>
              <a:rPr lang="fr-FR" i="1" baseline="-25000" dirty="0" smtClean="0">
                <a:latin typeface="Calibri" pitchFamily="34" charset="0"/>
                <a:ea typeface="Calibri" pitchFamily="34" charset="0"/>
                <a:cs typeface="TimesNewRoman,Italic"/>
              </a:rPr>
              <a:t>0</a:t>
            </a:r>
            <a:r>
              <a:rPr lang="fr-FR" i="1" dirty="0" smtClean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lang="en-US" i="1" dirty="0" err="1" smtClean="0">
                <a:latin typeface="Calibri" pitchFamily="34" charset="0"/>
                <a:ea typeface="Calibri" pitchFamily="34" charset="0"/>
                <a:cs typeface="Symbol" pitchFamily="18" charset="2"/>
              </a:rPr>
              <a:t>Δ</a:t>
            </a:r>
            <a:r>
              <a:rPr lang="fr-FR" i="1" dirty="0" err="1" smtClean="0">
                <a:latin typeface="Calibri" pitchFamily="34" charset="0"/>
                <a:ea typeface="Calibri" pitchFamily="34" charset="0"/>
                <a:cs typeface="TimesNewRoman,Italic"/>
              </a:rPr>
              <a:t>S</a:t>
            </a:r>
            <a:r>
              <a:rPr lang="fr-FR" i="1" baseline="-25000" dirty="0" err="1" smtClean="0">
                <a:latin typeface="Calibri" pitchFamily="34" charset="0"/>
                <a:ea typeface="Calibri" pitchFamily="34" charset="0"/>
                <a:cs typeface="TimesNewRoman,Italic"/>
              </a:rPr>
              <a:t>c</a:t>
            </a:r>
            <a:r>
              <a:rPr lang="fr-FR" i="1" dirty="0" smtClean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r>
              <a:rPr lang="fr-FR" i="1" dirty="0">
                <a:latin typeface="Calibri" pitchFamily="34" charset="0"/>
                <a:ea typeface="Calibri" pitchFamily="34" charset="0"/>
                <a:cs typeface="TimesNewRoman"/>
              </a:rPr>
              <a:t>– </a:t>
            </a:r>
            <a:r>
              <a:rPr lang="en-US" i="1" dirty="0">
                <a:latin typeface="Calibri" pitchFamily="34" charset="0"/>
                <a:ea typeface="Calibri" pitchFamily="34" charset="0"/>
                <a:cs typeface="Symbol" pitchFamily="18" charset="2"/>
              </a:rPr>
              <a:t>Q</a:t>
            </a:r>
            <a:r>
              <a:rPr lang="en-US" i="1" baseline="-25000" dirty="0">
                <a:latin typeface="Calibri" pitchFamily="34" charset="0"/>
                <a:ea typeface="Calibri" pitchFamily="34" charset="0"/>
                <a:cs typeface="Symbol" pitchFamily="18" charset="2"/>
              </a:rPr>
              <a:t>c</a:t>
            </a:r>
            <a:r>
              <a:rPr lang="fr-FR" i="1" dirty="0" smtClean="0">
                <a:latin typeface="Calibri" pitchFamily="34" charset="0"/>
                <a:ea typeface="Calibri" pitchFamily="34" charset="0"/>
                <a:cs typeface="TimesNewRoman,Italic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6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2"/>
          </p:nvPr>
        </p:nvSpPr>
        <p:spPr>
          <a:xfrm>
            <a:off x="26988" y="6619875"/>
            <a:ext cx="9117012" cy="2286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dirty="0"/>
              <a:t>CAS, Superconductivity for accelerators, </a:t>
            </a:r>
            <a:r>
              <a:rPr lang="en-GB" dirty="0" err="1"/>
              <a:t>Erice</a:t>
            </a:r>
            <a:r>
              <a:rPr lang="en-GB" dirty="0"/>
              <a:t> 2013						</a:t>
            </a:r>
            <a:fld id="{5AA625D3-29AB-4131-BD0F-C7F1A9757741}" type="slidenum">
              <a:rPr lang="en-GB" smtClean="0"/>
              <a:pPr>
                <a:defRPr/>
              </a:pPr>
              <a:t>71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2060848"/>
            <a:ext cx="6908304" cy="1470025"/>
          </a:xfrm>
        </p:spPr>
        <p:txBody>
          <a:bodyPr/>
          <a:lstStyle/>
          <a:p>
            <a:pPr eaLnBrk="1" hangingPunct="1"/>
            <a:r>
              <a:rPr lang="en-GB" dirty="0" smtClean="0"/>
              <a:t>Thermally efficiency solid conduction:</a:t>
            </a:r>
            <a:br>
              <a:rPr lang="en-GB" dirty="0" smtClean="0"/>
            </a:br>
            <a:r>
              <a:rPr lang="en-GB" dirty="0" smtClean="0"/>
              <a:t>heat intercepts, helium vapour cooling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Solid conduction in cryostats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72</a:t>
            </a:fld>
            <a:r>
              <a:rPr lang="en-GB" smtClean="0"/>
              <a:t>/</a:t>
            </a:r>
            <a:endParaRPr lang="en-GB" dirty="0"/>
          </a:p>
        </p:txBody>
      </p:sp>
      <p:grpSp>
        <p:nvGrpSpPr>
          <p:cNvPr id="5" name="Group 73"/>
          <p:cNvGrpSpPr>
            <a:grpSpLocks/>
          </p:cNvGrpSpPr>
          <p:nvPr/>
        </p:nvGrpSpPr>
        <p:grpSpPr bwMode="auto">
          <a:xfrm>
            <a:off x="179512" y="694111"/>
            <a:ext cx="3456384" cy="2566782"/>
            <a:chOff x="448" y="592"/>
            <a:chExt cx="4996" cy="3628"/>
          </a:xfrm>
        </p:grpSpPr>
        <p:pic>
          <p:nvPicPr>
            <p:cNvPr id="6" name="Picture 50" descr="LHC_Dip_Xsect107v20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592"/>
              <a:ext cx="4959" cy="3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 Box 52"/>
            <p:cNvSpPr txBox="1">
              <a:spLocks noChangeArrowheads="1"/>
            </p:cNvSpPr>
            <p:nvPr/>
          </p:nvSpPr>
          <p:spPr bwMode="auto">
            <a:xfrm>
              <a:off x="448" y="648"/>
              <a:ext cx="1219" cy="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LHC Main </a:t>
              </a:r>
              <a:r>
                <a:rPr lang="en-US" sz="1000" b="1" dirty="0" smtClean="0">
                  <a:solidFill>
                    <a:srgbClr val="000000"/>
                  </a:solidFill>
                  <a:latin typeface="Book Antiqua" pitchFamily="18" charset="0"/>
                </a:rPr>
                <a:t>dipole </a:t>
              </a:r>
              <a:endParaRPr lang="en-US" sz="1000" b="1" dirty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10" name="Text Box 56"/>
            <p:cNvSpPr txBox="1">
              <a:spLocks noChangeArrowheads="1"/>
            </p:cNvSpPr>
            <p:nvPr/>
          </p:nvSpPr>
          <p:spPr bwMode="auto">
            <a:xfrm>
              <a:off x="3878" y="3424"/>
              <a:ext cx="1229" cy="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Book Antiqua" pitchFamily="18" charset="0"/>
                </a:rPr>
                <a:t>Magnet Support Posts (GFRE)</a:t>
              </a:r>
            </a:p>
          </p:txBody>
        </p:sp>
        <p:sp>
          <p:nvSpPr>
            <p:cNvPr id="14" name="Line 63"/>
            <p:cNvSpPr>
              <a:spLocks noChangeShapeType="1"/>
            </p:cNvSpPr>
            <p:nvPr/>
          </p:nvSpPr>
          <p:spPr bwMode="auto">
            <a:xfrm flipH="1" flipV="1">
              <a:off x="2955" y="3098"/>
              <a:ext cx="1238" cy="4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17" name="Rectangle 70"/>
            <p:cNvSpPr>
              <a:spLocks noChangeArrowheads="1"/>
            </p:cNvSpPr>
            <p:nvPr/>
          </p:nvSpPr>
          <p:spPr bwMode="auto">
            <a:xfrm>
              <a:off x="4312" y="3972"/>
              <a:ext cx="1129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283968" y="692696"/>
            <a:ext cx="4466573" cy="2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kern="0" dirty="0" smtClean="0"/>
              <a:t>Solid conduction paths: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kern="0" dirty="0" smtClean="0">
                <a:solidFill>
                  <a:srgbClr val="0066FF"/>
                </a:solidFill>
              </a:rPr>
              <a:t>Supporting systems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kern="0" dirty="0" smtClean="0">
                <a:solidFill>
                  <a:srgbClr val="0066FF"/>
                </a:solidFill>
              </a:rPr>
              <a:t>Current leads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kern="0" dirty="0" smtClean="0">
                <a:solidFill>
                  <a:srgbClr val="0066FF"/>
                </a:solidFill>
              </a:rPr>
              <a:t>RF main coupler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kern="0" dirty="0" smtClean="0">
                <a:solidFill>
                  <a:srgbClr val="0066FF"/>
                </a:solidFill>
              </a:rPr>
              <a:t>Beam tubes Cold-to-Warm (CWT) transitions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kern="0" dirty="0" smtClean="0">
                <a:solidFill>
                  <a:srgbClr val="0066FF"/>
                </a:solidFill>
              </a:rPr>
              <a:t>Instrumentation feed-</a:t>
            </a:r>
            <a:r>
              <a:rPr lang="en-US" sz="1800" kern="0" dirty="0" err="1" smtClean="0">
                <a:solidFill>
                  <a:srgbClr val="0066FF"/>
                </a:solidFill>
              </a:rPr>
              <a:t>throughs</a:t>
            </a:r>
            <a:r>
              <a:rPr lang="en-US" sz="1800" kern="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kern="0" dirty="0" smtClean="0">
                <a:solidFill>
                  <a:srgbClr val="0066FF"/>
                </a:solidFill>
              </a:rPr>
              <a:t>Necks </a:t>
            </a:r>
            <a:r>
              <a:rPr lang="en-US" sz="1800" kern="0" dirty="0">
                <a:solidFill>
                  <a:srgbClr val="0066FF"/>
                </a:solidFill>
              </a:rPr>
              <a:t>(vertical cryostats</a:t>
            </a:r>
            <a:r>
              <a:rPr lang="en-US" sz="1800" kern="0" dirty="0" smtClean="0">
                <a:solidFill>
                  <a:srgbClr val="0066FF"/>
                </a:solidFill>
              </a:rPr>
              <a:t>)</a:t>
            </a:r>
            <a:r>
              <a:rPr lang="en-US" sz="1800" kern="0" dirty="0" smtClean="0"/>
              <a:t> </a:t>
            </a:r>
            <a:endParaRPr lang="en-GB" sz="1800" kern="0" dirty="0" smtClean="0"/>
          </a:p>
        </p:txBody>
      </p:sp>
      <p:pic>
        <p:nvPicPr>
          <p:cNvPr id="19" name="Picture 18" descr="F:\Project\HFM\Pictures\120717\General 3D cut view 2 27_07_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218252"/>
            <a:ext cx="1862925" cy="34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56"/>
          <p:cNvSpPr txBox="1">
            <a:spLocks noChangeArrowheads="1"/>
          </p:cNvSpPr>
          <p:nvPr/>
        </p:nvSpPr>
        <p:spPr bwMode="auto">
          <a:xfrm>
            <a:off x="1950165" y="3429000"/>
            <a:ext cx="1805158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  <a:latin typeface="Book Antiqua" pitchFamily="18" charset="0"/>
              </a:rPr>
              <a:t>Current leads</a:t>
            </a:r>
            <a:endParaRPr lang="en-US" sz="1000" b="1" dirty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1" name="Line 63"/>
          <p:cNvSpPr>
            <a:spLocks noChangeShapeType="1"/>
          </p:cNvSpPr>
          <p:nvPr/>
        </p:nvSpPr>
        <p:spPr bwMode="auto">
          <a:xfrm flipH="1">
            <a:off x="1763686" y="3629055"/>
            <a:ext cx="695982" cy="2476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2" name="Text Box 56"/>
          <p:cNvSpPr txBox="1">
            <a:spLocks noChangeArrowheads="1"/>
          </p:cNvSpPr>
          <p:nvPr/>
        </p:nvSpPr>
        <p:spPr bwMode="auto">
          <a:xfrm>
            <a:off x="2459669" y="4094832"/>
            <a:ext cx="51795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  <a:latin typeface="Book Antiqua" pitchFamily="18" charset="0"/>
              </a:rPr>
              <a:t>Neck</a:t>
            </a:r>
            <a:endParaRPr lang="en-US" sz="1000" b="1" dirty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3" name="Line 63"/>
          <p:cNvSpPr>
            <a:spLocks noChangeShapeType="1"/>
          </p:cNvSpPr>
          <p:nvPr/>
        </p:nvSpPr>
        <p:spPr bwMode="auto">
          <a:xfrm flipH="1" flipV="1">
            <a:off x="1835696" y="4291747"/>
            <a:ext cx="957105" cy="396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pic>
        <p:nvPicPr>
          <p:cNvPr id="24" name="Picture 7" descr="IMG_08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24827"/>
            <a:ext cx="1945189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56"/>
          <p:cNvSpPr txBox="1">
            <a:spLocks noChangeArrowheads="1"/>
          </p:cNvSpPr>
          <p:nvPr/>
        </p:nvSpPr>
        <p:spPr bwMode="auto">
          <a:xfrm>
            <a:off x="4881190" y="3429000"/>
            <a:ext cx="180515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  <a:latin typeface="Book Antiqua" pitchFamily="18" charset="0"/>
              </a:rPr>
              <a:t>LHC instrumentation capillary at assembly</a:t>
            </a:r>
            <a:endParaRPr lang="en-US" sz="1000" b="1" dirty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6" name="Line 63"/>
          <p:cNvSpPr>
            <a:spLocks noChangeShapeType="1"/>
          </p:cNvSpPr>
          <p:nvPr/>
        </p:nvSpPr>
        <p:spPr bwMode="auto">
          <a:xfrm>
            <a:off x="5652120" y="3860469"/>
            <a:ext cx="1728192" cy="1591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pic>
        <p:nvPicPr>
          <p:cNvPr id="28" name="Image 8" descr="coupe axonoTSM02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192535" y="4217942"/>
            <a:ext cx="3043006" cy="2302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 Box 56"/>
          <p:cNvSpPr txBox="1">
            <a:spLocks noChangeArrowheads="1"/>
          </p:cNvSpPr>
          <p:nvPr/>
        </p:nvSpPr>
        <p:spPr bwMode="auto">
          <a:xfrm>
            <a:off x="3192535" y="3841970"/>
            <a:ext cx="1805158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  <a:latin typeface="Book Antiqua" pitchFamily="18" charset="0"/>
              </a:rPr>
              <a:t>CWT SPL </a:t>
            </a:r>
            <a:r>
              <a:rPr lang="en-US" sz="1000" b="1" dirty="0" err="1" smtClean="0">
                <a:solidFill>
                  <a:srgbClr val="000000"/>
                </a:solidFill>
                <a:latin typeface="Book Antiqua" pitchFamily="18" charset="0"/>
              </a:rPr>
              <a:t>cryomodule</a:t>
            </a:r>
            <a:endParaRPr lang="en-US" sz="1000" b="1" dirty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30" name="Line 63"/>
          <p:cNvSpPr>
            <a:spLocks noChangeShapeType="1"/>
          </p:cNvSpPr>
          <p:nvPr/>
        </p:nvSpPr>
        <p:spPr bwMode="auto">
          <a:xfrm>
            <a:off x="4095114" y="4094832"/>
            <a:ext cx="1052950" cy="1274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07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2859"/>
            <a:ext cx="7772400" cy="508000"/>
          </a:xfrm>
        </p:spPr>
        <p:txBody>
          <a:bodyPr/>
          <a:lstStyle/>
          <a:p>
            <a:r>
              <a:rPr lang="en-US" sz="2400" dirty="0" smtClean="0"/>
              <a:t>Solid conduction and heat intercepts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94428" y="599600"/>
            <a:ext cx="2809420" cy="1899638"/>
            <a:chOff x="539552" y="1013351"/>
            <a:chExt cx="2854989" cy="2710840"/>
          </a:xfrm>
        </p:grpSpPr>
        <p:grpSp>
          <p:nvGrpSpPr>
            <p:cNvPr id="10" name="Group 9"/>
            <p:cNvGrpSpPr/>
            <p:nvPr/>
          </p:nvGrpSpPr>
          <p:grpSpPr>
            <a:xfrm>
              <a:off x="539552" y="1405696"/>
              <a:ext cx="2854989" cy="1916292"/>
              <a:chOff x="539552" y="1524000"/>
              <a:chExt cx="4038600" cy="2819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2215952" y="1524000"/>
                <a:ext cx="304800" cy="25908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539552" y="4114800"/>
                <a:ext cx="3886200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39552" y="41910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691952" y="42672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539552" y="43434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39552" y="1524000"/>
                <a:ext cx="3886200" cy="0"/>
              </a:xfrm>
              <a:prstGeom prst="line">
                <a:avLst/>
              </a:prstGeom>
              <a:ln w="38100" cmpd="sng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Down Arrow 31"/>
              <p:cNvSpPr/>
              <p:nvPr/>
            </p:nvSpPr>
            <p:spPr>
              <a:xfrm>
                <a:off x="2326298" y="3651849"/>
                <a:ext cx="114300" cy="622642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1301552" y="1524000"/>
                <a:ext cx="0" cy="2590800"/>
              </a:xfrm>
              <a:prstGeom prst="straightConnector1">
                <a:avLst/>
              </a:prstGeom>
              <a:ln w="127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 rot="16200000">
                <a:off x="975661" y="2634733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</a:t>
                </a:r>
                <a:endParaRPr lang="en-GB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1911152" y="2177717"/>
                <a:ext cx="94029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579734" y="1872917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GB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541231" y="1013351"/>
              <a:ext cx="951404" cy="439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Tw=293K</a:t>
              </a:r>
              <a:endParaRPr lang="en-GB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9672" y="3284984"/>
              <a:ext cx="698517" cy="439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Tc</a:t>
              </a:r>
              <a:r>
                <a:rPr lang="en-US" sz="1400" dirty="0" smtClean="0"/>
                <a:t>=2K</a:t>
              </a:r>
              <a:endParaRPr lang="en-GB" sz="1400" dirty="0"/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205238"/>
              </p:ext>
            </p:extLst>
          </p:nvPr>
        </p:nvGraphicFramePr>
        <p:xfrm>
          <a:off x="4042102" y="1424260"/>
          <a:ext cx="1800200" cy="832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65" name="Equation" r:id="rId3" imgW="1041120" imgH="482400" progId="Equation.3">
                  <p:embed/>
                </p:oleObj>
              </mc:Choice>
              <mc:Fallback>
                <p:oleObj name="Equation" r:id="rId3" imgW="1041120" imgH="4824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2102" y="1424260"/>
                        <a:ext cx="1800200" cy="832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112189"/>
              </p:ext>
            </p:extLst>
          </p:nvPr>
        </p:nvGraphicFramePr>
        <p:xfrm>
          <a:off x="5796136" y="359687"/>
          <a:ext cx="2171700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66" name="Equation" r:id="rId5" imgW="1231560" imgH="393480" progId="Equation.3">
                  <p:embed/>
                </p:oleObj>
              </mc:Choice>
              <mc:Fallback>
                <p:oleObj name="Equation" r:id="rId5" imgW="1231560" imgH="393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359687"/>
                        <a:ext cx="2171700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419872" y="942241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0066FF"/>
                </a:solidFill>
              </a:rPr>
              <a:t>s</a:t>
            </a:r>
            <a:r>
              <a:rPr lang="en-US" dirty="0" smtClean="0">
                <a:solidFill>
                  <a:srgbClr val="0066FF"/>
                </a:solidFill>
              </a:rPr>
              <a:t>imple solid conduction</a:t>
            </a:r>
            <a:endParaRPr lang="en-GB" dirty="0">
              <a:solidFill>
                <a:srgbClr val="0066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8954" y="2649260"/>
            <a:ext cx="3788833" cy="1440341"/>
            <a:chOff x="408954" y="2649260"/>
            <a:chExt cx="3788833" cy="1440341"/>
          </a:xfrm>
        </p:grpSpPr>
        <p:grpSp>
          <p:nvGrpSpPr>
            <p:cNvPr id="30" name="Group 29"/>
            <p:cNvGrpSpPr/>
            <p:nvPr/>
          </p:nvGrpSpPr>
          <p:grpSpPr>
            <a:xfrm>
              <a:off x="408954" y="2746747"/>
              <a:ext cx="2809420" cy="1342854"/>
              <a:chOff x="539552" y="1524000"/>
              <a:chExt cx="4038600" cy="281940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2215952" y="1524000"/>
                <a:ext cx="304800" cy="25908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39552" y="4114800"/>
                <a:ext cx="3886200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39552" y="41910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91952" y="42672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39552" y="43434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39552" y="1524000"/>
                <a:ext cx="3886200" cy="0"/>
              </a:xfrm>
              <a:prstGeom prst="line">
                <a:avLst/>
              </a:prstGeom>
              <a:ln w="38100" cmpd="sng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Down Arrow 41"/>
              <p:cNvSpPr/>
              <p:nvPr/>
            </p:nvSpPr>
            <p:spPr>
              <a:xfrm>
                <a:off x="2326298" y="3651849"/>
                <a:ext cx="114300" cy="622642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>
                <a:off x="1301552" y="1524000"/>
                <a:ext cx="0" cy="2590800"/>
              </a:xfrm>
              <a:prstGeom prst="straightConnector1">
                <a:avLst/>
              </a:prstGeom>
              <a:ln w="127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 rot="16200000">
                <a:off x="975661" y="2634733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</a:t>
                </a:r>
                <a:endParaRPr lang="en-GB" dirty="0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1911152" y="2177717"/>
                <a:ext cx="94029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2579734" y="1872917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GB" dirty="0"/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968202" y="3034683"/>
              <a:ext cx="16764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60937" y="2843644"/>
              <a:ext cx="1136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 @ 80K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2416002" y="2751708"/>
              <a:ext cx="0" cy="28297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Down Arrow 51"/>
            <p:cNvSpPr/>
            <p:nvPr/>
          </p:nvSpPr>
          <p:spPr>
            <a:xfrm rot="-5400000">
              <a:off x="2848867" y="2847668"/>
              <a:ext cx="114300" cy="395161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2050747" y="2663527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1</a:t>
              </a:r>
              <a:endParaRPr lang="en-GB" baseline="-25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5536" y="4703558"/>
            <a:ext cx="3675806" cy="1444890"/>
            <a:chOff x="395536" y="4703558"/>
            <a:chExt cx="3675806" cy="1444890"/>
          </a:xfrm>
        </p:grpSpPr>
        <p:grpSp>
          <p:nvGrpSpPr>
            <p:cNvPr id="54" name="Group 53"/>
            <p:cNvGrpSpPr/>
            <p:nvPr/>
          </p:nvGrpSpPr>
          <p:grpSpPr>
            <a:xfrm>
              <a:off x="395536" y="4805594"/>
              <a:ext cx="2809420" cy="1342854"/>
              <a:chOff x="539552" y="1524000"/>
              <a:chExt cx="4038600" cy="2819400"/>
            </a:xfrm>
          </p:grpSpPr>
          <p:sp>
            <p:nvSpPr>
              <p:cNvPr id="57" name="Rounded Rectangle 56"/>
              <p:cNvSpPr/>
              <p:nvPr/>
            </p:nvSpPr>
            <p:spPr>
              <a:xfrm>
                <a:off x="2215952" y="1524000"/>
                <a:ext cx="304800" cy="25908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539552" y="4114800"/>
                <a:ext cx="3886200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39552" y="41910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91952" y="42672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539552" y="43434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539552" y="1524000"/>
                <a:ext cx="3886200" cy="0"/>
              </a:xfrm>
              <a:prstGeom prst="line">
                <a:avLst/>
              </a:prstGeom>
              <a:ln w="38100" cmpd="sng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Down Arrow 62"/>
              <p:cNvSpPr/>
              <p:nvPr/>
            </p:nvSpPr>
            <p:spPr>
              <a:xfrm>
                <a:off x="2326298" y="3651849"/>
                <a:ext cx="114300" cy="622642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>
                <a:off x="1301552" y="1524000"/>
                <a:ext cx="0" cy="2590800"/>
              </a:xfrm>
              <a:prstGeom prst="straightConnector1">
                <a:avLst/>
              </a:prstGeom>
              <a:ln w="127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 rot="16200000">
                <a:off x="975661" y="2634733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</a:t>
                </a:r>
                <a:endParaRPr lang="en-GB" dirty="0"/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1911152" y="2177717"/>
                <a:ext cx="94029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2579734" y="1872917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GB" dirty="0"/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>
              <a:off x="954784" y="5093530"/>
              <a:ext cx="16764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3047519" y="4902491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 @ 80K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2402584" y="4810555"/>
              <a:ext cx="0" cy="28297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Down Arrow 70"/>
            <p:cNvSpPr/>
            <p:nvPr/>
          </p:nvSpPr>
          <p:spPr>
            <a:xfrm rot="-5400000">
              <a:off x="2835449" y="4906515"/>
              <a:ext cx="114300" cy="395161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971600" y="5554963"/>
              <a:ext cx="16764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3064335" y="5363924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 @ 8K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2407838" y="5104095"/>
              <a:ext cx="3398" cy="450868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Down Arrow 74"/>
            <p:cNvSpPr/>
            <p:nvPr/>
          </p:nvSpPr>
          <p:spPr>
            <a:xfrm rot="-5400000">
              <a:off x="2852265" y="5367948"/>
              <a:ext cx="114300" cy="395161"/>
            </a:xfrm>
            <a:prstGeom prst="down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extBox 76"/>
            <p:cNvSpPr txBox="1"/>
            <p:nvPr/>
          </p:nvSpPr>
          <p:spPr>
            <a:xfrm rot="16200000">
              <a:off x="2050747" y="4717825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1</a:t>
              </a:r>
              <a:endParaRPr lang="en-GB" baseline="-25000" dirty="0"/>
            </a:p>
          </p:txBody>
        </p:sp>
        <p:sp>
          <p:nvSpPr>
            <p:cNvPr id="78" name="TextBox 77"/>
            <p:cNvSpPr txBox="1"/>
            <p:nvPr/>
          </p:nvSpPr>
          <p:spPr>
            <a:xfrm rot="16200000">
              <a:off x="2050746" y="5144863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2</a:t>
              </a:r>
              <a:endParaRPr lang="en-GB" baseline="-25000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7772400" y="2405101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Minimizing using cost factors:</a:t>
            </a:r>
            <a:endParaRPr lang="en-GB" sz="1200" dirty="0" smtClean="0"/>
          </a:p>
          <a:p>
            <a:r>
              <a:rPr lang="en-GB" sz="1200" dirty="0" smtClean="0"/>
              <a:t>C</a:t>
            </a:r>
            <a:r>
              <a:rPr lang="en-GB" sz="1200" baseline="-25000" dirty="0" smtClean="0"/>
              <a:t>1 </a:t>
            </a:r>
            <a:r>
              <a:rPr lang="en-GB" sz="1200" dirty="0"/>
              <a:t>= 16 </a:t>
            </a:r>
            <a:r>
              <a:rPr lang="en-GB" sz="1200" dirty="0" smtClean="0"/>
              <a:t>w/w</a:t>
            </a:r>
          </a:p>
          <a:p>
            <a:r>
              <a:rPr lang="en-GB" sz="1200" dirty="0" smtClean="0"/>
              <a:t>C</a:t>
            </a:r>
            <a:r>
              <a:rPr lang="en-GB" sz="1200" baseline="-25000" dirty="0" smtClean="0"/>
              <a:t>2 </a:t>
            </a:r>
            <a:r>
              <a:rPr lang="en-GB" sz="1200" dirty="0"/>
              <a:t>= </a:t>
            </a:r>
            <a:r>
              <a:rPr lang="en-GB" sz="1200" dirty="0" smtClean="0"/>
              <a:t>210 w/w</a:t>
            </a:r>
          </a:p>
          <a:p>
            <a:r>
              <a:rPr lang="en-GB" sz="1200" dirty="0" smtClean="0"/>
              <a:t>C</a:t>
            </a:r>
            <a:r>
              <a:rPr lang="en-GB" sz="1200" baseline="-25000" dirty="0" smtClean="0"/>
              <a:t>3 </a:t>
            </a:r>
            <a:r>
              <a:rPr lang="en-GB" sz="1200" dirty="0"/>
              <a:t>= </a:t>
            </a:r>
            <a:r>
              <a:rPr lang="en-GB" sz="1200" dirty="0" smtClean="0"/>
              <a:t>990 w/w</a:t>
            </a:r>
            <a:endParaRPr lang="en-GB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3419872" y="2499434"/>
            <a:ext cx="405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66FF"/>
                </a:solidFill>
              </a:rPr>
              <a:t>1 heat intercept at optimal distance</a:t>
            </a:r>
            <a:endParaRPr lang="en-GB" dirty="0">
              <a:solidFill>
                <a:srgbClr val="0066FF"/>
              </a:solidFill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887497"/>
              </p:ext>
            </p:extLst>
          </p:nvPr>
        </p:nvGraphicFramePr>
        <p:xfrm>
          <a:off x="3538446" y="3248681"/>
          <a:ext cx="4318410" cy="634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67" name="Equation" r:id="rId7" imgW="3276360" imgH="482400" progId="Equation.3">
                  <p:embed/>
                </p:oleObj>
              </mc:Choice>
              <mc:Fallback>
                <p:oleObj name="Equation" r:id="rId7" imgW="3276360" imgH="4824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446" y="3248681"/>
                        <a:ext cx="4318410" cy="634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3635896" y="4499828"/>
            <a:ext cx="416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0066FF"/>
                </a:solidFill>
              </a:rPr>
              <a:t>2</a:t>
            </a:r>
            <a:r>
              <a:rPr lang="en-US" dirty="0" smtClean="0">
                <a:solidFill>
                  <a:srgbClr val="0066FF"/>
                </a:solidFill>
              </a:rPr>
              <a:t> heat intercepts at optimal distance</a:t>
            </a:r>
            <a:endParaRPr lang="en-GB" dirty="0">
              <a:solidFill>
                <a:srgbClr val="0066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27984" y="3832347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 L</a:t>
            </a:r>
            <a:r>
              <a:rPr lang="en-US" baseline="-25000" dirty="0" smtClean="0">
                <a:sym typeface="Wingdings" pitchFamily="2" charset="2"/>
              </a:rPr>
              <a:t>1</a:t>
            </a:r>
            <a:endParaRPr lang="en-GB" baseline="-25000" dirty="0"/>
          </a:p>
        </p:txBody>
      </p: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34196"/>
              </p:ext>
            </p:extLst>
          </p:nvPr>
        </p:nvGraphicFramePr>
        <p:xfrm>
          <a:off x="2411760" y="5618163"/>
          <a:ext cx="6659563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68" name="Equation" r:id="rId9" imgW="5054600" imgH="457200" progId="Equation.3">
                  <p:embed/>
                </p:oleObj>
              </mc:Choice>
              <mc:Fallback>
                <p:oleObj name="Equation" r:id="rId9" imgW="5054600" imgH="4572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5618163"/>
                        <a:ext cx="6659563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499992" y="6381328"/>
            <a:ext cx="229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L</a:t>
            </a:r>
            <a:r>
              <a:rPr lang="en-US" baseline="-25000" dirty="0" smtClean="0">
                <a:sym typeface="Wingdings" pitchFamily="2" charset="2"/>
              </a:rPr>
              <a:t>1</a:t>
            </a:r>
            <a:r>
              <a:rPr lang="en-US" dirty="0" smtClean="0">
                <a:sym typeface="Wingdings" pitchFamily="2" charset="2"/>
              </a:rPr>
              <a:t>, L</a:t>
            </a:r>
            <a:r>
              <a:rPr lang="en-US" baseline="-25000" dirty="0" smtClean="0">
                <a:sym typeface="Wingdings" pitchFamily="2" charset="2"/>
              </a:rPr>
              <a:t>2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165529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supports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74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347337"/>
              </p:ext>
            </p:extLst>
          </p:nvPr>
        </p:nvGraphicFramePr>
        <p:xfrm>
          <a:off x="5219699" y="548680"/>
          <a:ext cx="3557553" cy="2523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415" name="Mathcad 6.0" r:id="rId3" imgW="4457520" imgH="3162240" progId="Mathcad">
                  <p:embed/>
                </p:oleObj>
              </mc:Choice>
              <mc:Fallback>
                <p:oleObj name="Mathcad 6.0" r:id="rId3" imgW="4457520" imgH="3162240" progId="Mathcad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699" y="548680"/>
                        <a:ext cx="3557553" cy="2523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5899150" y="2949577"/>
            <a:ext cx="2928938" cy="785813"/>
            <a:chOff x="3716" y="1822"/>
            <a:chExt cx="1845" cy="495"/>
          </a:xfrm>
        </p:grpSpPr>
        <p:sp>
          <p:nvSpPr>
            <p:cNvPr id="7" name="Line 23"/>
            <p:cNvSpPr>
              <a:spLocks noChangeShapeType="1"/>
            </p:cNvSpPr>
            <p:nvPr/>
          </p:nvSpPr>
          <p:spPr bwMode="auto">
            <a:xfrm>
              <a:off x="3716" y="1910"/>
              <a:ext cx="319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  <p:sp>
          <p:nvSpPr>
            <p:cNvPr id="8" name="Line 24"/>
            <p:cNvSpPr>
              <a:spLocks noChangeShapeType="1"/>
            </p:cNvSpPr>
            <p:nvPr/>
          </p:nvSpPr>
          <p:spPr bwMode="auto">
            <a:xfrm>
              <a:off x="3716" y="2078"/>
              <a:ext cx="319" cy="0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  <p:sp>
          <p:nvSpPr>
            <p:cNvPr id="9" name="Line 25"/>
            <p:cNvSpPr>
              <a:spLocks noChangeShapeType="1"/>
            </p:cNvSpPr>
            <p:nvPr/>
          </p:nvSpPr>
          <p:spPr bwMode="auto">
            <a:xfrm>
              <a:off x="3716" y="2213"/>
              <a:ext cx="31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>
              <a:off x="4098" y="1822"/>
              <a:ext cx="1463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GB" sz="1400" dirty="0">
                  <a:solidFill>
                    <a:srgbClr val="000000"/>
                  </a:solidFill>
                  <a:latin typeface="Comic Sans MS" pitchFamily="66" charset="0"/>
                </a:rPr>
                <a:t>Two intercepts, 5</a:t>
              </a:r>
              <a:r>
                <a:rPr lang="en-GB" sz="1400" dirty="0" smtClean="0">
                  <a:solidFill>
                    <a:srgbClr val="000000"/>
                  </a:solidFill>
                  <a:latin typeface="Comic Sans MS" pitchFamily="66" charset="0"/>
                </a:rPr>
                <a:t>K </a:t>
              </a:r>
              <a:r>
                <a:rPr lang="en-GB" sz="1400" dirty="0">
                  <a:solidFill>
                    <a:srgbClr val="000000"/>
                  </a:solidFill>
                  <a:latin typeface="Comic Sans MS" pitchFamily="66" charset="0"/>
                </a:rPr>
                <a:t>&amp; </a:t>
              </a:r>
              <a:r>
                <a:rPr lang="en-GB" sz="1400" dirty="0" smtClean="0">
                  <a:solidFill>
                    <a:srgbClr val="000000"/>
                  </a:solidFill>
                  <a:latin typeface="Comic Sans MS" pitchFamily="66" charset="0"/>
                </a:rPr>
                <a:t>75K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4156" y="1990"/>
              <a:ext cx="1127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GB" sz="1400" dirty="0">
                  <a:solidFill>
                    <a:srgbClr val="000000"/>
                  </a:solidFill>
                  <a:latin typeface="Comic Sans MS" pitchFamily="66" charset="0"/>
                </a:rPr>
                <a:t>One intercept, </a:t>
              </a:r>
              <a:r>
                <a:rPr lang="en-GB" sz="1400" dirty="0" smtClean="0">
                  <a:solidFill>
                    <a:srgbClr val="000000"/>
                  </a:solidFill>
                  <a:latin typeface="Comic Sans MS" pitchFamily="66" charset="0"/>
                </a:rPr>
                <a:t>75K</a:t>
              </a:r>
              <a:endParaRPr lang="en-GB" sz="14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>
              <a:off x="4133" y="2138"/>
              <a:ext cx="842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GB" sz="1400" dirty="0">
                  <a:solidFill>
                    <a:srgbClr val="000000"/>
                  </a:solidFill>
                  <a:latin typeface="Comic Sans MS" pitchFamily="66" charset="0"/>
                </a:rPr>
                <a:t>No intercepts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3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27623882"/>
              </p:ext>
            </p:extLst>
          </p:nvPr>
        </p:nvGraphicFramePr>
        <p:xfrm>
          <a:off x="5067300" y="4002088"/>
          <a:ext cx="3859213" cy="207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416" name="Document" r:id="rId5" imgW="5156063" imgH="2765289" progId="Word.Document.8">
                  <p:embed/>
                </p:oleObj>
              </mc:Choice>
              <mc:Fallback>
                <p:oleObj name="Document" r:id="rId5" imgW="5156063" imgH="2765289" progId="Word.Document.8">
                  <p:embed/>
                  <p:pic>
                    <p:nvPicPr>
                      <p:cNvPr id="0" name="Object 3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7300" y="4002088"/>
                        <a:ext cx="3859213" cy="207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25"/>
          <p:cNvGrpSpPr>
            <a:grpSpLocks/>
          </p:cNvGrpSpPr>
          <p:nvPr/>
        </p:nvGrpSpPr>
        <p:grpSpPr bwMode="auto">
          <a:xfrm>
            <a:off x="179512" y="836712"/>
            <a:ext cx="4903307" cy="2978920"/>
            <a:chOff x="1647" y="527"/>
            <a:chExt cx="3351" cy="2247"/>
          </a:xfrm>
        </p:grpSpPr>
        <p:graphicFrame>
          <p:nvGraphicFramePr>
            <p:cNvPr id="3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124700"/>
                </p:ext>
              </p:extLst>
            </p:nvPr>
          </p:nvGraphicFramePr>
          <p:xfrm>
            <a:off x="1647" y="527"/>
            <a:ext cx="3323" cy="2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5417" name="Photo Editor Photo" r:id="rId7" imgW="12193702" imgH="9142857" progId="MSPhotoEd.3">
                    <p:embed/>
                  </p:oleObj>
                </mc:Choice>
                <mc:Fallback>
                  <p:oleObj name="Photo Editor Photo" r:id="rId7" imgW="12193702" imgH="914285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22003"/>
                        <a:stretch>
                          <a:fillRect/>
                        </a:stretch>
                      </p:blipFill>
                      <p:spPr bwMode="auto">
                        <a:xfrm>
                          <a:off x="1647" y="527"/>
                          <a:ext cx="3323" cy="2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Line 11"/>
            <p:cNvSpPr>
              <a:spLocks noChangeShapeType="1"/>
            </p:cNvSpPr>
            <p:nvPr/>
          </p:nvSpPr>
          <p:spPr bwMode="auto">
            <a:xfrm flipH="1" flipV="1">
              <a:off x="3951" y="1990"/>
              <a:ext cx="502" cy="2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 Box 12"/>
            <p:cNvSpPr txBox="1">
              <a:spLocks noChangeArrowheads="1"/>
            </p:cNvSpPr>
            <p:nvPr/>
          </p:nvSpPr>
          <p:spPr bwMode="auto">
            <a:xfrm>
              <a:off x="3648" y="804"/>
              <a:ext cx="132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</a:rPr>
                <a:t>5-10 K heat intercept</a:t>
              </a:r>
              <a:endParaRPr lang="en-GB" sz="1400" b="1" i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38" name="Line 13"/>
            <p:cNvSpPr>
              <a:spLocks noChangeShapeType="1"/>
            </p:cNvSpPr>
            <p:nvPr/>
          </p:nvSpPr>
          <p:spPr bwMode="auto">
            <a:xfrm flipH="1">
              <a:off x="4122" y="957"/>
              <a:ext cx="434" cy="3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Text Box 14"/>
            <p:cNvSpPr txBox="1">
              <a:spLocks noChangeArrowheads="1"/>
            </p:cNvSpPr>
            <p:nvPr/>
          </p:nvSpPr>
          <p:spPr bwMode="auto">
            <a:xfrm>
              <a:off x="1667" y="2258"/>
              <a:ext cx="1146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1400" b="1" dirty="0">
                  <a:solidFill>
                    <a:schemeClr val="tx1"/>
                  </a:solidFill>
                  <a:latin typeface="Arial" pitchFamily="34" charset="0"/>
                </a:rPr>
                <a:t>GFRE composite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1400" b="1" dirty="0">
                  <a:solidFill>
                    <a:schemeClr val="tx1"/>
                  </a:solidFill>
                  <a:latin typeface="Arial" pitchFamily="34" charset="0"/>
                </a:rPr>
                <a:t>column</a:t>
              </a:r>
              <a:endParaRPr lang="en-GB" sz="1400" b="1" i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 flipV="1">
              <a:off x="2311" y="1954"/>
              <a:ext cx="615" cy="32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3407" y="2379"/>
              <a:ext cx="1430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1400" b="1" dirty="0">
                  <a:solidFill>
                    <a:schemeClr val="tx1"/>
                  </a:solidFill>
                  <a:latin typeface="Arial" pitchFamily="34" charset="0"/>
                </a:rPr>
                <a:t>Vacuum vessel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1400" b="1" dirty="0">
                  <a:solidFill>
                    <a:schemeClr val="tx1"/>
                  </a:solidFill>
                  <a:latin typeface="Arial" pitchFamily="34" charset="0"/>
                </a:rPr>
                <a:t>Interface flange: 293 K</a:t>
              </a:r>
              <a:endParaRPr lang="en-GB" sz="1400" b="1" i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42" name="Text Box 17"/>
            <p:cNvSpPr txBox="1">
              <a:spLocks noChangeArrowheads="1"/>
            </p:cNvSpPr>
            <p:nvPr/>
          </p:nvSpPr>
          <p:spPr bwMode="auto">
            <a:xfrm>
              <a:off x="1844" y="565"/>
              <a:ext cx="1947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</a:rPr>
                <a:t>Cold mass interface flange: 2 K</a:t>
              </a:r>
              <a:endParaRPr lang="en-GB" sz="1400" b="1" i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 flipH="1" flipV="1">
              <a:off x="2948" y="2539"/>
              <a:ext cx="493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19"/>
            <p:cNvSpPr>
              <a:spLocks noChangeShapeType="1"/>
            </p:cNvSpPr>
            <p:nvPr/>
          </p:nvSpPr>
          <p:spPr bwMode="auto">
            <a:xfrm>
              <a:off x="2448" y="744"/>
              <a:ext cx="342" cy="17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 Box 20"/>
            <p:cNvSpPr txBox="1">
              <a:spLocks noChangeArrowheads="1"/>
            </p:cNvSpPr>
            <p:nvPr/>
          </p:nvSpPr>
          <p:spPr bwMode="auto">
            <a:xfrm>
              <a:off x="3602" y="2158"/>
              <a:ext cx="1396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rgbClr val="3333FF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3333FF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1400" b="1" dirty="0">
                  <a:solidFill>
                    <a:schemeClr val="tx1"/>
                  </a:solidFill>
                  <a:latin typeface="Arial" pitchFamily="34" charset="0"/>
                </a:rPr>
                <a:t>50-65 K heat intercept</a:t>
              </a:r>
              <a:endParaRPr lang="en-GB" sz="1400" b="1" i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251520" y="407707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600" b="1" dirty="0"/>
              <a:t>4-mm thickness</a:t>
            </a:r>
            <a:r>
              <a:rPr lang="en-US" sz="1600" dirty="0"/>
              <a:t>, single-part composite column (integrating interface flanges)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/>
              <a:t>Manufactured by </a:t>
            </a:r>
            <a:r>
              <a:rPr lang="en-US" sz="1600" b="1" dirty="0"/>
              <a:t>Resin Transfer </a:t>
            </a:r>
            <a:r>
              <a:rPr lang="en-US" sz="1600" b="1" dirty="0" err="1"/>
              <a:t>Moulding</a:t>
            </a:r>
            <a:r>
              <a:rPr lang="en-US" sz="1600" b="1" dirty="0"/>
              <a:t> (RTM):</a:t>
            </a:r>
          </a:p>
          <a:p>
            <a:pPr marL="742950" lvl="1" indent="-285750">
              <a:buFontTx/>
              <a:buChar char="–"/>
            </a:pPr>
            <a:r>
              <a:rPr lang="en-US" sz="1400" dirty="0"/>
              <a:t>Suited to a large-scale industrial </a:t>
            </a:r>
            <a:r>
              <a:rPr lang="en-US" sz="1400" dirty="0" smtClean="0"/>
              <a:t>production (4’700 units)</a:t>
            </a:r>
            <a:endParaRPr lang="en-US" sz="1400" dirty="0"/>
          </a:p>
          <a:p>
            <a:pPr marL="742950" lvl="1" indent="-285750">
              <a:buFontTx/>
              <a:buChar char="–"/>
            </a:pPr>
            <a:r>
              <a:rPr lang="en-US" sz="1400" dirty="0"/>
              <a:t>High reproducibility in </a:t>
            </a:r>
            <a:r>
              <a:rPr lang="en-US" sz="1400" dirty="0" smtClean="0"/>
              <a:t>thermo-mechanical properties  </a:t>
            </a:r>
            <a:endParaRPr lang="en-US" sz="1400" dirty="0"/>
          </a:p>
        </p:txBody>
      </p:sp>
      <p:sp>
        <p:nvSpPr>
          <p:cNvPr id="47" name="Rounded Rectangle 46"/>
          <p:cNvSpPr/>
          <p:nvPr/>
        </p:nvSpPr>
        <p:spPr>
          <a:xfrm>
            <a:off x="8100392" y="4509120"/>
            <a:ext cx="432048" cy="1076056"/>
          </a:xfrm>
          <a:prstGeom prst="roundRect">
            <a:avLst/>
          </a:prstGeom>
          <a:solidFill>
            <a:srgbClr val="FFFF00">
              <a:alpha val="3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39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Vapour</a:t>
            </a:r>
            <a:r>
              <a:rPr lang="en-US" dirty="0" smtClean="0"/>
              <a:t> cooling in solid conduction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75</a:t>
            </a:fld>
            <a:r>
              <a:rPr lang="en-GB" smtClean="0"/>
              <a:t>/</a:t>
            </a:r>
            <a:endParaRPr lang="en-GB" dirty="0"/>
          </a:p>
        </p:txBody>
      </p:sp>
      <p:grpSp>
        <p:nvGrpSpPr>
          <p:cNvPr id="34" name="Group 33"/>
          <p:cNvGrpSpPr/>
          <p:nvPr/>
        </p:nvGrpSpPr>
        <p:grpSpPr>
          <a:xfrm>
            <a:off x="323528" y="847077"/>
            <a:ext cx="3384376" cy="3002457"/>
            <a:chOff x="323528" y="847077"/>
            <a:chExt cx="3384376" cy="3002457"/>
          </a:xfrm>
        </p:grpSpPr>
        <p:grpSp>
          <p:nvGrpSpPr>
            <p:cNvPr id="32" name="Group 31"/>
            <p:cNvGrpSpPr/>
            <p:nvPr/>
          </p:nvGrpSpPr>
          <p:grpSpPr>
            <a:xfrm>
              <a:off x="323528" y="847077"/>
              <a:ext cx="3384376" cy="3002457"/>
              <a:chOff x="539552" y="1154668"/>
              <a:chExt cx="4038600" cy="359145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2215952" y="1524000"/>
                <a:ext cx="304800" cy="25908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539552" y="4114800"/>
                <a:ext cx="3886200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539552" y="41910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691952" y="42672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39552" y="43434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758752" y="3352800"/>
                <a:ext cx="0" cy="7620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301552" y="33528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240032" y="3015734"/>
                <a:ext cx="747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x, T(x)</a:t>
                </a:r>
                <a:endParaRPr lang="en-GB" dirty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539552" y="1524000"/>
                <a:ext cx="3886200" cy="0"/>
              </a:xfrm>
              <a:prstGeom prst="line">
                <a:avLst/>
              </a:prstGeom>
              <a:ln w="38100" cmpd="sng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463168" y="4304340"/>
                <a:ext cx="932717" cy="44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  @ </a:t>
                </a:r>
                <a:r>
                  <a:rPr lang="en-US" dirty="0" err="1" smtClean="0"/>
                  <a:t>T</a:t>
                </a:r>
                <a:r>
                  <a:rPr lang="en-US" baseline="-25000" dirty="0" err="1" smtClean="0"/>
                  <a:t>l</a:t>
                </a:r>
                <a:endParaRPr lang="en-US" dirty="0" smtClean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738591" y="1154668"/>
                <a:ext cx="572409" cy="44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Tw</a:t>
                </a:r>
              </a:p>
            </p:txBody>
          </p:sp>
          <p:sp>
            <p:nvSpPr>
              <p:cNvPr id="17" name="Down Arrow 16"/>
              <p:cNvSpPr/>
              <p:nvPr/>
            </p:nvSpPr>
            <p:spPr>
              <a:xfrm>
                <a:off x="2306816" y="1523999"/>
                <a:ext cx="114301" cy="622642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Down Arrow 18"/>
              <p:cNvSpPr/>
              <p:nvPr/>
            </p:nvSpPr>
            <p:spPr>
              <a:xfrm rot="10800000">
                <a:off x="2025448" y="1339332"/>
                <a:ext cx="114301" cy="2775468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1245807" y="38100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1301552" y="1524000"/>
                <a:ext cx="0" cy="2590800"/>
              </a:xfrm>
              <a:prstGeom prst="straightConnector1">
                <a:avLst/>
              </a:prstGeom>
              <a:ln w="127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 rot="16200000">
                <a:off x="946747" y="2641599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</a:t>
                </a:r>
                <a:endParaRPr lang="en-GB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1911152" y="2177717"/>
                <a:ext cx="94029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2579734" y="1872917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GB" dirty="0"/>
              </a:p>
            </p:txBody>
          </p:sp>
        </p:grpSp>
        <p:sp>
          <p:nvSpPr>
            <p:cNvPr id="33" name="Down Arrow 32"/>
            <p:cNvSpPr/>
            <p:nvPr/>
          </p:nvSpPr>
          <p:spPr>
            <a:xfrm>
              <a:off x="1839422" y="3169006"/>
              <a:ext cx="55005" cy="38221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2088" y="6156012"/>
            <a:ext cx="91219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dirty="0" smtClean="0">
                <a:latin typeface="Times" pitchFamily="18" charset="0"/>
              </a:rPr>
              <a:t>Large enthalpy in He </a:t>
            </a:r>
            <a:r>
              <a:rPr lang="en-US" altLang="en-US" dirty="0" err="1" smtClean="0">
                <a:latin typeface="Times" pitchFamily="18" charset="0"/>
              </a:rPr>
              <a:t>vapours</a:t>
            </a:r>
            <a:r>
              <a:rPr lang="en-US" altLang="en-US" dirty="0" smtClean="0">
                <a:latin typeface="Times" pitchFamily="18" charset="0"/>
              </a:rPr>
              <a:t> (1550 kJ/kg from 4.2K to 300K) </a:t>
            </a:r>
            <a:r>
              <a:rPr lang="en-US" altLang="en-US" dirty="0" smtClean="0">
                <a:latin typeface="Times" pitchFamily="18" charset="0"/>
                <a:sym typeface="Wingdings" pitchFamily="2" charset="2"/>
              </a:rPr>
              <a:t></a:t>
            </a:r>
            <a:r>
              <a:rPr lang="en-US" altLang="en-US" dirty="0" smtClean="0">
                <a:latin typeface="Times" pitchFamily="18" charset="0"/>
              </a:rPr>
              <a:t> usable cooling capacity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268802"/>
              </p:ext>
            </p:extLst>
          </p:nvPr>
        </p:nvGraphicFramePr>
        <p:xfrm>
          <a:off x="4235206" y="1089967"/>
          <a:ext cx="3820222" cy="753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692" name="Equation" r:id="rId3" imgW="2273040" imgH="457200" progId="Equation.3">
                  <p:embed/>
                </p:oleObj>
              </mc:Choice>
              <mc:Fallback>
                <p:oleObj name="Equation" r:id="rId3" imgW="2273040" imgH="457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206" y="1089967"/>
                        <a:ext cx="3820222" cy="753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3918370" y="1910952"/>
            <a:ext cx="51181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dirty="0" smtClean="0">
                <a:latin typeface="Times" pitchFamily="18" charset="0"/>
              </a:rPr>
              <a:t>If    , which is the residual heat to the bath, is equivalent to the evaporation (i.e. self-sustained):  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321071"/>
              </p:ext>
            </p:extLst>
          </p:nvPr>
        </p:nvGraphicFramePr>
        <p:xfrm>
          <a:off x="4471178" y="1674125"/>
          <a:ext cx="239258" cy="578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693" name="Equation" r:id="rId5" imgW="152280" imgH="368280" progId="Equation.3">
                  <p:embed/>
                </p:oleObj>
              </mc:Choice>
              <mc:Fallback>
                <p:oleObj name="Equation" r:id="rId5" imgW="152280" imgH="368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71178" y="1674125"/>
                        <a:ext cx="239258" cy="578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948003"/>
              </p:ext>
            </p:extLst>
          </p:nvPr>
        </p:nvGraphicFramePr>
        <p:xfrm>
          <a:off x="4283968" y="2451422"/>
          <a:ext cx="4535487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694" name="Equation" r:id="rId7" imgW="2387520" imgH="368280" progId="Equation.3">
                  <p:embed/>
                </p:oleObj>
              </mc:Choice>
              <mc:Fallback>
                <p:oleObj name="Equation" r:id="rId7" imgW="2387520" imgH="36828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51422"/>
                        <a:ext cx="4535487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89731"/>
              </p:ext>
            </p:extLst>
          </p:nvPr>
        </p:nvGraphicFramePr>
        <p:xfrm>
          <a:off x="1866925" y="3262300"/>
          <a:ext cx="239712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695" name="Equation" r:id="rId9" imgW="152280" imgH="368280" progId="Equation.3">
                  <p:embed/>
                </p:oleObj>
              </mc:Choice>
              <mc:Fallback>
                <p:oleObj name="Equation" r:id="rId9" imgW="152280" imgH="36828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25" y="3262300"/>
                        <a:ext cx="239712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426910"/>
              </p:ext>
            </p:extLst>
          </p:nvPr>
        </p:nvGraphicFramePr>
        <p:xfrm>
          <a:off x="1226575" y="599868"/>
          <a:ext cx="237302" cy="40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696" name="Equation" r:id="rId11" imgW="164880" imgH="279360" progId="Equation.3">
                  <p:embed/>
                </p:oleObj>
              </mc:Choice>
              <mc:Fallback>
                <p:oleObj name="Equation" r:id="rId11" imgW="164880" imgH="2793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26575" y="599868"/>
                        <a:ext cx="237302" cy="40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3948087" y="555375"/>
            <a:ext cx="46085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dirty="0" err="1" smtClean="0">
                <a:latin typeface="Times" pitchFamily="18" charset="0"/>
              </a:rPr>
              <a:t>Vapour</a:t>
            </a:r>
            <a:r>
              <a:rPr lang="en-US" altLang="en-US" dirty="0" smtClean="0">
                <a:latin typeface="Times" pitchFamily="18" charset="0"/>
              </a:rPr>
              <a:t> cooled wall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dirty="0" smtClean="0">
                <a:latin typeface="Times" pitchFamily="18" charset="0"/>
              </a:rPr>
              <a:t>Assuming perfect exchange (T gas = T wall)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668077" y="3140968"/>
            <a:ext cx="4368419" cy="1570678"/>
            <a:chOff x="4499992" y="3659932"/>
            <a:chExt cx="4368419" cy="1570678"/>
          </a:xfrm>
        </p:grpSpPr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1526409"/>
                </p:ext>
              </p:extLst>
            </p:nvPr>
          </p:nvGraphicFramePr>
          <p:xfrm>
            <a:off x="4625479" y="3659932"/>
            <a:ext cx="3690937" cy="1065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8697" name="Equation" r:id="rId13" imgW="2197080" imgH="647640" progId="Equation.3">
                    <p:embed/>
                  </p:oleObj>
                </mc:Choice>
                <mc:Fallback>
                  <p:oleObj name="Equation" r:id="rId13" imgW="2197080" imgH="647640" progId="Equation.3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5479" y="3659932"/>
                          <a:ext cx="3690937" cy="1065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Rounded Rectangle 43"/>
            <p:cNvSpPr/>
            <p:nvPr/>
          </p:nvSpPr>
          <p:spPr>
            <a:xfrm>
              <a:off x="5796136" y="4077072"/>
              <a:ext cx="1584176" cy="619073"/>
            </a:xfrm>
            <a:prstGeom prst="roundRect">
              <a:avLst/>
            </a:prstGeom>
            <a:noFill/>
            <a:ln w="952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499992" y="3664868"/>
              <a:ext cx="3384376" cy="1132284"/>
            </a:xfrm>
            <a:prstGeom prst="rect">
              <a:avLst/>
            </a:pr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92212" y="4953611"/>
              <a:ext cx="2976199" cy="276999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66FF"/>
                  </a:solidFill>
                </a:rPr>
                <a:t>a</a:t>
              </a:r>
              <a:r>
                <a:rPr lang="en-US" sz="1200" dirty="0" smtClean="0">
                  <a:solidFill>
                    <a:srgbClr val="0066FF"/>
                  </a:solidFill>
                </a:rPr>
                <a:t>ttenuation factor (w.r.t. solid conduction)</a:t>
              </a:r>
              <a:endParaRPr lang="en-GB" sz="1200" dirty="0">
                <a:solidFill>
                  <a:srgbClr val="0066FF"/>
                </a:solidFill>
              </a:endParaRPr>
            </a:p>
          </p:txBody>
        </p:sp>
        <p:cxnSp>
          <p:nvCxnSpPr>
            <p:cNvPr id="50" name="Straight Connector 49"/>
            <p:cNvCxnSpPr>
              <a:endCxn id="44" idx="2"/>
            </p:cNvCxnSpPr>
            <p:nvPr/>
          </p:nvCxnSpPr>
          <p:spPr>
            <a:xfrm flipH="1" flipV="1">
              <a:off x="6588224" y="4696145"/>
              <a:ext cx="557600" cy="257466"/>
            </a:xfrm>
            <a:prstGeom prst="line">
              <a:avLst/>
            </a:prstGeom>
            <a:ln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252295" y="4499023"/>
            <a:ext cx="5903881" cy="1378249"/>
            <a:chOff x="612335" y="4780486"/>
            <a:chExt cx="5903881" cy="1378249"/>
          </a:xfrm>
        </p:grpSpPr>
        <p:pic>
          <p:nvPicPr>
            <p:cNvPr id="145447" name="Picture 3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35" y="4985933"/>
              <a:ext cx="5759865" cy="117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755576" y="4780486"/>
              <a:ext cx="576064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altLang="en-US" sz="1200" dirty="0" smtClean="0">
                  <a:latin typeface="Times" pitchFamily="18" charset="0"/>
                </a:rPr>
                <a:t>Reduced heat conduction in self-sustained helium cooling for selected technical materials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38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8" y="4149080"/>
            <a:ext cx="858361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apour</a:t>
            </a:r>
            <a:r>
              <a:rPr lang="en-US" dirty="0" smtClean="0"/>
              <a:t> cooled RF coupler for SPL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76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5" name="Picture 2" descr="\\cern.ch\dfs\Users\v\vparma\Documents\Private\future activities\Industrial Work shop\Axono CM SPL_CSP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t="3000" r="699" b="1800"/>
          <a:stretch/>
        </p:blipFill>
        <p:spPr bwMode="auto">
          <a:xfrm>
            <a:off x="539552" y="620688"/>
            <a:ext cx="7809843" cy="31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5220072" y="3140968"/>
            <a:ext cx="622176" cy="12071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059832" y="30000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RF couplers with He gas cooled double walled tube </a:t>
            </a:r>
            <a:endParaRPr lang="en-GB" sz="1400" dirty="0"/>
          </a:p>
        </p:txBody>
      </p:sp>
      <p:grpSp>
        <p:nvGrpSpPr>
          <p:cNvPr id="30" name="Group 8"/>
          <p:cNvGrpSpPr/>
          <p:nvPr/>
        </p:nvGrpSpPr>
        <p:grpSpPr>
          <a:xfrm>
            <a:off x="146532" y="2276872"/>
            <a:ext cx="2082628" cy="1701027"/>
            <a:chOff x="5634651" y="3643681"/>
            <a:chExt cx="2351316" cy="2569660"/>
          </a:xfrm>
        </p:grpSpPr>
        <p:grpSp>
          <p:nvGrpSpPr>
            <p:cNvPr id="31" name="Group 11"/>
            <p:cNvGrpSpPr/>
            <p:nvPr/>
          </p:nvGrpSpPr>
          <p:grpSpPr>
            <a:xfrm>
              <a:off x="5634651" y="3643681"/>
              <a:ext cx="2351316" cy="2448272"/>
              <a:chOff x="5817992" y="3171165"/>
              <a:chExt cx="2351316" cy="2448272"/>
            </a:xfrm>
          </p:grpSpPr>
          <p:grpSp>
            <p:nvGrpSpPr>
              <p:cNvPr id="33" name="Group 13"/>
              <p:cNvGrpSpPr/>
              <p:nvPr/>
            </p:nvGrpSpPr>
            <p:grpSpPr>
              <a:xfrm>
                <a:off x="5817992" y="3171165"/>
                <a:ext cx="2351316" cy="2448272"/>
                <a:chOff x="5817992" y="3171165"/>
                <a:chExt cx="2351316" cy="2448272"/>
              </a:xfrm>
            </p:grpSpPr>
            <p:pic>
              <p:nvPicPr>
                <p:cNvPr id="35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18115" r="19879"/>
                <a:stretch/>
              </p:blipFill>
              <p:spPr bwMode="auto">
                <a:xfrm rot="10800000">
                  <a:off x="6154138" y="3171165"/>
                  <a:ext cx="2015170" cy="244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Rectangle 35"/>
                <p:cNvSpPr/>
                <p:nvPr/>
              </p:nvSpPr>
              <p:spPr>
                <a:xfrm>
                  <a:off x="5817992" y="4077072"/>
                  <a:ext cx="672295" cy="859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4" name="Rectangle 33"/>
              <p:cNvSpPr/>
              <p:nvPr/>
            </p:nvSpPr>
            <p:spPr>
              <a:xfrm>
                <a:off x="5817992" y="5229200"/>
                <a:ext cx="336148" cy="235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2" name="Picture 2" descr="\\cern.ch\dfs\Users\r\robonomi\Desktop\potenziometr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305" y="5494366"/>
              <a:ext cx="1712913" cy="71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TextBox 38"/>
          <p:cNvSpPr txBox="1"/>
          <p:nvPr/>
        </p:nvSpPr>
        <p:spPr>
          <a:xfrm>
            <a:off x="159767" y="6021288"/>
            <a:ext cx="854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/>
              </a:rPr>
              <a:t>When RF is on, a </a:t>
            </a:r>
            <a:r>
              <a:rPr lang="en-US" dirty="0" smtClean="0">
                <a:solidFill>
                  <a:srgbClr val="0066FF"/>
                </a:solidFill>
                <a:latin typeface="Calibri"/>
              </a:rPr>
              <a:t>distributed </a:t>
            </a:r>
            <a:r>
              <a:rPr lang="en-US" dirty="0" err="1" smtClean="0">
                <a:solidFill>
                  <a:srgbClr val="0066FF"/>
                </a:solidFill>
                <a:latin typeface="Calibri"/>
              </a:rPr>
              <a:t>vapour</a:t>
            </a:r>
            <a:r>
              <a:rPr lang="en-US" dirty="0" smtClean="0">
                <a:solidFill>
                  <a:srgbClr val="0066FF"/>
                </a:solidFill>
                <a:latin typeface="Calibri"/>
              </a:rPr>
              <a:t> cooling is essential to contain distributed RF heating </a:t>
            </a:r>
            <a:r>
              <a:rPr lang="en-US" dirty="0" smtClean="0">
                <a:latin typeface="Calibri"/>
              </a:rPr>
              <a:t>(local heat intercepting can hardly provide efficient cooling) </a:t>
            </a:r>
            <a:endParaRPr lang="en-GB" dirty="0">
              <a:latin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23022" y="5157192"/>
            <a:ext cx="8886380" cy="4966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18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Vapour</a:t>
            </a:r>
            <a:r>
              <a:rPr lang="en-US" dirty="0" smtClean="0"/>
              <a:t> cooling of current leads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77</a:t>
            </a:fld>
            <a:r>
              <a:rPr lang="en-GB" smtClean="0"/>
              <a:t>/</a:t>
            </a:r>
            <a:endParaRPr lang="en-GB" dirty="0"/>
          </a:p>
        </p:txBody>
      </p:sp>
      <p:grpSp>
        <p:nvGrpSpPr>
          <p:cNvPr id="34" name="Group 33"/>
          <p:cNvGrpSpPr/>
          <p:nvPr/>
        </p:nvGrpSpPr>
        <p:grpSpPr>
          <a:xfrm>
            <a:off x="35496" y="847077"/>
            <a:ext cx="3384376" cy="3002457"/>
            <a:chOff x="323528" y="847077"/>
            <a:chExt cx="3384376" cy="3002457"/>
          </a:xfrm>
        </p:grpSpPr>
        <p:grpSp>
          <p:nvGrpSpPr>
            <p:cNvPr id="32" name="Group 31"/>
            <p:cNvGrpSpPr/>
            <p:nvPr/>
          </p:nvGrpSpPr>
          <p:grpSpPr>
            <a:xfrm>
              <a:off x="323528" y="847077"/>
              <a:ext cx="3384376" cy="3002457"/>
              <a:chOff x="539552" y="1154668"/>
              <a:chExt cx="4038600" cy="359145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2215952" y="1524000"/>
                <a:ext cx="304800" cy="25908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539552" y="4114800"/>
                <a:ext cx="3886200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539552" y="41910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691952" y="42672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39552" y="43434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758752" y="3352800"/>
                <a:ext cx="0" cy="7620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301552" y="33528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141046" y="3037218"/>
                <a:ext cx="747321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x, T(x)</a:t>
                </a:r>
                <a:endParaRPr lang="en-GB" dirty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539552" y="1524000"/>
                <a:ext cx="3886200" cy="0"/>
              </a:xfrm>
              <a:prstGeom prst="line">
                <a:avLst/>
              </a:prstGeom>
              <a:ln w="38100" cmpd="sng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463168" y="4304340"/>
                <a:ext cx="932717" cy="44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  @ </a:t>
                </a:r>
                <a:r>
                  <a:rPr lang="en-US" dirty="0" err="1" smtClean="0"/>
                  <a:t>T</a:t>
                </a:r>
                <a:r>
                  <a:rPr lang="en-US" baseline="-25000" dirty="0" err="1" smtClean="0"/>
                  <a:t>l</a:t>
                </a:r>
                <a:endParaRPr lang="en-US" dirty="0" smtClean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738591" y="1154668"/>
                <a:ext cx="572409" cy="44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Tw</a:t>
                </a:r>
              </a:p>
            </p:txBody>
          </p:sp>
          <p:sp>
            <p:nvSpPr>
              <p:cNvPr id="17" name="Down Arrow 16"/>
              <p:cNvSpPr/>
              <p:nvPr/>
            </p:nvSpPr>
            <p:spPr>
              <a:xfrm>
                <a:off x="2306816" y="1523999"/>
                <a:ext cx="114301" cy="622642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Down Arrow 18"/>
              <p:cNvSpPr/>
              <p:nvPr/>
            </p:nvSpPr>
            <p:spPr>
              <a:xfrm rot="10800000">
                <a:off x="2025448" y="1339332"/>
                <a:ext cx="114301" cy="2775468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1245807" y="38100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1301552" y="1524000"/>
                <a:ext cx="0" cy="2590800"/>
              </a:xfrm>
              <a:prstGeom prst="straightConnector1">
                <a:avLst/>
              </a:prstGeom>
              <a:ln w="127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 rot="16200000">
                <a:off x="946747" y="2641599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</a:t>
                </a:r>
                <a:endParaRPr lang="en-GB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1911152" y="2177717"/>
                <a:ext cx="94029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2579734" y="1872917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GB" dirty="0"/>
              </a:p>
            </p:txBody>
          </p:sp>
        </p:grpSp>
        <p:sp>
          <p:nvSpPr>
            <p:cNvPr id="33" name="Down Arrow 32"/>
            <p:cNvSpPr/>
            <p:nvPr/>
          </p:nvSpPr>
          <p:spPr>
            <a:xfrm>
              <a:off x="1839422" y="3169006"/>
              <a:ext cx="55005" cy="38221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3707904" y="2276872"/>
            <a:ext cx="5436096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i="1" dirty="0" smtClean="0">
                <a:latin typeface="Times" pitchFamily="18" charset="0"/>
              </a:rPr>
              <a:t>With: </a:t>
            </a:r>
          </a:p>
          <a:p>
            <a:pPr>
              <a:spcBef>
                <a:spcPts val="0"/>
              </a:spcBef>
            </a:pPr>
            <a:r>
              <a:rPr lang="en-US" altLang="en-US" dirty="0" smtClean="0">
                <a:latin typeface="Times" pitchFamily="18" charset="0"/>
              </a:rPr>
              <a:t>I, current in the lead</a:t>
            </a:r>
          </a:p>
          <a:p>
            <a:pPr>
              <a:spcBef>
                <a:spcPts val="0"/>
              </a:spcBef>
            </a:pPr>
            <a:r>
              <a:rPr lang="en-US" altLang="en-US" dirty="0" err="1" smtClean="0">
                <a:latin typeface="Times" pitchFamily="18" charset="0"/>
              </a:rPr>
              <a:t>Cp</a:t>
            </a:r>
            <a:r>
              <a:rPr lang="en-US" altLang="en-US" dirty="0" smtClean="0">
                <a:latin typeface="Times" pitchFamily="18" charset="0"/>
              </a:rPr>
              <a:t>(T), specific heat</a:t>
            </a:r>
          </a:p>
          <a:p>
            <a:pPr>
              <a:spcBef>
                <a:spcPts val="0"/>
              </a:spcBef>
            </a:pPr>
            <a:r>
              <a:rPr lang="en-US" altLang="en-US" dirty="0" smtClean="0">
                <a:latin typeface="Times" pitchFamily="18" charset="0"/>
              </a:rPr>
              <a:t>f = 0 </a:t>
            </a:r>
            <a:r>
              <a:rPr lang="en-US" altLang="en-US" dirty="0" smtClean="0">
                <a:latin typeface="Times" pitchFamily="18" charset="0"/>
                <a:sym typeface="Wingdings"/>
              </a:rPr>
              <a:t> no cooling</a:t>
            </a:r>
          </a:p>
          <a:p>
            <a:pPr>
              <a:spcBef>
                <a:spcPts val="0"/>
              </a:spcBef>
            </a:pPr>
            <a:r>
              <a:rPr lang="en-US" altLang="en-US" dirty="0" smtClean="0">
                <a:latin typeface="Times" pitchFamily="18" charset="0"/>
                <a:sym typeface="Wingdings"/>
              </a:rPr>
              <a:t>f = 1  perfect heat exchange (T(x) lead=T(x) </a:t>
            </a:r>
            <a:r>
              <a:rPr lang="en-US" altLang="en-US" dirty="0" err="1" smtClean="0">
                <a:latin typeface="Times" pitchFamily="18" charset="0"/>
                <a:sym typeface="Wingdings"/>
              </a:rPr>
              <a:t>vapour</a:t>
            </a:r>
            <a:r>
              <a:rPr lang="en-US" altLang="en-US" dirty="0" smtClean="0">
                <a:latin typeface="Times" pitchFamily="18" charset="0"/>
                <a:sym typeface="Wingdings"/>
              </a:rPr>
              <a:t>) </a:t>
            </a:r>
            <a:r>
              <a:rPr lang="en-US" altLang="en-US" dirty="0" smtClean="0">
                <a:latin typeface="Times" pitchFamily="18" charset="0"/>
              </a:rPr>
              <a:t> 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endParaRPr lang="en-US" altLang="en-US" dirty="0" smtClean="0">
              <a:latin typeface="Times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866066"/>
              </p:ext>
            </p:extLst>
          </p:nvPr>
        </p:nvGraphicFramePr>
        <p:xfrm>
          <a:off x="1559818" y="3262313"/>
          <a:ext cx="279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71" name="Equation" r:id="rId3" imgW="177800" imgH="368300" progId="Equation.3">
                  <p:embed/>
                </p:oleObj>
              </mc:Choice>
              <mc:Fallback>
                <p:oleObj name="Equation" r:id="rId3" imgW="177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9818" y="3262313"/>
                        <a:ext cx="2794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440880"/>
              </p:ext>
            </p:extLst>
          </p:nvPr>
        </p:nvGraphicFramePr>
        <p:xfrm>
          <a:off x="938543" y="599868"/>
          <a:ext cx="237302" cy="40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72" name="Equation" r:id="rId5" imgW="164880" imgH="279360" progId="Equation.3">
                  <p:embed/>
                </p:oleObj>
              </mc:Choice>
              <mc:Fallback>
                <p:oleObj name="Equation" r:id="rId5" imgW="164880" imgH="2793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8543" y="599868"/>
                        <a:ext cx="237302" cy="40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" name="Straight Connector 50"/>
          <p:cNvCxnSpPr/>
          <p:nvPr/>
        </p:nvCxnSpPr>
        <p:spPr>
          <a:xfrm>
            <a:off x="678187" y="2492896"/>
            <a:ext cx="12132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424856" y="2492896"/>
            <a:ext cx="288032" cy="196180"/>
          </a:xfrm>
          <a:prstGeom prst="rect">
            <a:avLst/>
          </a:prstGeom>
          <a:pattFill prst="wdUpDiag">
            <a:fgClr>
              <a:srgbClr val="FF0000"/>
            </a:fgClr>
            <a:bgClr>
              <a:prstClr val="white"/>
            </a:bgClr>
          </a:patt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1907704" y="2470671"/>
            <a:ext cx="0" cy="216024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907704" y="2571254"/>
            <a:ext cx="0" cy="14401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475656" y="2204864"/>
            <a:ext cx="159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x+dx</a:t>
            </a:r>
            <a:r>
              <a:rPr lang="en-US" dirty="0" smtClean="0"/>
              <a:t>, T(</a:t>
            </a:r>
            <a:r>
              <a:rPr lang="en-US" dirty="0" err="1" smtClean="0"/>
              <a:t>x+dx</a:t>
            </a:r>
            <a:r>
              <a:rPr lang="en-US" dirty="0" smtClean="0"/>
              <a:t>)</a:t>
            </a:r>
            <a:endParaRPr lang="en-GB" dirty="0"/>
          </a:p>
        </p:txBody>
      </p:sp>
      <p:grpSp>
        <p:nvGrpSpPr>
          <p:cNvPr id="31" name="Group 30"/>
          <p:cNvGrpSpPr/>
          <p:nvPr/>
        </p:nvGrpSpPr>
        <p:grpSpPr>
          <a:xfrm>
            <a:off x="3635896" y="692696"/>
            <a:ext cx="5748710" cy="1688090"/>
            <a:chOff x="3635896" y="948822"/>
            <a:chExt cx="5748710" cy="1688090"/>
          </a:xfrm>
        </p:grpSpPr>
        <p:graphicFrame>
          <p:nvGraphicFramePr>
            <p:cNvPr id="47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3872208"/>
                </p:ext>
              </p:extLst>
            </p:nvPr>
          </p:nvGraphicFramePr>
          <p:xfrm>
            <a:off x="3635896" y="948822"/>
            <a:ext cx="5748710" cy="7148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673" name="Equation" r:id="rId7" imgW="3403600" imgH="431800" progId="Equation.3">
                    <p:embed/>
                  </p:oleObj>
                </mc:Choice>
                <mc:Fallback>
                  <p:oleObj name="Equation" r:id="rId7" imgW="34036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5896" y="948822"/>
                          <a:ext cx="5748710" cy="7148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3851920" y="1979548"/>
              <a:ext cx="1301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onduction 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32040" y="1990581"/>
              <a:ext cx="2207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cooling 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i="1" dirty="0" smtClean="0"/>
                <a:t>efficiency 0 &lt; f &lt; 1</a:t>
              </a:r>
              <a:r>
                <a:rPr lang="en-US" dirty="0" smtClean="0"/>
                <a:t>) 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76256" y="1979548"/>
              <a:ext cx="2122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resistance heating</a:t>
              </a:r>
              <a:endParaRPr lang="en-US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4644008" y="1592848"/>
              <a:ext cx="0" cy="468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6084168" y="1556792"/>
              <a:ext cx="0" cy="468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7812360" y="1556792"/>
              <a:ext cx="0" cy="468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487661"/>
              </p:ext>
            </p:extLst>
          </p:nvPr>
        </p:nvGraphicFramePr>
        <p:xfrm>
          <a:off x="6300192" y="4437112"/>
          <a:ext cx="266789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74" name="Equation" r:id="rId9" imgW="1752600" imgH="508000" progId="Equation.3">
                  <p:embed/>
                </p:oleObj>
              </mc:Choice>
              <mc:Fallback>
                <p:oleObj name="Equation" r:id="rId9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4437112"/>
                        <a:ext cx="2667897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5440" name="Group 145439"/>
          <p:cNvGrpSpPr/>
          <p:nvPr/>
        </p:nvGrpSpPr>
        <p:grpSpPr>
          <a:xfrm>
            <a:off x="2699792" y="4668044"/>
            <a:ext cx="3120413" cy="561156"/>
            <a:chOff x="3851920" y="4005064"/>
            <a:chExt cx="3120413" cy="561156"/>
          </a:xfrm>
        </p:grpSpPr>
        <p:graphicFrame>
          <p:nvGraphicFramePr>
            <p:cNvPr id="6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1092205"/>
                </p:ext>
              </p:extLst>
            </p:nvPr>
          </p:nvGraphicFramePr>
          <p:xfrm>
            <a:off x="4283968" y="4077072"/>
            <a:ext cx="2293753" cy="4041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675" name="Equation" r:id="rId11" imgW="1155700" imgH="203200" progId="Equation.3">
                    <p:embed/>
                  </p:oleObj>
                </mc:Choice>
                <mc:Fallback>
                  <p:oleObj name="Equation" r:id="rId11" imgW="11557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3968" y="4077072"/>
                          <a:ext cx="2293753" cy="4041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Rectangle 64"/>
            <p:cNvSpPr/>
            <p:nvPr/>
          </p:nvSpPr>
          <p:spPr>
            <a:xfrm>
              <a:off x="3851920" y="4005064"/>
              <a:ext cx="3120413" cy="561156"/>
            </a:xfrm>
            <a:prstGeom prst="rect">
              <a:avLst/>
            </a:pr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899592" y="3933056"/>
            <a:ext cx="6048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dirty="0" smtClean="0">
                <a:latin typeface="Times" pitchFamily="18" charset="0"/>
              </a:rPr>
              <a:t>For current lead material following the </a:t>
            </a:r>
            <a:r>
              <a:rPr lang="en-US" altLang="en-US" dirty="0" err="1" smtClean="0">
                <a:latin typeface="Times" pitchFamily="18" charset="0"/>
              </a:rPr>
              <a:t>Wiedmann</a:t>
            </a:r>
            <a:r>
              <a:rPr lang="en-US" altLang="en-US" dirty="0" smtClean="0">
                <a:latin typeface="Times" pitchFamily="18" charset="0"/>
              </a:rPr>
              <a:t>-Franz law (most metals and allows, Cu for example):</a:t>
            </a: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179512" y="5446965"/>
            <a:ext cx="885698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altLang="en-US" dirty="0" err="1" smtClean="0">
                <a:latin typeface="Times" pitchFamily="18" charset="0"/>
                <a:sym typeface="Wingdings"/>
              </a:rPr>
              <a:t>ρ</a:t>
            </a:r>
            <a:r>
              <a:rPr lang="en-US" altLang="en-US" dirty="0" smtClean="0">
                <a:latin typeface="Times" pitchFamily="18" charset="0"/>
                <a:sym typeface="Wingdings"/>
              </a:rPr>
              <a:t>(T) and k(T) are correlated! (good electrical conductors are also good thermal conductors)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altLang="en-US" dirty="0" err="1" smtClean="0">
                <a:latin typeface="Times" pitchFamily="18" charset="0"/>
                <a:sym typeface="Wingdings"/>
              </a:rPr>
              <a:t>Minimising</a:t>
            </a:r>
            <a:r>
              <a:rPr lang="en-US" altLang="en-US" dirty="0" smtClean="0">
                <a:latin typeface="Times" pitchFamily="18" charset="0"/>
                <a:sym typeface="Wingdings"/>
              </a:rPr>
              <a:t> heat in-leaks is independent of material choice for normal conducting materials</a:t>
            </a:r>
          </a:p>
          <a:p>
            <a:pPr>
              <a:spcBef>
                <a:spcPts val="0"/>
              </a:spcBef>
            </a:pPr>
            <a:r>
              <a:rPr lang="en-US" altLang="en-US" dirty="0" smtClean="0">
                <a:latin typeface="Times" pitchFamily="18" charset="0"/>
                <a:sym typeface="Wingdings"/>
              </a:rPr>
              <a:t> </a:t>
            </a:r>
            <a:endParaRPr lang="en-US" altLang="en-US" i="1" dirty="0">
              <a:latin typeface="Times" pitchFamily="18" charset="0"/>
              <a:sym typeface="Wingdings"/>
            </a:endParaRPr>
          </a:p>
          <a:p>
            <a:pPr>
              <a:spcBef>
                <a:spcPts val="0"/>
              </a:spcBef>
            </a:pPr>
            <a:r>
              <a:rPr lang="en-US" altLang="en-US" i="1" dirty="0" smtClean="0">
                <a:latin typeface="Times" pitchFamily="18" charset="0"/>
                <a:sym typeface="Wingdings"/>
              </a:rPr>
              <a:t>Substituting in the above equation and integrating it for variable f efficiencies…(next slide)</a:t>
            </a:r>
            <a:endParaRPr lang="en-US" altLang="en-US" dirty="0" smtClean="0">
              <a:latin typeface="Times" pitchFamily="18" charset="0"/>
            </a:endParaRP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endParaRPr lang="en-US" alt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2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load to bath per unit current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78</a:t>
            </a:fld>
            <a:r>
              <a:rPr lang="en-GB" smtClean="0"/>
              <a:t>/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2416524" y="729953"/>
            <a:ext cx="6691980" cy="4211215"/>
            <a:chOff x="1523924" y="448625"/>
            <a:chExt cx="7225133" cy="50313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620688"/>
              <a:ext cx="4443828" cy="485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1523924" y="448625"/>
              <a:ext cx="153590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 cooling</a:t>
              </a:r>
            </a:p>
            <a:p>
              <a:r>
                <a:rPr lang="en-US" dirty="0" smtClean="0"/>
                <a:t>47 W/kA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339752" y="1196752"/>
              <a:ext cx="7200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649944" y="4231423"/>
              <a:ext cx="2099113" cy="7722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Perfect cooling</a:t>
              </a:r>
            </a:p>
            <a:p>
              <a:r>
                <a:rPr lang="en-US" dirty="0" smtClean="0"/>
                <a:t>   1.04 W/kA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660232" y="4941168"/>
              <a:ext cx="288032" cy="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251520" y="5157192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altLang="en-US" dirty="0" smtClean="0">
                <a:latin typeface="Times" pitchFamily="18" charset="0"/>
                <a:sym typeface="Wingdings"/>
              </a:rPr>
              <a:t>Enhancing thermal performance can be achieved with materials which do not follow the WF law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altLang="en-US" dirty="0" smtClean="0">
                <a:latin typeface="Times" pitchFamily="18" charset="0"/>
                <a:sym typeface="Wingdings"/>
              </a:rPr>
              <a:t>High Temperature Superconductors, for example, have zero resistivity and are relatively bad thermal conductors up to high temperatures.   </a:t>
            </a:r>
            <a:r>
              <a:rPr lang="en-US" altLang="en-US" i="1" dirty="0" smtClean="0">
                <a:solidFill>
                  <a:srgbClr val="0066FF"/>
                </a:solidFill>
                <a:latin typeface="Times" pitchFamily="18" charset="0"/>
                <a:sym typeface="Wingdings"/>
              </a:rPr>
              <a:t>more in specific lecture</a:t>
            </a:r>
            <a:endParaRPr lang="en-US" altLang="en-US" i="1" dirty="0">
              <a:solidFill>
                <a:srgbClr val="0066FF"/>
              </a:solidFill>
              <a:latin typeface="Times" pitchFamily="18" charset="0"/>
              <a:sym typeface="Wingdings"/>
            </a:endParaRPr>
          </a:p>
          <a:p>
            <a:pPr>
              <a:spcBef>
                <a:spcPts val="0"/>
              </a:spcBef>
            </a:pPr>
            <a:r>
              <a:rPr lang="en-US" altLang="en-US" dirty="0">
                <a:latin typeface="Times" pitchFamily="18" charset="0"/>
                <a:sym typeface="Wingdings"/>
              </a:rPr>
              <a:t> </a:t>
            </a:r>
            <a:endParaRPr lang="en-US" altLang="en-US" i="1" dirty="0">
              <a:latin typeface="Times" pitchFamily="18" charset="0"/>
              <a:sym typeface="Wingdings"/>
            </a:endParaRPr>
          </a:p>
        </p:txBody>
      </p:sp>
      <p:pic>
        <p:nvPicPr>
          <p:cNvPr id="20" name="Picture 19" descr="lead am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5" y="576063"/>
            <a:ext cx="1568979" cy="41490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36512" y="4653136"/>
            <a:ext cx="2799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Example of off-the-shelf lead from AMI</a:t>
            </a:r>
          </a:p>
          <a:p>
            <a:pPr algn="ctr"/>
            <a:r>
              <a:rPr lang="en-US" sz="1200" dirty="0" smtClean="0"/>
              <a:t>(current rating up to 10 kA)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04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2"/>
          </p:nvPr>
        </p:nvSpPr>
        <p:spPr>
          <a:xfrm>
            <a:off x="26988" y="6619875"/>
            <a:ext cx="9117012" cy="2286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dirty="0"/>
              <a:t>CAS, Superconductivity for accelerators, </a:t>
            </a:r>
            <a:r>
              <a:rPr lang="en-GB" dirty="0" err="1"/>
              <a:t>Erice</a:t>
            </a:r>
            <a:r>
              <a:rPr lang="en-GB" dirty="0"/>
              <a:t> 2013						</a:t>
            </a:r>
            <a:fld id="{5AA625D3-29AB-4131-BD0F-C7F1A9757741}" type="slidenum">
              <a:rPr lang="en-GB" smtClean="0"/>
              <a:pPr>
                <a:defRPr/>
              </a:pPr>
              <a:t>79</a:t>
            </a:fld>
            <a:r>
              <a:rPr lang="en-GB" dirty="0" smtClean="0"/>
              <a:t>/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8062664" cy="1470025"/>
          </a:xfrm>
        </p:spPr>
        <p:txBody>
          <a:bodyPr/>
          <a:lstStyle/>
          <a:p>
            <a:pPr eaLnBrk="1" hangingPunct="1"/>
            <a:r>
              <a:rPr lang="en-GB" sz="4400" i="1" dirty="0" smtClean="0"/>
              <a:t>End of 1</a:t>
            </a:r>
            <a:r>
              <a:rPr lang="en-GB" sz="4400" i="1" baseline="30000" dirty="0" smtClean="0"/>
              <a:t>st</a:t>
            </a:r>
            <a:r>
              <a:rPr lang="en-GB" sz="4400" i="1" dirty="0" smtClean="0"/>
              <a:t> Part…  </a:t>
            </a:r>
          </a:p>
        </p:txBody>
      </p:sp>
    </p:spTree>
    <p:extLst>
      <p:ext uri="{BB962C8B-B14F-4D97-AF65-F5344CB8AC3E}">
        <p14:creationId xmlns:p14="http://schemas.microsoft.com/office/powerpoint/2010/main" val="323145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713788" cy="576263"/>
          </a:xfrm>
        </p:spPr>
        <p:txBody>
          <a:bodyPr/>
          <a:lstStyle/>
          <a:p>
            <a:r>
              <a:rPr lang="en-US" dirty="0" smtClean="0"/>
              <a:t>Cryostat requirements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8</a:t>
            </a:fld>
            <a:r>
              <a:rPr lang="en-GB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52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2"/>
          </p:nvPr>
        </p:nvSpPr>
        <p:spPr>
          <a:xfrm>
            <a:off x="26988" y="6619875"/>
            <a:ext cx="9117012" cy="2286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dirty="0"/>
              <a:t>CAS, Superconductivity for accelerators, </a:t>
            </a:r>
            <a:r>
              <a:rPr lang="en-GB" dirty="0" err="1"/>
              <a:t>Erice</a:t>
            </a:r>
            <a:r>
              <a:rPr lang="en-GB" dirty="0"/>
              <a:t> 2013						</a:t>
            </a:r>
            <a:fld id="{5AA625D3-29AB-4131-BD0F-C7F1A9757741}" type="slidenum">
              <a:rPr lang="en-GB" smtClean="0"/>
              <a:pPr>
                <a:defRPr/>
              </a:pPr>
              <a:t>80</a:t>
            </a:fld>
            <a:r>
              <a:rPr lang="en-GB" dirty="0" smtClean="0"/>
              <a:t>/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8062664" cy="1470025"/>
          </a:xfrm>
        </p:spPr>
        <p:txBody>
          <a:bodyPr/>
          <a:lstStyle/>
          <a:p>
            <a:pPr eaLnBrk="1" hangingPunct="1"/>
            <a:r>
              <a:rPr lang="en-GB" dirty="0" smtClean="0"/>
              <a:t>Insulation vacuum  </a:t>
            </a:r>
            <a:br>
              <a:rPr lang="en-GB" dirty="0" smtClean="0"/>
            </a:br>
            <a:r>
              <a:rPr lang="en-GB" dirty="0" smtClean="0"/>
              <a:t>and construction aspects</a:t>
            </a:r>
          </a:p>
        </p:txBody>
      </p:sp>
    </p:spTree>
    <p:extLst>
      <p:ext uri="{BB962C8B-B14F-4D97-AF65-F5344CB8AC3E}">
        <p14:creationId xmlns:p14="http://schemas.microsoft.com/office/powerpoint/2010/main" val="13211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568594"/>
            <a:ext cx="8856984" cy="61007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Units:</a:t>
            </a:r>
          </a:p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0066FF"/>
                </a:solidFill>
              </a:rPr>
              <a:t>leak is a throughput</a:t>
            </a:r>
            <a:r>
              <a:rPr lang="en-US" dirty="0" smtClean="0"/>
              <a:t>, normally given symbol </a:t>
            </a:r>
            <a:r>
              <a:rPr lang="en-US" i="1" dirty="0" err="1" smtClean="0"/>
              <a:t>q</a:t>
            </a:r>
            <a:r>
              <a:rPr lang="en-US" sz="1800" i="1" baseline="-25000" dirty="0" err="1" smtClean="0"/>
              <a:t>L</a:t>
            </a:r>
            <a:endParaRPr lang="en-US" sz="1800" i="1" baseline="-25000" dirty="0" smtClean="0"/>
          </a:p>
          <a:p>
            <a:endParaRPr lang="en-US" sz="35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Common </a:t>
            </a:r>
            <a:r>
              <a:rPr lang="en-US" dirty="0" smtClean="0">
                <a:solidFill>
                  <a:srgbClr val="0066FF"/>
                </a:solidFill>
              </a:rPr>
              <a:t>units</a:t>
            </a:r>
            <a:r>
              <a:rPr lang="en-US" dirty="0" smtClean="0"/>
              <a:t> are:</a:t>
            </a:r>
          </a:p>
          <a:p>
            <a:pPr lvl="1"/>
            <a:r>
              <a:rPr lang="en-US" dirty="0" err="1" smtClean="0"/>
              <a:t>mbar.l</a:t>
            </a:r>
            <a:r>
              <a:rPr lang="en-US" dirty="0" smtClean="0"/>
              <a:t>/s      atm.cc/s     </a:t>
            </a:r>
            <a:r>
              <a:rPr lang="en-US" dirty="0" err="1" smtClean="0"/>
              <a:t>torr.l</a:t>
            </a:r>
            <a:r>
              <a:rPr lang="en-US" dirty="0" smtClean="0"/>
              <a:t>/s     Pa.m</a:t>
            </a:r>
            <a:r>
              <a:rPr lang="en-US" baseline="30000" dirty="0" smtClean="0"/>
              <a:t>3</a:t>
            </a:r>
            <a:r>
              <a:rPr lang="en-US" dirty="0" smtClean="0"/>
              <a:t>/s (SI unit)</a:t>
            </a:r>
          </a:p>
          <a:p>
            <a:pPr marL="457200" lvl="1" indent="0">
              <a:buNone/>
            </a:pPr>
            <a:endParaRPr lang="en-US" sz="1100" dirty="0" smtClean="0"/>
          </a:p>
          <a:p>
            <a:pPr lvl="1"/>
            <a:r>
              <a:rPr lang="en-US" dirty="0" smtClean="0"/>
              <a:t>With </a:t>
            </a:r>
            <a:r>
              <a:rPr lang="en-US" dirty="0" smtClean="0">
                <a:solidFill>
                  <a:srgbClr val="0066FF"/>
                </a:solidFill>
              </a:rPr>
              <a:t>a leak rate of 1 </a:t>
            </a:r>
            <a:r>
              <a:rPr lang="en-US" dirty="0" err="1" smtClean="0">
                <a:solidFill>
                  <a:srgbClr val="0066FF"/>
                </a:solidFill>
              </a:rPr>
              <a:t>mbar.l</a:t>
            </a:r>
            <a:r>
              <a:rPr lang="en-US" dirty="0" smtClean="0">
                <a:solidFill>
                  <a:srgbClr val="0066FF"/>
                </a:solidFill>
              </a:rPr>
              <a:t>/s a volume of 1 </a:t>
            </a:r>
            <a:r>
              <a:rPr lang="en-US" dirty="0" err="1" smtClean="0">
                <a:solidFill>
                  <a:srgbClr val="0066FF"/>
                </a:solidFill>
              </a:rPr>
              <a:t>litre</a:t>
            </a:r>
            <a:r>
              <a:rPr lang="en-US" dirty="0" smtClean="0">
                <a:solidFill>
                  <a:srgbClr val="0066FF"/>
                </a:solidFill>
              </a:rPr>
              <a:t> will change in pressure by 1 mbar in 1 second</a:t>
            </a:r>
          </a:p>
          <a:p>
            <a:pPr marL="457200" lvl="1" indent="0">
              <a:buNone/>
            </a:pPr>
            <a:endParaRPr lang="en-US" sz="1100" dirty="0" smtClean="0"/>
          </a:p>
          <a:p>
            <a:pPr lvl="1"/>
            <a:r>
              <a:rPr lang="en-US" dirty="0" smtClean="0"/>
              <a:t>Units of </a:t>
            </a:r>
            <a:r>
              <a:rPr lang="en-US" dirty="0" err="1" smtClean="0"/>
              <a:t>mbar.l</a:t>
            </a:r>
            <a:r>
              <a:rPr lang="en-US" dirty="0" smtClean="0"/>
              <a:t>/s equivalent to  atm.cc/s</a:t>
            </a:r>
          </a:p>
          <a:p>
            <a:pPr lvl="2">
              <a:buNone/>
            </a:pPr>
            <a:r>
              <a:rPr lang="en-US" dirty="0" err="1" smtClean="0"/>
              <a:t>Eg</a:t>
            </a:r>
            <a:r>
              <a:rPr lang="en-US" dirty="0" smtClean="0"/>
              <a:t> immersed in water:</a:t>
            </a:r>
          </a:p>
          <a:p>
            <a:pPr lvl="2"/>
            <a:r>
              <a:rPr lang="en-US" dirty="0" smtClean="0"/>
              <a:t>A leak of 1 atm.cc/s would produce a bubble of 1 cm</a:t>
            </a:r>
            <a:r>
              <a:rPr lang="en-US" baseline="30000" dirty="0" smtClean="0"/>
              <a:t>3</a:t>
            </a:r>
            <a:r>
              <a:rPr lang="en-US" dirty="0" smtClean="0"/>
              <a:t>/s </a:t>
            </a:r>
          </a:p>
          <a:p>
            <a:pPr lvl="2"/>
            <a:r>
              <a:rPr lang="en-US" dirty="0" smtClean="0"/>
              <a:t>A leak of 10</a:t>
            </a:r>
            <a:r>
              <a:rPr lang="en-US" baseline="30000" dirty="0" smtClean="0"/>
              <a:t>-3</a:t>
            </a:r>
            <a:r>
              <a:rPr lang="en-US" dirty="0" smtClean="0"/>
              <a:t> atm.cc/s would produce a bubble of 1 mm</a:t>
            </a:r>
            <a:r>
              <a:rPr lang="en-US" baseline="30000" dirty="0" smtClean="0"/>
              <a:t>3</a:t>
            </a:r>
            <a:r>
              <a:rPr lang="en-US" dirty="0" smtClean="0"/>
              <a:t>/s </a:t>
            </a:r>
          </a:p>
          <a:p>
            <a:endParaRPr lang="en-US" dirty="0" smtClean="0"/>
          </a:p>
          <a:p>
            <a:r>
              <a:rPr lang="en-US" dirty="0" smtClean="0"/>
              <a:t>Flux </a:t>
            </a:r>
            <a:r>
              <a:rPr lang="en-US" dirty="0"/>
              <a:t>through a leak will be different depending on the prevailing conditions (temperature, pressure, gas type) </a:t>
            </a:r>
          </a:p>
          <a:p>
            <a:endParaRPr lang="en-US" dirty="0"/>
          </a:p>
          <a:p>
            <a:r>
              <a:rPr lang="en-US" dirty="0"/>
              <a:t>Unless otherwise stated, a </a:t>
            </a:r>
            <a:r>
              <a:rPr lang="en-US" dirty="0">
                <a:solidFill>
                  <a:srgbClr val="0066FF"/>
                </a:solidFill>
              </a:rPr>
              <a:t>‘standard helium leak rate’</a:t>
            </a:r>
            <a:r>
              <a:rPr lang="en-US" dirty="0"/>
              <a:t> in </a:t>
            </a:r>
            <a:r>
              <a:rPr lang="en-US" dirty="0" err="1"/>
              <a:t>mbar.l</a:t>
            </a:r>
            <a:r>
              <a:rPr lang="en-US" dirty="0"/>
              <a:t>/s implies:</a:t>
            </a:r>
          </a:p>
          <a:p>
            <a:pPr lvl="1"/>
            <a:r>
              <a:rPr lang="en-US" dirty="0"/>
              <a:t>Helium as tracer gas, </a:t>
            </a:r>
          </a:p>
          <a:p>
            <a:pPr lvl="1"/>
            <a:r>
              <a:rPr lang="en-US" dirty="0"/>
              <a:t>Under vacuum test,</a:t>
            </a:r>
          </a:p>
          <a:p>
            <a:pPr lvl="1"/>
            <a:r>
              <a:rPr lang="en-US" dirty="0"/>
              <a:t>Helium at 1 </a:t>
            </a:r>
            <a:r>
              <a:rPr lang="en-US" dirty="0" err="1"/>
              <a:t>bar</a:t>
            </a:r>
            <a:r>
              <a:rPr lang="en-US" baseline="-25000" dirty="0" err="1"/>
              <a:t>abs</a:t>
            </a:r>
            <a:r>
              <a:rPr lang="en-US" dirty="0"/>
              <a:t> and 100% concentration</a:t>
            </a:r>
          </a:p>
          <a:p>
            <a:pPr lvl="1"/>
            <a:r>
              <a:rPr lang="en-US" dirty="0"/>
              <a:t>System at 20 °C.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Leaks</a:t>
            </a:r>
            <a:endParaRPr lang="en-US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629833"/>
              </p:ext>
            </p:extLst>
          </p:nvPr>
        </p:nvGraphicFramePr>
        <p:xfrm>
          <a:off x="2339752" y="1154477"/>
          <a:ext cx="3816424" cy="762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88" name="Equation" r:id="rId3" imgW="1968500" imgH="393700" progId="Equation.3">
                  <p:embed/>
                </p:oleObj>
              </mc:Choice>
              <mc:Fallback>
                <p:oleObj name="Equation" r:id="rId3" imgW="1968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154477"/>
                        <a:ext cx="3816424" cy="7623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81</a:t>
            </a:fld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83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764705"/>
            <a:ext cx="8713788" cy="280831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No vacuum vessel is leak-tight</a:t>
            </a:r>
            <a:r>
              <a:rPr lang="en-US" dirty="0" smtClean="0"/>
              <a:t>, nor need it be  </a:t>
            </a:r>
          </a:p>
          <a:p>
            <a:r>
              <a:rPr lang="en-US" dirty="0" smtClean="0"/>
              <a:t>Define the </a:t>
            </a:r>
            <a:r>
              <a:rPr lang="en-US" dirty="0">
                <a:solidFill>
                  <a:srgbClr val="0066FF"/>
                </a:solidFill>
              </a:rPr>
              <a:t>s</a:t>
            </a:r>
            <a:r>
              <a:rPr lang="en-US" dirty="0" smtClean="0">
                <a:solidFill>
                  <a:srgbClr val="0066FF"/>
                </a:solidFill>
              </a:rPr>
              <a:t>atisfactory leak rate </a:t>
            </a:r>
            <a:r>
              <a:rPr lang="en-US" dirty="0" smtClean="0"/>
              <a:t>needed to remain within the needed pressure in a given time: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Normally 2 sources of pressure increase: </a:t>
            </a:r>
            <a:r>
              <a:rPr lang="en-US" dirty="0" smtClean="0">
                <a:solidFill>
                  <a:srgbClr val="0066FF"/>
                </a:solidFill>
              </a:rPr>
              <a:t>leaks and outgassing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 tightness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82</a:t>
            </a:fld>
            <a:r>
              <a:rPr lang="en-GB" dirty="0" smtClean="0"/>
              <a:t>/</a:t>
            </a:r>
            <a:endParaRPr lang="en-GB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198722"/>
              </p:ext>
            </p:extLst>
          </p:nvPr>
        </p:nvGraphicFramePr>
        <p:xfrm>
          <a:off x="3491880" y="1946920"/>
          <a:ext cx="13557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03" name="Equation" r:id="rId3" imgW="698500" imgH="393700" progId="Equation.3">
                  <p:embed/>
                </p:oleObj>
              </mc:Choice>
              <mc:Fallback>
                <p:oleObj name="Equation" r:id="rId3" imgW="698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1946920"/>
                        <a:ext cx="1355725" cy="762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2987824" y="3393343"/>
            <a:ext cx="3570506" cy="2987985"/>
            <a:chOff x="3059833" y="3368741"/>
            <a:chExt cx="3570506" cy="2987985"/>
          </a:xfrm>
        </p:grpSpPr>
        <p:pic>
          <p:nvPicPr>
            <p:cNvPr id="8" name="Picture 7" descr="leak graph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3" y="3368741"/>
              <a:ext cx="3570506" cy="298798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52120" y="3861048"/>
              <a:ext cx="9290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932B7"/>
                  </a:solidFill>
                </a:rPr>
                <a:t>l</a:t>
              </a:r>
              <a:r>
                <a:rPr lang="en-US" sz="1200" dirty="0" smtClean="0">
                  <a:solidFill>
                    <a:srgbClr val="0932B7"/>
                  </a:solidFill>
                </a:rPr>
                <a:t>eak + </a:t>
              </a:r>
            </a:p>
            <a:p>
              <a:r>
                <a:rPr lang="en-US" sz="1200" dirty="0" smtClean="0">
                  <a:solidFill>
                    <a:srgbClr val="0932B7"/>
                  </a:solidFill>
                </a:rPr>
                <a:t>outgassing</a:t>
              </a:r>
              <a:endParaRPr lang="en-US" sz="1200" dirty="0">
                <a:solidFill>
                  <a:srgbClr val="0932B7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2120" y="4695527"/>
              <a:ext cx="46697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932B7"/>
                  </a:solidFill>
                </a:rPr>
                <a:t>l</a:t>
              </a:r>
              <a:r>
                <a:rPr lang="en-US" sz="1200" dirty="0" smtClean="0">
                  <a:solidFill>
                    <a:srgbClr val="0932B7"/>
                  </a:solidFill>
                </a:rPr>
                <a:t>eak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52120" y="5229200"/>
              <a:ext cx="92901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932B7"/>
                  </a:solidFill>
                </a:rPr>
                <a:t>outgassing</a:t>
              </a:r>
              <a:endParaRPr lang="en-US" sz="1200" dirty="0">
                <a:solidFill>
                  <a:srgbClr val="0932B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86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 smtClean="0"/>
              <a:t>Cryopumping</a:t>
            </a:r>
            <a:r>
              <a:rPr lang="en-GB" sz="2400" dirty="0" smtClean="0"/>
              <a:t>: </a:t>
            </a:r>
            <a:r>
              <a:rPr lang="en-GB" sz="2400" dirty="0" err="1" smtClean="0"/>
              <a:t>cryo</a:t>
            </a:r>
            <a:r>
              <a:rPr lang="en-GB" sz="2400" dirty="0"/>
              <a:t>-</a:t>
            </a:r>
            <a:r>
              <a:rPr lang="en-GB" sz="2400" dirty="0" smtClean="0"/>
              <a:t>condensation 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83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57829000"/>
              </p:ext>
            </p:extLst>
          </p:nvPr>
        </p:nvGraphicFramePr>
        <p:xfrm>
          <a:off x="1054100" y="765175"/>
          <a:ext cx="7583488" cy="461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53" name="Worksheet" r:id="rId3" imgW="9477451" imgH="5772302" progId="Excel.Sheet.8">
                  <p:embed/>
                </p:oleObj>
              </mc:Choice>
              <mc:Fallback>
                <p:oleObj name="Worksheet" r:id="rId3" imgW="9477451" imgH="5772302" progId="Excel.Shee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765175"/>
                        <a:ext cx="7583488" cy="461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9552" y="5157192"/>
            <a:ext cx="828092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2-4.5 K </a:t>
            </a:r>
            <a:r>
              <a:rPr lang="en-US" sz="1600" dirty="0"/>
              <a:t>surfaces have high pumping speed &amp; </a:t>
            </a:r>
            <a:r>
              <a:rPr lang="en-US" sz="1600" dirty="0" smtClean="0"/>
              <a:t>capacity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Gas </a:t>
            </a:r>
            <a:r>
              <a:rPr lang="en-US" sz="1600" dirty="0"/>
              <a:t>species have very low </a:t>
            </a:r>
            <a:r>
              <a:rPr lang="en-US" sz="1600" dirty="0" smtClean="0"/>
              <a:t>saturation </a:t>
            </a:r>
            <a:r>
              <a:rPr lang="en-US" sz="1600" dirty="0" err="1" smtClean="0"/>
              <a:t>vapour</a:t>
            </a:r>
            <a:r>
              <a:rPr lang="en-US" sz="1600" dirty="0" smtClean="0"/>
              <a:t> </a:t>
            </a:r>
            <a:r>
              <a:rPr lang="en-US" sz="1600" dirty="0"/>
              <a:t>pressure except </a:t>
            </a:r>
            <a:r>
              <a:rPr lang="en-US" sz="1600" dirty="0" smtClean="0"/>
              <a:t>helium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Without </a:t>
            </a:r>
            <a:r>
              <a:rPr lang="en-US" sz="1600" dirty="0"/>
              <a:t>helium leaks, </a:t>
            </a:r>
            <a:r>
              <a:rPr lang="en-US" sz="1600" dirty="0">
                <a:solidFill>
                  <a:srgbClr val="0066FF"/>
                </a:solidFill>
              </a:rPr>
              <a:t>equilibrium pressures &lt; </a:t>
            </a:r>
            <a:r>
              <a:rPr lang="en-US" sz="1600" dirty="0" smtClean="0">
                <a:solidFill>
                  <a:srgbClr val="0066FF"/>
                </a:solidFill>
              </a:rPr>
              <a:t>10-</a:t>
            </a:r>
            <a:r>
              <a:rPr lang="en-US" sz="1600" dirty="0">
                <a:solidFill>
                  <a:srgbClr val="0066FF"/>
                </a:solidFill>
              </a:rPr>
              <a:t>6 mbar are </a:t>
            </a:r>
            <a:r>
              <a:rPr lang="en-US" sz="1600" dirty="0" smtClean="0">
                <a:solidFill>
                  <a:srgbClr val="0066FF"/>
                </a:solidFill>
              </a:rPr>
              <a:t>obtained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66FF"/>
              </a:solidFill>
            </a:endParaRPr>
          </a:p>
          <a:p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 helium leaks are the real issue</a:t>
            </a:r>
            <a:endParaRPr lang="en-US" sz="2000" dirty="0">
              <a:solidFill>
                <a:srgbClr val="0066FF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949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MLI outgassing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84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73038" y="4725144"/>
            <a:ext cx="8782050" cy="1728192"/>
          </a:xfrm>
        </p:spPr>
        <p:txBody>
          <a:bodyPr/>
          <a:lstStyle/>
          <a:p>
            <a:pPr marL="342000">
              <a:spcBef>
                <a:spcPts val="0"/>
              </a:spcBef>
            </a:pPr>
            <a:r>
              <a:rPr lang="en-US" sz="2000" dirty="0" smtClean="0"/>
              <a:t>Outgassing in cryostats is normally dominated by MLI outgassing</a:t>
            </a:r>
            <a:endParaRPr lang="en-US" sz="2000" dirty="0"/>
          </a:p>
          <a:p>
            <a:pPr marL="342000">
              <a:spcBef>
                <a:spcPts val="0"/>
              </a:spcBef>
            </a:pPr>
            <a:r>
              <a:rPr lang="en-US" sz="2000" dirty="0" smtClean="0"/>
              <a:t>For an </a:t>
            </a:r>
            <a:r>
              <a:rPr lang="en-US" sz="2000" dirty="0"/>
              <a:t>L</a:t>
            </a:r>
            <a:r>
              <a:rPr lang="en-US" sz="2000" dirty="0" smtClean="0"/>
              <a:t>HC insulation vacuum sector (80 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, 250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/m length of MLI, 214m length) exposed to ambient air for several weeks, we obtain </a:t>
            </a:r>
            <a:r>
              <a:rPr lang="en-US" sz="2000" dirty="0" smtClean="0">
                <a:solidFill>
                  <a:srgbClr val="0066FF"/>
                </a:solidFill>
              </a:rPr>
              <a:t>~ 1 e-3 mbar at RT after ~ 200 </a:t>
            </a:r>
            <a:r>
              <a:rPr lang="en-US" sz="2000" dirty="0" err="1" smtClean="0">
                <a:solidFill>
                  <a:srgbClr val="0066FF"/>
                </a:solidFill>
              </a:rPr>
              <a:t>hrs</a:t>
            </a:r>
            <a:r>
              <a:rPr lang="en-US" sz="2000" dirty="0" smtClean="0">
                <a:solidFill>
                  <a:srgbClr val="0066FF"/>
                </a:solidFill>
              </a:rPr>
              <a:t> pumping (S = 100 l/s). </a:t>
            </a:r>
            <a:r>
              <a:rPr lang="en-US" sz="2000" dirty="0" smtClean="0"/>
              <a:t>Equivalent to </a:t>
            </a:r>
            <a:r>
              <a:rPr lang="en-US" sz="2000" dirty="0" smtClean="0">
                <a:solidFill>
                  <a:srgbClr val="0066FF"/>
                </a:solidFill>
              </a:rPr>
              <a:t>~ 2 e-10 </a:t>
            </a:r>
            <a:r>
              <a:rPr lang="en-US" sz="2000" dirty="0" err="1" smtClean="0">
                <a:solidFill>
                  <a:srgbClr val="0066FF"/>
                </a:solidFill>
              </a:rPr>
              <a:t>mbar.l</a:t>
            </a:r>
            <a:r>
              <a:rPr lang="en-US" sz="2000" dirty="0" smtClean="0">
                <a:solidFill>
                  <a:srgbClr val="0066FF"/>
                </a:solidFill>
              </a:rPr>
              <a:t>/s/cm2 of MLI</a:t>
            </a:r>
            <a:r>
              <a:rPr lang="en-US" sz="2000" dirty="0" smtClean="0"/>
              <a:t>.</a:t>
            </a:r>
            <a:endParaRPr lang="en-GB" sz="2000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548680"/>
            <a:ext cx="7488832" cy="427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8952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051720" y="2901316"/>
            <a:ext cx="4824536" cy="3768044"/>
            <a:chOff x="2051720" y="2901316"/>
            <a:chExt cx="4824536" cy="3768044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9434054"/>
                </p:ext>
              </p:extLst>
            </p:nvPr>
          </p:nvGraphicFramePr>
          <p:xfrm>
            <a:off x="2051720" y="2949236"/>
            <a:ext cx="4824536" cy="3720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619" name="Chart" r:id="rId3" imgW="4886325" imgH="3771900" progId="Excel.Chart.8">
                    <p:embed/>
                  </p:oleObj>
                </mc:Choice>
                <mc:Fallback>
                  <p:oleObj name="Chart" r:id="rId3" imgW="4886325" imgH="37719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1720" y="2949236"/>
                          <a:ext cx="4824536" cy="3720124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3035599" y="2901316"/>
              <a:ext cx="2892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66FF"/>
                  </a:solidFill>
                </a:rPr>
                <a:t>LHC dipole Cryostat Test Model results</a:t>
              </a:r>
              <a:endParaRPr lang="en-GB" sz="1200" i="1" dirty="0">
                <a:solidFill>
                  <a:srgbClr val="0066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433"/>
            <a:ext cx="8713788" cy="576263"/>
          </a:xfrm>
        </p:spPr>
        <p:txBody>
          <a:bodyPr/>
          <a:lstStyle/>
          <a:p>
            <a:r>
              <a:rPr lang="en-US" sz="2400" dirty="0" smtClean="0"/>
              <a:t>Insulation vacuum and heat loads </a:t>
            </a:r>
            <a:br>
              <a:rPr lang="en-US" sz="2400" dirty="0" smtClean="0"/>
            </a:br>
            <a:r>
              <a:rPr lang="en-US" sz="2400" dirty="0" smtClean="0"/>
              <a:t>from residual gas conduction 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85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836712"/>
            <a:ext cx="8713788" cy="1368152"/>
          </a:xfrm>
          <a:ln/>
        </p:spPr>
        <p:txBody>
          <a:bodyPr/>
          <a:lstStyle/>
          <a:p>
            <a:r>
              <a:rPr lang="en-US" sz="2000" dirty="0" smtClean="0">
                <a:solidFill>
                  <a:srgbClr val="0066FF"/>
                </a:solidFill>
              </a:rPr>
              <a:t>Insulation vacuum is about </a:t>
            </a:r>
            <a:r>
              <a:rPr lang="en-US" sz="2000" dirty="0" err="1" smtClean="0">
                <a:solidFill>
                  <a:srgbClr val="0066FF"/>
                </a:solidFill>
              </a:rPr>
              <a:t>minimising</a:t>
            </a:r>
            <a:r>
              <a:rPr lang="en-US" sz="2000" dirty="0" smtClean="0">
                <a:solidFill>
                  <a:srgbClr val="0066FF"/>
                </a:solidFill>
              </a:rPr>
              <a:t> heat transfer </a:t>
            </a:r>
            <a:r>
              <a:rPr lang="en-US" sz="2000" dirty="0" smtClean="0"/>
              <a:t>due to residual gas conduction (</a:t>
            </a:r>
            <a:r>
              <a:rPr lang="en-US" sz="2000" dirty="0" err="1" smtClean="0"/>
              <a:t>wrt</a:t>
            </a:r>
            <a:r>
              <a:rPr lang="en-US" sz="2000" dirty="0" smtClean="0"/>
              <a:t> to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and conductive heat transfer)</a:t>
            </a:r>
          </a:p>
          <a:p>
            <a:r>
              <a:rPr lang="en-US" sz="2000" dirty="0" smtClean="0"/>
              <a:t>Only </a:t>
            </a:r>
            <a:r>
              <a:rPr lang="en-US" sz="2000" dirty="0" smtClean="0">
                <a:solidFill>
                  <a:srgbClr val="0066FF"/>
                </a:solidFill>
              </a:rPr>
              <a:t>helium leaks </a:t>
            </a:r>
            <a:r>
              <a:rPr lang="en-US" sz="2000" dirty="0" smtClean="0"/>
              <a:t>can degrade the vacuum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1520" y="1916832"/>
            <a:ext cx="878522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Determine the maximum acceptable degraded helium pressure for cryostat (only helium matters for LHC)</a:t>
            </a:r>
          </a:p>
          <a:p>
            <a:pPr lvl="1"/>
            <a:r>
              <a:rPr lang="en-US" sz="1600" kern="0" dirty="0" smtClean="0"/>
              <a:t>For LHC </a:t>
            </a:r>
            <a:r>
              <a:rPr lang="en-US" sz="1600" kern="0" dirty="0" smtClean="0">
                <a:sym typeface="Wingdings"/>
              </a:rPr>
              <a:t> </a:t>
            </a:r>
            <a:r>
              <a:rPr lang="en-US" sz="1600" kern="0" dirty="0" smtClean="0">
                <a:solidFill>
                  <a:srgbClr val="0066FF"/>
                </a:solidFill>
              </a:rPr>
              <a:t>~ 10-4 mbar (10-2 Pa)</a:t>
            </a:r>
          </a:p>
          <a:p>
            <a:pPr lvl="1"/>
            <a:endParaRPr lang="en-US" sz="1600" kern="0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9872" y="2852936"/>
            <a:ext cx="1728192" cy="2304256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4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Strategy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86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764704"/>
            <a:ext cx="8713788" cy="5616575"/>
          </a:xfrm>
          <a:ln/>
        </p:spPr>
        <p:txBody>
          <a:bodyPr/>
          <a:lstStyle/>
          <a:p>
            <a:r>
              <a:rPr lang="en-US" sz="2000" dirty="0" smtClean="0"/>
              <a:t>Consider </a:t>
            </a:r>
            <a:r>
              <a:rPr lang="en-US" sz="2000" dirty="0" smtClean="0">
                <a:solidFill>
                  <a:srgbClr val="0066FF"/>
                </a:solidFill>
              </a:rPr>
              <a:t>no mechanical pumping </a:t>
            </a:r>
            <a:r>
              <a:rPr lang="en-US" sz="2000" dirty="0" smtClean="0"/>
              <a:t>on insulation vacuum during operation</a:t>
            </a:r>
          </a:p>
          <a:p>
            <a:r>
              <a:rPr lang="en-US" sz="2000" dirty="0" smtClean="0"/>
              <a:t>Determine </a:t>
            </a:r>
            <a:r>
              <a:rPr lang="en-US" sz="2000" dirty="0" smtClean="0">
                <a:solidFill>
                  <a:srgbClr val="0066FF"/>
                </a:solidFill>
              </a:rPr>
              <a:t>maximum helium degraded vacuum pressure </a:t>
            </a:r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 10-2 Pa</a:t>
            </a:r>
            <a:endParaRPr lang="en-US" sz="2000" dirty="0" smtClean="0">
              <a:solidFill>
                <a:srgbClr val="0066FF"/>
              </a:solidFill>
            </a:endParaRPr>
          </a:p>
          <a:p>
            <a:r>
              <a:rPr lang="en-US" sz="2000" dirty="0" smtClean="0"/>
              <a:t>Determine helium </a:t>
            </a:r>
            <a:r>
              <a:rPr lang="en-US" sz="2000" dirty="0" err="1" smtClean="0"/>
              <a:t>cryosorption</a:t>
            </a:r>
            <a:r>
              <a:rPr lang="en-US" sz="2000" dirty="0" smtClean="0"/>
              <a:t> capacity of cold surfaces</a:t>
            </a:r>
          </a:p>
          <a:p>
            <a:pPr lvl="1"/>
            <a:r>
              <a:rPr lang="en-US" sz="1600" dirty="0"/>
              <a:t>For LHC ~ </a:t>
            </a:r>
            <a:r>
              <a:rPr lang="en-US" sz="1600" dirty="0">
                <a:solidFill>
                  <a:srgbClr val="0066FF"/>
                </a:solidFill>
              </a:rPr>
              <a:t>100 </a:t>
            </a:r>
            <a:r>
              <a:rPr lang="en-US" sz="1600" dirty="0" err="1">
                <a:solidFill>
                  <a:srgbClr val="0066FF"/>
                </a:solidFill>
              </a:rPr>
              <a:t>mbar.l</a:t>
            </a:r>
            <a:r>
              <a:rPr lang="en-US" sz="1600" dirty="0">
                <a:solidFill>
                  <a:srgbClr val="0066FF"/>
                </a:solidFill>
              </a:rPr>
              <a:t> of helium @ 1 e-4 mbar </a:t>
            </a:r>
            <a:r>
              <a:rPr lang="en-US" sz="1600" dirty="0"/>
              <a:t>per 214 m of </a:t>
            </a:r>
            <a:r>
              <a:rPr lang="en-US" sz="1600" dirty="0" smtClean="0"/>
              <a:t>cryostat</a:t>
            </a:r>
          </a:p>
          <a:p>
            <a:r>
              <a:rPr lang="en-US" sz="2000" dirty="0" smtClean="0"/>
              <a:t>Determine the leak rate that will saturate the cold surfaces of 1vacuum sector after 200 days of LHC operation </a:t>
            </a:r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 &lt; 5 10-6 </a:t>
            </a:r>
            <a:r>
              <a:rPr lang="en-US" sz="2000" dirty="0" err="1" smtClean="0">
                <a:solidFill>
                  <a:srgbClr val="0066FF"/>
                </a:solidFill>
                <a:sym typeface="Wingdings"/>
              </a:rPr>
              <a:t>mbar.l</a:t>
            </a:r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/s</a:t>
            </a:r>
            <a:endParaRPr lang="en-US" sz="2000" dirty="0" smtClean="0">
              <a:solidFill>
                <a:srgbClr val="0066FF"/>
              </a:solidFill>
            </a:endParaRPr>
          </a:p>
          <a:p>
            <a:r>
              <a:rPr lang="en-US" sz="2000" dirty="0" smtClean="0"/>
              <a:t>Use fixed </a:t>
            </a:r>
            <a:r>
              <a:rPr lang="en-US" sz="2000" dirty="0" err="1" smtClean="0"/>
              <a:t>turbos</a:t>
            </a:r>
            <a:r>
              <a:rPr lang="en-US" sz="2000" dirty="0" smtClean="0"/>
              <a:t> during thermal cycles and as ‘backup’ in case the tightness specification cannot be immediately reached</a:t>
            </a:r>
            <a:endParaRPr lang="en-US" sz="2400" dirty="0" smtClean="0"/>
          </a:p>
          <a:p>
            <a:r>
              <a:rPr lang="en-US" sz="2000" dirty="0" smtClean="0"/>
              <a:t>Apply cold/warm correlation for leak rates (considered to be up to x1000 at cold)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>
                <a:solidFill>
                  <a:srgbClr val="0066FF"/>
                </a:solidFill>
                <a:sym typeface="Wingdings"/>
              </a:rPr>
              <a:t>&lt; 5 10</a:t>
            </a:r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-9 </a:t>
            </a:r>
            <a:r>
              <a:rPr lang="en-US" sz="2000" dirty="0" err="1">
                <a:solidFill>
                  <a:srgbClr val="0066FF"/>
                </a:solidFill>
                <a:sym typeface="Wingdings"/>
              </a:rPr>
              <a:t>mbar.l</a:t>
            </a:r>
            <a:r>
              <a:rPr lang="en-US" sz="2000" dirty="0">
                <a:solidFill>
                  <a:srgbClr val="0066FF"/>
                </a:solidFill>
                <a:sym typeface="Wingdings"/>
              </a:rPr>
              <a:t>/</a:t>
            </a:r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s </a:t>
            </a:r>
            <a:r>
              <a:rPr lang="en-US" sz="2000" dirty="0" smtClean="0">
                <a:sym typeface="Wingdings"/>
              </a:rPr>
              <a:t>per vacuum sector</a:t>
            </a:r>
          </a:p>
          <a:p>
            <a:r>
              <a:rPr lang="en-US" sz="2000" dirty="0" smtClean="0"/>
              <a:t>Allocate higher levels of leak tightness to sub-assemblies and components in one same vacuum sector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down to &lt; 10-11 </a:t>
            </a:r>
            <a:r>
              <a:rPr lang="en-US" sz="2000" dirty="0" err="1">
                <a:solidFill>
                  <a:srgbClr val="0066FF"/>
                </a:solidFill>
                <a:sym typeface="Wingdings"/>
              </a:rPr>
              <a:t>mbar.l</a:t>
            </a:r>
            <a:r>
              <a:rPr lang="en-US" sz="2000" dirty="0">
                <a:solidFill>
                  <a:srgbClr val="0066FF"/>
                </a:solidFill>
                <a:sym typeface="Wingdings"/>
              </a:rPr>
              <a:t>/s</a:t>
            </a:r>
            <a:endParaRPr lang="en-US" sz="2000" dirty="0">
              <a:solidFill>
                <a:srgbClr val="0066FF"/>
              </a:solidFill>
            </a:endParaRP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sym typeface="Wingdings"/>
              </a:rPr>
              <a:t> These </a:t>
            </a:r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very low levels of leak tightness </a:t>
            </a:r>
            <a:r>
              <a:rPr lang="en-US" sz="2000" dirty="0" smtClean="0">
                <a:sym typeface="Wingdings"/>
              </a:rPr>
              <a:t>on </a:t>
            </a:r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steel metal work and welded piping assemblies </a:t>
            </a:r>
            <a:r>
              <a:rPr lang="en-US" sz="2000" dirty="0" smtClean="0">
                <a:sym typeface="Wingdings"/>
              </a:rPr>
              <a:t>are </a:t>
            </a:r>
            <a:r>
              <a:rPr lang="en-US" sz="2000" dirty="0" smtClean="0">
                <a:solidFill>
                  <a:srgbClr val="0066FF"/>
                </a:solidFill>
                <a:sym typeface="Wingdings"/>
              </a:rPr>
              <a:t>extremely challenging </a:t>
            </a:r>
            <a:r>
              <a:rPr lang="en-US" sz="2000" dirty="0" smtClean="0">
                <a:sym typeface="Wingdings"/>
              </a:rPr>
              <a:t>for construction and testing, especially for large industrial productions (e.g. LHC)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0614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fr-FR" sz="2400" dirty="0" err="1" smtClean="0"/>
              <a:t>Leak</a:t>
            </a:r>
            <a:r>
              <a:rPr lang="fr-FR" sz="2400" dirty="0" smtClean="0"/>
              <a:t> </a:t>
            </a:r>
            <a:r>
              <a:rPr lang="fr-FR" sz="2400" dirty="0" err="1" smtClean="0"/>
              <a:t>detection</a:t>
            </a:r>
            <a:r>
              <a:rPr lang="fr-FR" sz="2400" dirty="0" smtClean="0"/>
              <a:t> - Common </a:t>
            </a:r>
            <a:r>
              <a:rPr lang="fr-FR" sz="2400" dirty="0" err="1" smtClean="0"/>
              <a:t>methods</a:t>
            </a:r>
            <a:endParaRPr lang="fr-FR" sz="2400" dirty="0" smtClean="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2133600"/>
            <a:ext cx="8993188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9875" y="1196752"/>
            <a:ext cx="8731281" cy="4548274"/>
            <a:chOff x="269875" y="1708150"/>
            <a:chExt cx="8731281" cy="4548274"/>
          </a:xfrm>
        </p:grpSpPr>
        <p:sp>
          <p:nvSpPr>
            <p:cNvPr id="18434" name="Rectangle 2"/>
            <p:cNvSpPr>
              <a:spLocks noChangeArrowheads="1"/>
            </p:cNvSpPr>
            <p:nvPr/>
          </p:nvSpPr>
          <p:spPr bwMode="auto">
            <a:xfrm>
              <a:off x="304800" y="2133600"/>
              <a:ext cx="8534400" cy="4081482"/>
            </a:xfrm>
            <a:prstGeom prst="rect">
              <a:avLst/>
            </a:prstGeom>
            <a:solidFill>
              <a:srgbClr val="E3BE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5" name="Rectangle 3"/>
            <p:cNvSpPr>
              <a:spLocks noChangeArrowheads="1"/>
            </p:cNvSpPr>
            <p:nvPr/>
          </p:nvSpPr>
          <p:spPr bwMode="auto">
            <a:xfrm>
              <a:off x="2362200" y="2133600"/>
              <a:ext cx="6638956" cy="4081482"/>
            </a:xfrm>
            <a:prstGeom prst="rect">
              <a:avLst/>
            </a:prstGeom>
            <a:gradFill rotWithShape="0">
              <a:gsLst>
                <a:gs pos="0">
                  <a:srgbClr val="ADC1FD"/>
                </a:gs>
                <a:gs pos="100000">
                  <a:srgbClr val="3365FB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269875" y="1708150"/>
              <a:ext cx="2814638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fr-FR" sz="2000" b="1" u="sng" dirty="0" smtClean="0">
                  <a:solidFill>
                    <a:srgbClr val="50009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TEST METHOD </a:t>
              </a:r>
              <a:endParaRPr lang="fr-FR" sz="2000" b="1" u="sng" dirty="0">
                <a:solidFill>
                  <a:srgbClr val="50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223" name="Rectangle 7"/>
            <p:cNvSpPr>
              <a:spLocks noChangeArrowheads="1"/>
            </p:cNvSpPr>
            <p:nvPr/>
          </p:nvSpPr>
          <p:spPr bwMode="auto">
            <a:xfrm>
              <a:off x="428596" y="2643182"/>
              <a:ext cx="1437893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fr-FR" sz="1800" b="1" u="sng" dirty="0" err="1" smtClean="0">
                  <a:solidFill>
                    <a:srgbClr val="114FF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Bubble</a:t>
              </a:r>
              <a:r>
                <a:rPr lang="fr-FR" sz="1800" b="1" u="sng" dirty="0" smtClean="0">
                  <a:solidFill>
                    <a:srgbClr val="114FF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test</a:t>
              </a:r>
              <a:endParaRPr lang="fr-FR" sz="1800" b="1" u="sng" dirty="0">
                <a:solidFill>
                  <a:srgbClr val="114FFB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404813" y="3230563"/>
              <a:ext cx="1049966" cy="5822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fr-FR" sz="16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Pressure</a:t>
              </a:r>
            </a:p>
            <a:p>
              <a:pPr>
                <a:defRPr/>
              </a:pPr>
              <a:r>
                <a:rPr lang="fr-FR" sz="16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variation</a:t>
              </a:r>
              <a:endParaRPr lang="fr-FR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404813" y="3944938"/>
              <a:ext cx="1902764" cy="5822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fr-FR" sz="1600" b="1" u="sng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Sniffing</a:t>
              </a:r>
              <a:endParaRPr lang="fr-FR" sz="16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>
                <a:defRPr/>
              </a:pPr>
              <a:r>
                <a:rPr lang="fr-FR" sz="1600" b="1" u="sng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halogens</a:t>
              </a:r>
              <a:r>
                <a:rPr lang="fr-FR" sz="1600" b="1" u="sng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or H</a:t>
              </a:r>
              <a:r>
                <a:rPr lang="fr-FR" sz="1600" b="1" u="sng" baseline="-25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</a:t>
              </a:r>
              <a:r>
                <a:rPr lang="fr-FR" sz="1600" b="1" u="sng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</a:t>
              </a:r>
              <a:r>
                <a:rPr lang="fr-FR" sz="1600" b="1" u="sng" baseline="-25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</a:t>
              </a:r>
            </a:p>
          </p:txBody>
        </p:sp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404813" y="4630739"/>
              <a:ext cx="1744066" cy="8284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spAutoFit/>
            </a:bodyPr>
            <a:lstStyle/>
            <a:p>
              <a:pPr>
                <a:defRPr/>
              </a:pPr>
              <a:r>
                <a:rPr lang="fr-FR" sz="1600" b="1" u="sng" dirty="0" err="1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Helium</a:t>
              </a:r>
              <a:r>
                <a:rPr lang="fr-FR" sz="1600" b="1" u="sng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mass</a:t>
              </a:r>
            </a:p>
            <a:p>
              <a:pPr>
                <a:defRPr/>
              </a:pPr>
              <a:r>
                <a:rPr lang="fr-FR" sz="1600" b="1" u="sng" dirty="0" err="1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spectrometer</a:t>
              </a:r>
              <a:r>
                <a:rPr lang="fr-FR" sz="1600" b="1" u="sng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endParaRPr lang="fr-FR" sz="1600" b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>
                <a:defRPr/>
              </a:pPr>
              <a:r>
                <a:rPr lang="fr-FR" sz="16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</a:t>
              </a: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2419352" y="5857892"/>
              <a:ext cx="542925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sz="1800" b="1" dirty="0"/>
                <a:t>10</a:t>
              </a:r>
              <a:r>
                <a:rPr lang="fr-FR" sz="2000" b="1" baseline="30000" dirty="0"/>
                <a:t>2</a:t>
              </a: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878139" y="5857892"/>
              <a:ext cx="542925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sz="1800" b="1"/>
                <a:t>10</a:t>
              </a:r>
              <a:r>
                <a:rPr lang="fr-FR" sz="2000" b="1" baseline="30000"/>
                <a:t>1</a:t>
              </a: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3351214" y="5857892"/>
              <a:ext cx="684213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r>
                <a:rPr lang="fr-FR" sz="1800" b="1"/>
                <a:t>10</a:t>
              </a:r>
              <a:r>
                <a:rPr lang="fr-FR" sz="2000" b="1" baseline="30000"/>
                <a:t>0</a:t>
              </a:r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3790952" y="5857892"/>
              <a:ext cx="631825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sz="1800" b="1" dirty="0"/>
                <a:t>10</a:t>
              </a:r>
              <a:r>
                <a:rPr lang="fr-FR" sz="1800" b="1" baseline="30000" dirty="0"/>
                <a:t>-</a:t>
              </a:r>
              <a:r>
                <a:rPr lang="fr-FR" sz="2000" b="1" baseline="30000" dirty="0"/>
                <a:t>1</a:t>
              </a:r>
            </a:p>
          </p:txBody>
        </p:sp>
        <p:sp>
          <p:nvSpPr>
            <p:cNvPr id="18447" name="Rectangle 15"/>
            <p:cNvSpPr>
              <a:spLocks noChangeArrowheads="1"/>
            </p:cNvSpPr>
            <p:nvPr/>
          </p:nvSpPr>
          <p:spPr bwMode="auto">
            <a:xfrm>
              <a:off x="4324352" y="5857892"/>
              <a:ext cx="631825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sz="1800" b="1"/>
                <a:t>10</a:t>
              </a:r>
              <a:r>
                <a:rPr lang="fr-FR" sz="1800" b="1" baseline="30000"/>
                <a:t>-</a:t>
              </a:r>
              <a:r>
                <a:rPr lang="fr-FR" sz="2000" b="1" baseline="30000"/>
                <a:t>2</a:t>
              </a:r>
            </a:p>
          </p:txBody>
        </p:sp>
        <p:sp>
          <p:nvSpPr>
            <p:cNvPr id="18448" name="Rectangle 16"/>
            <p:cNvSpPr>
              <a:spLocks noChangeArrowheads="1"/>
            </p:cNvSpPr>
            <p:nvPr/>
          </p:nvSpPr>
          <p:spPr bwMode="auto">
            <a:xfrm>
              <a:off x="5391152" y="5857892"/>
              <a:ext cx="631825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sz="1800" b="1"/>
                <a:t>10</a:t>
              </a:r>
              <a:r>
                <a:rPr lang="fr-FR" sz="1800" b="1" baseline="30000"/>
                <a:t>-</a:t>
              </a:r>
              <a:r>
                <a:rPr lang="fr-FR" sz="2000" b="1" baseline="30000"/>
                <a:t>4</a:t>
              </a:r>
            </a:p>
          </p:txBody>
        </p:sp>
        <p:sp>
          <p:nvSpPr>
            <p:cNvPr id="18449" name="Rectangle 17"/>
            <p:cNvSpPr>
              <a:spLocks noChangeArrowheads="1"/>
            </p:cNvSpPr>
            <p:nvPr/>
          </p:nvSpPr>
          <p:spPr bwMode="auto">
            <a:xfrm>
              <a:off x="5926139" y="5857892"/>
              <a:ext cx="631825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sz="1800" b="1"/>
                <a:t>10</a:t>
              </a:r>
              <a:r>
                <a:rPr lang="fr-FR" sz="1800" b="1" baseline="30000"/>
                <a:t>-</a:t>
              </a:r>
              <a:r>
                <a:rPr lang="fr-FR" sz="2000" b="1" baseline="30000"/>
                <a:t>5</a:t>
              </a:r>
            </a:p>
          </p:txBody>
        </p:sp>
        <p:sp>
          <p:nvSpPr>
            <p:cNvPr id="18450" name="Rectangle 18"/>
            <p:cNvSpPr>
              <a:spLocks noChangeArrowheads="1"/>
            </p:cNvSpPr>
            <p:nvPr/>
          </p:nvSpPr>
          <p:spPr bwMode="auto">
            <a:xfrm>
              <a:off x="6457952" y="5857892"/>
              <a:ext cx="631825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sz="1800" b="1"/>
                <a:t>10</a:t>
              </a:r>
              <a:r>
                <a:rPr lang="fr-FR" sz="1800" b="1" baseline="30000"/>
                <a:t>-</a:t>
              </a:r>
              <a:r>
                <a:rPr lang="fr-FR" sz="2000" b="1" baseline="30000"/>
                <a:t>6</a:t>
              </a:r>
            </a:p>
          </p:txBody>
        </p:sp>
        <p:sp>
          <p:nvSpPr>
            <p:cNvPr id="18451" name="Rectangle 19"/>
            <p:cNvSpPr>
              <a:spLocks noChangeArrowheads="1"/>
            </p:cNvSpPr>
            <p:nvPr/>
          </p:nvSpPr>
          <p:spPr bwMode="auto">
            <a:xfrm>
              <a:off x="6991352" y="5857892"/>
              <a:ext cx="673260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sz="1800" b="1" dirty="0" smtClean="0"/>
                <a:t>10</a:t>
              </a:r>
              <a:r>
                <a:rPr lang="fr-FR" sz="1800" b="1" baseline="30000" dirty="0" smtClean="0"/>
                <a:t>-</a:t>
              </a:r>
              <a:r>
                <a:rPr lang="fr-FR" sz="2000" b="1" baseline="30000" dirty="0" smtClean="0"/>
                <a:t>8</a:t>
              </a:r>
              <a:endParaRPr lang="fr-FR" sz="2000" b="1" baseline="30000" dirty="0"/>
            </a:p>
          </p:txBody>
        </p:sp>
        <p:sp>
          <p:nvSpPr>
            <p:cNvPr id="18452" name="Rectangle 20"/>
            <p:cNvSpPr>
              <a:spLocks noChangeArrowheads="1"/>
            </p:cNvSpPr>
            <p:nvPr/>
          </p:nvSpPr>
          <p:spPr bwMode="auto">
            <a:xfrm>
              <a:off x="7524752" y="5857892"/>
              <a:ext cx="782264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sz="1800" b="1" dirty="0" smtClean="0"/>
                <a:t>10</a:t>
              </a:r>
              <a:r>
                <a:rPr lang="fr-FR" sz="1800" b="1" baseline="30000" dirty="0" smtClean="0"/>
                <a:t>-</a:t>
              </a:r>
              <a:r>
                <a:rPr lang="fr-FR" sz="2000" b="1" baseline="30000" dirty="0" smtClean="0"/>
                <a:t>10</a:t>
              </a:r>
              <a:endParaRPr lang="fr-FR" sz="2000" b="1" baseline="30000" dirty="0"/>
            </a:p>
          </p:txBody>
        </p:sp>
        <p:sp>
          <p:nvSpPr>
            <p:cNvPr id="18453" name="Rectangle 21"/>
            <p:cNvSpPr>
              <a:spLocks noChangeArrowheads="1"/>
            </p:cNvSpPr>
            <p:nvPr/>
          </p:nvSpPr>
          <p:spPr bwMode="auto">
            <a:xfrm>
              <a:off x="2362200" y="2667000"/>
              <a:ext cx="2590800" cy="381000"/>
            </a:xfrm>
            <a:prstGeom prst="rect">
              <a:avLst/>
            </a:prstGeom>
            <a:solidFill>
              <a:srgbClr val="063DE8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22"/>
            <p:cNvSpPr>
              <a:spLocks noChangeArrowheads="1"/>
            </p:cNvSpPr>
            <p:nvPr/>
          </p:nvSpPr>
          <p:spPr bwMode="auto">
            <a:xfrm>
              <a:off x="2362200" y="3352800"/>
              <a:ext cx="3852874" cy="381000"/>
            </a:xfrm>
            <a:prstGeom prst="rect">
              <a:avLst/>
            </a:prstGeom>
            <a:solidFill>
              <a:srgbClr val="FC0128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23"/>
            <p:cNvSpPr>
              <a:spLocks noChangeArrowheads="1"/>
            </p:cNvSpPr>
            <p:nvPr/>
          </p:nvSpPr>
          <p:spPr bwMode="auto">
            <a:xfrm>
              <a:off x="4038600" y="4114800"/>
              <a:ext cx="2209800" cy="381000"/>
            </a:xfrm>
            <a:prstGeom prst="rect">
              <a:avLst/>
            </a:prstGeom>
            <a:solidFill>
              <a:srgbClr val="00FF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24"/>
            <p:cNvSpPr>
              <a:spLocks noChangeArrowheads="1"/>
            </p:cNvSpPr>
            <p:nvPr/>
          </p:nvSpPr>
          <p:spPr bwMode="auto">
            <a:xfrm>
              <a:off x="3124200" y="4800600"/>
              <a:ext cx="5376890" cy="381000"/>
            </a:xfrm>
            <a:prstGeom prst="rect">
              <a:avLst/>
            </a:prstGeom>
            <a:solidFill>
              <a:srgbClr val="FE9B03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241" name="Rectangle 25"/>
            <p:cNvSpPr>
              <a:spLocks noChangeArrowheads="1"/>
            </p:cNvSpPr>
            <p:nvPr/>
          </p:nvSpPr>
          <p:spPr bwMode="auto">
            <a:xfrm>
              <a:off x="3500430" y="2214554"/>
              <a:ext cx="4789504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spAutoFit/>
            </a:bodyPr>
            <a:lstStyle/>
            <a:p>
              <a:pPr>
                <a:defRPr/>
              </a:pPr>
              <a:r>
                <a:rPr lang="fr-FR" sz="1800" b="1" dirty="0">
                  <a:solidFill>
                    <a:srgbClr val="037C0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Flux </a:t>
              </a:r>
              <a:r>
                <a:rPr lang="fr-FR" b="1" dirty="0" smtClean="0">
                  <a:solidFill>
                    <a:srgbClr val="037C0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</a:t>
              </a:r>
              <a:r>
                <a:rPr lang="fr-FR" sz="1800" b="1" dirty="0" smtClean="0">
                  <a:solidFill>
                    <a:srgbClr val="037C0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fr-FR" sz="1800" b="1" dirty="0">
                  <a:solidFill>
                    <a:srgbClr val="037C0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atm.cm</a:t>
              </a:r>
              <a:r>
                <a:rPr lang="fr-FR" sz="1800" b="1" baseline="30000" dirty="0">
                  <a:solidFill>
                    <a:srgbClr val="037C0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</a:t>
              </a:r>
              <a:r>
                <a:rPr lang="fr-FR" sz="1800" b="1" dirty="0">
                  <a:solidFill>
                    <a:srgbClr val="037C0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/s </a:t>
              </a:r>
              <a:r>
                <a:rPr lang="fr-FR" sz="1800" b="1" dirty="0" smtClean="0">
                  <a:solidFill>
                    <a:srgbClr val="037C0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or </a:t>
              </a:r>
              <a:r>
                <a:rPr lang="fr-FR" sz="1800" b="1" dirty="0" err="1">
                  <a:solidFill>
                    <a:srgbClr val="037C0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mbar.l</a:t>
              </a:r>
              <a:r>
                <a:rPr lang="fr-FR" sz="1800" b="1" dirty="0">
                  <a:solidFill>
                    <a:srgbClr val="037C0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/s</a:t>
              </a:r>
            </a:p>
          </p:txBody>
        </p:sp>
        <p:sp>
          <p:nvSpPr>
            <p:cNvPr id="18458" name="Line 26"/>
            <p:cNvSpPr>
              <a:spLocks noChangeShapeType="1"/>
            </p:cNvSpPr>
            <p:nvPr/>
          </p:nvSpPr>
          <p:spPr bwMode="auto">
            <a:xfrm>
              <a:off x="2362200" y="2139950"/>
              <a:ext cx="0" cy="3873500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Rectangle 27"/>
            <p:cNvSpPr>
              <a:spLocks noChangeArrowheads="1"/>
            </p:cNvSpPr>
            <p:nvPr/>
          </p:nvSpPr>
          <p:spPr bwMode="auto">
            <a:xfrm>
              <a:off x="8139139" y="5889657"/>
              <a:ext cx="791882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fr-FR" sz="18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10</a:t>
              </a:r>
              <a:r>
                <a:rPr lang="fr-FR" sz="2000" b="1" baseline="30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-12</a:t>
              </a:r>
              <a:endParaRPr lang="fr-FR" sz="20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244" name="Rectangle 28"/>
            <p:cNvSpPr>
              <a:spLocks noChangeArrowheads="1"/>
            </p:cNvSpPr>
            <p:nvPr/>
          </p:nvSpPr>
          <p:spPr bwMode="auto">
            <a:xfrm>
              <a:off x="4857752" y="5857892"/>
              <a:ext cx="679450" cy="3746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fr-FR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10</a:t>
              </a:r>
              <a:r>
                <a:rPr lang="fr-FR" sz="2000" b="1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-3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00892" y="4857760"/>
              <a:ext cx="1439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Under vacuum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8926" y="2714620"/>
              <a:ext cx="1399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Over pressure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57686" y="4143380"/>
              <a:ext cx="1399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Over pressure</a:t>
              </a:r>
              <a:endParaRPr lang="en-US" sz="14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214678" y="4857760"/>
              <a:ext cx="3000396" cy="285752"/>
            </a:xfrm>
            <a:prstGeom prst="rect">
              <a:avLst/>
            </a:prstGeom>
            <a:noFill/>
            <a:ln w="127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86182" y="4857760"/>
              <a:ext cx="2233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Over pressure (sniffing)</a:t>
              </a:r>
              <a:endParaRPr lang="en-US" sz="14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28860" y="3429000"/>
              <a:ext cx="2214578" cy="214314"/>
            </a:xfrm>
            <a:prstGeom prst="rect">
              <a:avLst/>
            </a:prstGeom>
            <a:noFill/>
            <a:ln w="127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14876" y="3429000"/>
              <a:ext cx="1439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Under vacuum</a:t>
              </a:r>
              <a:endParaRPr 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28926" y="3429000"/>
              <a:ext cx="1399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Over pressure</a:t>
              </a:r>
              <a:endParaRPr lang="en-US" sz="1400" dirty="0"/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04813" y="5214950"/>
              <a:ext cx="1744066" cy="8284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spAutoFit/>
            </a:bodyPr>
            <a:lstStyle/>
            <a:p>
              <a:pPr>
                <a:defRPr/>
              </a:pPr>
              <a:r>
                <a:rPr lang="fr-FR" sz="1600" b="1" u="sng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Residual</a:t>
              </a:r>
              <a:r>
                <a:rPr lang="fr-FR" sz="1600" b="1" u="sng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fr-FR" sz="1600" b="1" u="sng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gas</a:t>
              </a:r>
              <a:endParaRPr lang="fr-FR" sz="1600" b="1" u="sng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>
                <a:defRPr/>
              </a:pPr>
              <a:r>
                <a:rPr lang="fr-FR" sz="1600" b="1" u="sng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analyser </a:t>
              </a:r>
              <a:endParaRPr lang="fr-FR" sz="1600" b="1" u="sng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>
                <a:defRPr/>
              </a:pPr>
              <a:r>
                <a:rPr lang="fr-FR" sz="16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</a:t>
              </a:r>
            </a:p>
          </p:txBody>
        </p:sp>
        <p:sp>
          <p:nvSpPr>
            <p:cNvPr id="42" name="Rectangle 23"/>
            <p:cNvSpPr>
              <a:spLocks noChangeArrowheads="1"/>
            </p:cNvSpPr>
            <p:nvPr/>
          </p:nvSpPr>
          <p:spPr bwMode="auto">
            <a:xfrm>
              <a:off x="6215074" y="5357826"/>
              <a:ext cx="2495552" cy="381000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000892" y="5429264"/>
              <a:ext cx="1439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Under vacuum</a:t>
              </a:r>
              <a:endParaRPr lang="en-US" sz="1400" dirty="0"/>
            </a:p>
          </p:txBody>
        </p:sp>
      </p:grpSp>
      <p:pic>
        <p:nvPicPr>
          <p:cNvPr id="46" name="Picture 2" descr="http://www.europesoudagediffusion.com/upload/3000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484784"/>
            <a:ext cx="1835696" cy="1229916"/>
          </a:xfrm>
          <a:prstGeom prst="rect">
            <a:avLst/>
          </a:prstGeom>
          <a:noFill/>
        </p:spPr>
      </p:pic>
      <p:sp>
        <p:nvSpPr>
          <p:cNvPr id="48" name="Date Placeholder 3"/>
          <p:cNvSpPr>
            <a:spLocks noGrp="1"/>
          </p:cNvSpPr>
          <p:nvPr>
            <p:ph type="dt" sz="half" idx="2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87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587727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P.Cruikshank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59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2400" dirty="0" smtClean="0"/>
              <a:t>He </a:t>
            </a:r>
            <a:r>
              <a:rPr lang="fr-FR" sz="2400" dirty="0" err="1" smtClean="0"/>
              <a:t>leak</a:t>
            </a:r>
            <a:r>
              <a:rPr lang="fr-FR" sz="2400" dirty="0" smtClean="0"/>
              <a:t> </a:t>
            </a:r>
            <a:r>
              <a:rPr lang="fr-FR" sz="2400" dirty="0" err="1" smtClean="0"/>
              <a:t>detection</a:t>
            </a:r>
            <a:r>
              <a:rPr lang="fr-FR" sz="2400" dirty="0" smtClean="0"/>
              <a:t> </a:t>
            </a:r>
            <a:r>
              <a:rPr lang="fr-FR" sz="2400" dirty="0" err="1" smtClean="0"/>
              <a:t>methods</a:t>
            </a:r>
            <a:endParaRPr lang="fr-FR" sz="2400" dirty="0" smtClean="0"/>
          </a:p>
        </p:txBody>
      </p:sp>
      <p:sp>
        <p:nvSpPr>
          <p:cNvPr id="23626" name="Rectangle 127"/>
          <p:cNvSpPr>
            <a:spLocks noChangeArrowheads="1"/>
          </p:cNvSpPr>
          <p:nvPr/>
        </p:nvSpPr>
        <p:spPr bwMode="auto">
          <a:xfrm>
            <a:off x="-141288" y="4913313"/>
            <a:ext cx="2646363" cy="1314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9512" y="3356992"/>
            <a:ext cx="5760640" cy="3057646"/>
            <a:chOff x="4621" y="1628772"/>
            <a:chExt cx="8594867" cy="4641850"/>
          </a:xfrm>
        </p:grpSpPr>
        <p:sp>
          <p:nvSpPr>
            <p:cNvPr id="23554" name="AutoShape 2"/>
            <p:cNvSpPr>
              <a:spLocks noChangeArrowheads="1"/>
            </p:cNvSpPr>
            <p:nvPr/>
          </p:nvSpPr>
          <p:spPr bwMode="auto">
            <a:xfrm>
              <a:off x="604838" y="1628772"/>
              <a:ext cx="3124200" cy="2438400"/>
            </a:xfrm>
            <a:prstGeom prst="roundRect">
              <a:avLst>
                <a:gd name="adj" fmla="val 12495"/>
              </a:avLst>
            </a:prstGeom>
            <a:solidFill>
              <a:schemeClr val="folHlink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" name="Rectangle 3"/>
            <p:cNvSpPr>
              <a:spLocks noChangeArrowheads="1"/>
            </p:cNvSpPr>
            <p:nvPr/>
          </p:nvSpPr>
          <p:spPr bwMode="auto">
            <a:xfrm>
              <a:off x="992188" y="1711322"/>
              <a:ext cx="1968500" cy="1892300"/>
            </a:xfrm>
            <a:prstGeom prst="rect">
              <a:avLst/>
            </a:prstGeom>
            <a:gradFill rotWithShape="0">
              <a:gsLst>
                <a:gs pos="0">
                  <a:srgbClr val="3365FB"/>
                </a:gs>
                <a:gs pos="50000">
                  <a:srgbClr val="EAEFFF"/>
                </a:gs>
                <a:gs pos="100000">
                  <a:srgbClr val="3365FB"/>
                </a:gs>
              </a:gsLst>
              <a:lin ang="27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6" name="Rectangle 4"/>
            <p:cNvSpPr>
              <a:spLocks noChangeArrowheads="1"/>
            </p:cNvSpPr>
            <p:nvPr/>
          </p:nvSpPr>
          <p:spPr bwMode="auto">
            <a:xfrm>
              <a:off x="1456064" y="2528885"/>
              <a:ext cx="1082026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algn="ctr" defTabSz="762000"/>
              <a:r>
                <a:rPr lang="fr-FR" b="1" dirty="0" smtClean="0">
                  <a:solidFill>
                    <a:srgbClr val="00279F"/>
                  </a:solidFill>
                </a:rPr>
                <a:t>Vacuum</a:t>
              </a:r>
              <a:endParaRPr lang="fr-FR" b="1" dirty="0">
                <a:solidFill>
                  <a:srgbClr val="00279F"/>
                </a:solidFill>
              </a:endParaRPr>
            </a:p>
          </p:txBody>
        </p:sp>
        <p:grpSp>
          <p:nvGrpSpPr>
            <p:cNvPr id="2" name="Group 19"/>
            <p:cNvGrpSpPr>
              <a:grpSpLocks/>
            </p:cNvGrpSpPr>
            <p:nvPr/>
          </p:nvGrpSpPr>
          <p:grpSpPr bwMode="auto">
            <a:xfrm>
              <a:off x="7697788" y="2625722"/>
              <a:ext cx="901700" cy="3644900"/>
              <a:chOff x="4804" y="1924"/>
              <a:chExt cx="568" cy="2296"/>
            </a:xfrm>
          </p:grpSpPr>
          <p:sp>
            <p:nvSpPr>
              <p:cNvPr id="23676" name="Rectangle 6"/>
              <p:cNvSpPr>
                <a:spLocks noChangeArrowheads="1"/>
              </p:cNvSpPr>
              <p:nvPr/>
            </p:nvSpPr>
            <p:spPr bwMode="auto">
              <a:xfrm>
                <a:off x="4804" y="2404"/>
                <a:ext cx="520" cy="181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77" name="Oval 7"/>
              <p:cNvSpPr>
                <a:spLocks noChangeArrowheads="1"/>
              </p:cNvSpPr>
              <p:nvPr/>
            </p:nvSpPr>
            <p:spPr bwMode="auto">
              <a:xfrm>
                <a:off x="4804" y="2308"/>
                <a:ext cx="568" cy="184"/>
              </a:xfrm>
              <a:prstGeom prst="ellipse">
                <a:avLst/>
              </a:prstGeom>
              <a:solidFill>
                <a:srgbClr val="063DE8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88" name="Rectangle 8"/>
              <p:cNvSpPr>
                <a:spLocks noChangeArrowheads="1"/>
              </p:cNvSpPr>
              <p:nvPr/>
            </p:nvSpPr>
            <p:spPr bwMode="auto">
              <a:xfrm>
                <a:off x="4804" y="2404"/>
                <a:ext cx="568" cy="1816"/>
              </a:xfrm>
              <a:prstGeom prst="rect">
                <a:avLst/>
              </a:prstGeom>
              <a:gradFill rotWithShape="0">
                <a:gsLst>
                  <a:gs pos="0">
                    <a:srgbClr val="063DE8"/>
                  </a:gs>
                  <a:gs pos="50000">
                    <a:srgbClr val="063DE8">
                      <a:gamma/>
                      <a:tint val="40000"/>
                      <a:invGamma/>
                    </a:srgbClr>
                  </a:gs>
                  <a:gs pos="100000">
                    <a:srgbClr val="063DE8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79" name="Rectangle 9"/>
              <p:cNvSpPr>
                <a:spLocks noChangeArrowheads="1"/>
              </p:cNvSpPr>
              <p:nvPr/>
            </p:nvSpPr>
            <p:spPr bwMode="auto">
              <a:xfrm>
                <a:off x="5044" y="2116"/>
                <a:ext cx="88" cy="184"/>
              </a:xfrm>
              <a:prstGeom prst="rect">
                <a:avLst/>
              </a:prstGeom>
              <a:solidFill>
                <a:srgbClr val="063DE8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0" name="Line 10"/>
              <p:cNvSpPr>
                <a:spLocks noChangeShapeType="1"/>
              </p:cNvSpPr>
              <p:nvPr/>
            </p:nvSpPr>
            <p:spPr bwMode="auto">
              <a:xfrm flipV="1">
                <a:off x="5088" y="1968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1" name="Line 11"/>
              <p:cNvSpPr>
                <a:spLocks noChangeShapeType="1"/>
              </p:cNvSpPr>
              <p:nvPr/>
            </p:nvSpPr>
            <p:spPr bwMode="auto">
              <a:xfrm>
                <a:off x="5044" y="1968"/>
                <a:ext cx="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2" name="Oval 12"/>
              <p:cNvSpPr>
                <a:spLocks noChangeArrowheads="1"/>
              </p:cNvSpPr>
              <p:nvPr/>
            </p:nvSpPr>
            <p:spPr bwMode="auto">
              <a:xfrm>
                <a:off x="4948" y="1924"/>
                <a:ext cx="88" cy="88"/>
              </a:xfrm>
              <a:prstGeom prst="ellipse">
                <a:avLst/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3" name="Oval 13"/>
              <p:cNvSpPr>
                <a:spLocks noChangeArrowheads="1"/>
              </p:cNvSpPr>
              <p:nvPr/>
            </p:nvSpPr>
            <p:spPr bwMode="auto">
              <a:xfrm>
                <a:off x="5140" y="1924"/>
                <a:ext cx="88" cy="88"/>
              </a:xfrm>
              <a:prstGeom prst="ellipse">
                <a:avLst/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4" name="Line 14"/>
              <p:cNvSpPr>
                <a:spLocks noChangeShapeType="1"/>
              </p:cNvSpPr>
              <p:nvPr/>
            </p:nvSpPr>
            <p:spPr bwMode="auto">
              <a:xfrm flipH="1">
                <a:off x="4896" y="2208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5" name="Line 15"/>
              <p:cNvSpPr>
                <a:spLocks noChangeShapeType="1"/>
              </p:cNvSpPr>
              <p:nvPr/>
            </p:nvSpPr>
            <p:spPr bwMode="auto">
              <a:xfrm>
                <a:off x="4896" y="2164"/>
                <a:ext cx="0" cy="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6" name="Rectangle 16"/>
              <p:cNvSpPr>
                <a:spLocks noChangeArrowheads="1"/>
              </p:cNvSpPr>
              <p:nvPr/>
            </p:nvSpPr>
            <p:spPr bwMode="auto">
              <a:xfrm>
                <a:off x="4839" y="3110"/>
                <a:ext cx="50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7" name="Rectangle 17"/>
              <p:cNvSpPr>
                <a:spLocks noChangeArrowheads="1"/>
              </p:cNvSpPr>
              <p:nvPr/>
            </p:nvSpPr>
            <p:spPr bwMode="auto">
              <a:xfrm>
                <a:off x="4933" y="3139"/>
                <a:ext cx="311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8" name="Rectangle 18"/>
              <p:cNvSpPr>
                <a:spLocks noChangeArrowheads="1"/>
              </p:cNvSpPr>
              <p:nvPr/>
            </p:nvSpPr>
            <p:spPr bwMode="auto">
              <a:xfrm>
                <a:off x="4906" y="3111"/>
                <a:ext cx="364" cy="29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fr-FR" b="1">
                    <a:solidFill>
                      <a:schemeClr val="hlink"/>
                    </a:solidFill>
                  </a:rPr>
                  <a:t>He</a:t>
                </a:r>
              </a:p>
            </p:txBody>
          </p:sp>
        </p:grpSp>
        <p:sp>
          <p:nvSpPr>
            <p:cNvPr id="23559" name="Rectangle 20"/>
            <p:cNvSpPr>
              <a:spLocks noChangeArrowheads="1"/>
            </p:cNvSpPr>
            <p:nvPr/>
          </p:nvSpPr>
          <p:spPr bwMode="auto">
            <a:xfrm>
              <a:off x="5619751" y="4724397"/>
              <a:ext cx="942975" cy="279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algn="ctr" defTabSz="762000"/>
              <a:r>
                <a:rPr lang="fr-FR" sz="1200" b="1"/>
                <a:t>	</a:t>
              </a:r>
            </a:p>
          </p:txBody>
        </p:sp>
        <p:sp>
          <p:nvSpPr>
            <p:cNvPr id="23560" name="Oval 21"/>
            <p:cNvSpPr>
              <a:spLocks noChangeArrowheads="1"/>
            </p:cNvSpPr>
            <p:nvPr/>
          </p:nvSpPr>
          <p:spPr bwMode="auto">
            <a:xfrm>
              <a:off x="5462588" y="3648072"/>
              <a:ext cx="228600" cy="5334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FF00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58"/>
            <p:cNvGrpSpPr>
              <a:grpSpLocks/>
            </p:cNvGrpSpPr>
            <p:nvPr/>
          </p:nvGrpSpPr>
          <p:grpSpPr bwMode="auto">
            <a:xfrm>
              <a:off x="2814638" y="4143372"/>
              <a:ext cx="2570163" cy="2127250"/>
              <a:chOff x="1728" y="2880"/>
              <a:chExt cx="1619" cy="1340"/>
            </a:xfrm>
          </p:grpSpPr>
          <p:sp>
            <p:nvSpPr>
              <p:cNvPr id="23640" name="Line 22"/>
              <p:cNvSpPr>
                <a:spLocks noChangeShapeType="1"/>
              </p:cNvSpPr>
              <p:nvPr/>
            </p:nvSpPr>
            <p:spPr bwMode="auto">
              <a:xfrm>
                <a:off x="3297" y="2888"/>
                <a:ext cx="0" cy="191"/>
              </a:xfrm>
              <a:prstGeom prst="line">
                <a:avLst/>
              </a:prstGeom>
              <a:noFill/>
              <a:ln w="25400">
                <a:solidFill>
                  <a:srgbClr val="FF50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1" name="Line 23"/>
              <p:cNvSpPr>
                <a:spLocks noChangeShapeType="1"/>
              </p:cNvSpPr>
              <p:nvPr/>
            </p:nvSpPr>
            <p:spPr bwMode="auto">
              <a:xfrm>
                <a:off x="1837" y="2888"/>
                <a:ext cx="0" cy="191"/>
              </a:xfrm>
              <a:prstGeom prst="line">
                <a:avLst/>
              </a:prstGeom>
              <a:noFill/>
              <a:ln w="25400">
                <a:solidFill>
                  <a:srgbClr val="FF50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4" name="Rectangle 24"/>
              <p:cNvSpPr>
                <a:spLocks noChangeArrowheads="1"/>
              </p:cNvSpPr>
              <p:nvPr/>
            </p:nvSpPr>
            <p:spPr bwMode="auto">
              <a:xfrm>
                <a:off x="1786" y="3091"/>
                <a:ext cx="1561" cy="1078"/>
              </a:xfrm>
              <a:prstGeom prst="rect">
                <a:avLst/>
              </a:prstGeom>
              <a:gradFill rotWithShape="0">
                <a:gsLst>
                  <a:gs pos="0">
                    <a:srgbClr val="CECECE"/>
                  </a:gs>
                  <a:gs pos="50000">
                    <a:srgbClr val="CECECE">
                      <a:gamma/>
                      <a:tint val="40000"/>
                      <a:invGamma/>
                    </a:srgbClr>
                  </a:gs>
                  <a:gs pos="100000">
                    <a:srgbClr val="CECECE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43" name="Rectangle 25"/>
              <p:cNvSpPr>
                <a:spLocks noChangeArrowheads="1"/>
              </p:cNvSpPr>
              <p:nvPr/>
            </p:nvSpPr>
            <p:spPr bwMode="auto">
              <a:xfrm>
                <a:off x="1786" y="3091"/>
                <a:ext cx="1182" cy="353"/>
              </a:xfrm>
              <a:prstGeom prst="rect">
                <a:avLst/>
              </a:prstGeom>
              <a:gradFill rotWithShape="0">
                <a:gsLst>
                  <a:gs pos="0">
                    <a:srgbClr val="CECECE"/>
                  </a:gs>
                  <a:gs pos="50000">
                    <a:srgbClr val="E6E6E6"/>
                  </a:gs>
                  <a:gs pos="100000">
                    <a:srgbClr val="CECECE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4" name="Rectangle 26"/>
              <p:cNvSpPr>
                <a:spLocks noChangeArrowheads="1"/>
              </p:cNvSpPr>
              <p:nvPr/>
            </p:nvSpPr>
            <p:spPr bwMode="auto">
              <a:xfrm>
                <a:off x="1841" y="3143"/>
                <a:ext cx="1073" cy="25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5" name="Rectangle 27" descr="Dark vertical"/>
              <p:cNvSpPr>
                <a:spLocks noChangeArrowheads="1"/>
              </p:cNvSpPr>
              <p:nvPr/>
            </p:nvSpPr>
            <p:spPr bwMode="auto">
              <a:xfrm>
                <a:off x="1894" y="3194"/>
                <a:ext cx="100" cy="44"/>
              </a:xfrm>
              <a:prstGeom prst="rect">
                <a:avLst/>
              </a:prstGeom>
              <a:pattFill prst="dkVert">
                <a:fgClr>
                  <a:schemeClr val="bg2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6" name="Oval 28"/>
              <p:cNvSpPr>
                <a:spLocks noChangeArrowheads="1"/>
              </p:cNvSpPr>
              <p:nvPr/>
            </p:nvSpPr>
            <p:spPr bwMode="auto">
              <a:xfrm>
                <a:off x="1894" y="3246"/>
                <a:ext cx="46" cy="4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7" name="Oval 29"/>
              <p:cNvSpPr>
                <a:spLocks noChangeArrowheads="1"/>
              </p:cNvSpPr>
              <p:nvPr/>
            </p:nvSpPr>
            <p:spPr bwMode="auto">
              <a:xfrm>
                <a:off x="1948" y="3246"/>
                <a:ext cx="46" cy="43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8" name="Rectangle 30"/>
              <p:cNvSpPr>
                <a:spLocks noChangeArrowheads="1"/>
              </p:cNvSpPr>
              <p:nvPr/>
            </p:nvSpPr>
            <p:spPr bwMode="auto">
              <a:xfrm>
                <a:off x="2002" y="3297"/>
                <a:ext cx="47" cy="4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9" name="Rectangle 31"/>
              <p:cNvSpPr>
                <a:spLocks noChangeArrowheads="1"/>
              </p:cNvSpPr>
              <p:nvPr/>
            </p:nvSpPr>
            <p:spPr bwMode="auto">
              <a:xfrm>
                <a:off x="2057" y="3297"/>
                <a:ext cx="46" cy="4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0" name="Rectangle 32"/>
              <p:cNvSpPr>
                <a:spLocks noChangeArrowheads="1"/>
              </p:cNvSpPr>
              <p:nvPr/>
            </p:nvSpPr>
            <p:spPr bwMode="auto">
              <a:xfrm>
                <a:off x="2111" y="3297"/>
                <a:ext cx="46" cy="4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1" name="Rectangle 33"/>
              <p:cNvSpPr>
                <a:spLocks noChangeArrowheads="1"/>
              </p:cNvSpPr>
              <p:nvPr/>
            </p:nvSpPr>
            <p:spPr bwMode="auto">
              <a:xfrm>
                <a:off x="2218" y="3297"/>
                <a:ext cx="47" cy="4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2" name="Oval 34"/>
              <p:cNvSpPr>
                <a:spLocks noChangeArrowheads="1"/>
              </p:cNvSpPr>
              <p:nvPr/>
            </p:nvSpPr>
            <p:spPr bwMode="auto">
              <a:xfrm>
                <a:off x="2327" y="3297"/>
                <a:ext cx="46" cy="44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3" name="Rectangle 35"/>
              <p:cNvSpPr>
                <a:spLocks noChangeArrowheads="1"/>
              </p:cNvSpPr>
              <p:nvPr/>
            </p:nvSpPr>
            <p:spPr bwMode="auto">
              <a:xfrm>
                <a:off x="2435" y="3297"/>
                <a:ext cx="47" cy="4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4" name="Oval 36"/>
              <p:cNvSpPr>
                <a:spLocks noChangeArrowheads="1"/>
              </p:cNvSpPr>
              <p:nvPr/>
            </p:nvSpPr>
            <p:spPr bwMode="auto">
              <a:xfrm>
                <a:off x="2111" y="3194"/>
                <a:ext cx="46" cy="44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5" name="Line 37"/>
              <p:cNvSpPr>
                <a:spLocks noChangeShapeType="1"/>
              </p:cNvSpPr>
              <p:nvPr/>
            </p:nvSpPr>
            <p:spPr bwMode="auto">
              <a:xfrm>
                <a:off x="2601" y="3293"/>
                <a:ext cx="254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6" name="Line 38"/>
              <p:cNvSpPr>
                <a:spLocks noChangeShapeType="1"/>
              </p:cNvSpPr>
              <p:nvPr/>
            </p:nvSpPr>
            <p:spPr bwMode="auto">
              <a:xfrm>
                <a:off x="2601" y="3242"/>
                <a:ext cx="254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7" name="Line 39"/>
              <p:cNvSpPr>
                <a:spLocks noChangeShapeType="1"/>
              </p:cNvSpPr>
              <p:nvPr/>
            </p:nvSpPr>
            <p:spPr bwMode="auto">
              <a:xfrm>
                <a:off x="2218" y="3190"/>
                <a:ext cx="101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8" name="Line 40"/>
              <p:cNvSpPr>
                <a:spLocks noChangeShapeType="1"/>
              </p:cNvSpPr>
              <p:nvPr/>
            </p:nvSpPr>
            <p:spPr bwMode="auto">
              <a:xfrm>
                <a:off x="2381" y="3190"/>
                <a:ext cx="101" cy="0"/>
              </a:xfrm>
              <a:prstGeom prst="line">
                <a:avLst/>
              </a:prstGeom>
              <a:noFill/>
              <a:ln w="12700">
                <a:solidFill>
                  <a:srgbClr val="FE9B0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9" name="Line 41"/>
              <p:cNvSpPr>
                <a:spLocks noChangeShapeType="1"/>
              </p:cNvSpPr>
              <p:nvPr/>
            </p:nvSpPr>
            <p:spPr bwMode="auto">
              <a:xfrm>
                <a:off x="2710" y="3242"/>
                <a:ext cx="145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0" name="Line 42"/>
              <p:cNvSpPr>
                <a:spLocks noChangeShapeType="1"/>
              </p:cNvSpPr>
              <p:nvPr/>
            </p:nvSpPr>
            <p:spPr bwMode="auto">
              <a:xfrm>
                <a:off x="3080" y="3091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1" name="Line 43"/>
              <p:cNvSpPr>
                <a:spLocks noChangeShapeType="1"/>
              </p:cNvSpPr>
              <p:nvPr/>
            </p:nvSpPr>
            <p:spPr bwMode="auto">
              <a:xfrm>
                <a:off x="3084" y="3242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2" name="Line 44"/>
              <p:cNvSpPr>
                <a:spLocks noChangeShapeType="1"/>
              </p:cNvSpPr>
              <p:nvPr/>
            </p:nvSpPr>
            <p:spPr bwMode="auto">
              <a:xfrm flipH="1">
                <a:off x="2972" y="3246"/>
                <a:ext cx="108" cy="1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3" name="Oval 45"/>
              <p:cNvSpPr>
                <a:spLocks noChangeArrowheads="1"/>
              </p:cNvSpPr>
              <p:nvPr/>
            </p:nvSpPr>
            <p:spPr bwMode="auto">
              <a:xfrm>
                <a:off x="3121" y="3293"/>
                <a:ext cx="127" cy="1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4" name="Rectangle 46"/>
              <p:cNvSpPr>
                <a:spLocks noChangeArrowheads="1"/>
              </p:cNvSpPr>
              <p:nvPr/>
            </p:nvSpPr>
            <p:spPr bwMode="auto">
              <a:xfrm>
                <a:off x="3157" y="3039"/>
                <a:ext cx="45" cy="4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5" name="Rectangle 47"/>
              <p:cNvSpPr>
                <a:spLocks noChangeArrowheads="1"/>
              </p:cNvSpPr>
              <p:nvPr/>
            </p:nvSpPr>
            <p:spPr bwMode="auto">
              <a:xfrm>
                <a:off x="3103" y="2988"/>
                <a:ext cx="153" cy="4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6" name="Rectangle 48"/>
              <p:cNvSpPr>
                <a:spLocks noChangeArrowheads="1"/>
              </p:cNvSpPr>
              <p:nvPr/>
            </p:nvSpPr>
            <p:spPr bwMode="auto">
              <a:xfrm>
                <a:off x="2435" y="2988"/>
                <a:ext cx="263" cy="95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7" name="Line 49"/>
              <p:cNvSpPr>
                <a:spLocks noChangeShapeType="1"/>
              </p:cNvSpPr>
              <p:nvPr/>
            </p:nvSpPr>
            <p:spPr bwMode="auto">
              <a:xfrm>
                <a:off x="2502" y="3035"/>
                <a:ext cx="129" cy="0"/>
              </a:xfrm>
              <a:prstGeom prst="line">
                <a:avLst/>
              </a:prstGeom>
              <a:noFill/>
              <a:ln w="508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8" name="AutoShape 50"/>
              <p:cNvSpPr>
                <a:spLocks noChangeArrowheads="1"/>
              </p:cNvSpPr>
              <p:nvPr/>
            </p:nvSpPr>
            <p:spPr bwMode="auto">
              <a:xfrm rot="10800000" flipH="1">
                <a:off x="1890" y="3862"/>
                <a:ext cx="108" cy="103"/>
              </a:xfrm>
              <a:prstGeom prst="triangle">
                <a:avLst>
                  <a:gd name="adj" fmla="val 49995"/>
                </a:avLst>
              </a:prstGeom>
              <a:solidFill>
                <a:srgbClr val="FF500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69" name="Rectangle 51"/>
              <p:cNvSpPr>
                <a:spLocks noChangeArrowheads="1"/>
              </p:cNvSpPr>
              <p:nvPr/>
            </p:nvSpPr>
            <p:spPr bwMode="auto">
              <a:xfrm>
                <a:off x="1951" y="3812"/>
                <a:ext cx="98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defTabSz="762000"/>
                <a:r>
                  <a:rPr lang="fr-FR" sz="1600" b="1" dirty="0" err="1" smtClean="0">
                    <a:solidFill>
                      <a:srgbClr val="676767"/>
                    </a:solidFill>
                  </a:rPr>
                  <a:t>Leak</a:t>
                </a:r>
                <a:r>
                  <a:rPr lang="fr-FR" sz="1600" b="1" dirty="0" smtClean="0">
                    <a:solidFill>
                      <a:srgbClr val="676767"/>
                    </a:solidFill>
                  </a:rPr>
                  <a:t> Detector</a:t>
                </a:r>
                <a:endParaRPr lang="fr-FR" sz="1600" b="1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23671" name="Rectangle 53"/>
              <p:cNvSpPr>
                <a:spLocks noChangeArrowheads="1"/>
              </p:cNvSpPr>
              <p:nvPr/>
            </p:nvSpPr>
            <p:spPr bwMode="auto">
              <a:xfrm>
                <a:off x="1837" y="2880"/>
                <a:ext cx="1460" cy="51"/>
              </a:xfrm>
              <a:prstGeom prst="rect">
                <a:avLst/>
              </a:prstGeom>
              <a:solidFill>
                <a:srgbClr val="FF500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72" name="Rectangle 54"/>
              <p:cNvSpPr>
                <a:spLocks noChangeArrowheads="1"/>
              </p:cNvSpPr>
              <p:nvPr/>
            </p:nvSpPr>
            <p:spPr bwMode="auto">
              <a:xfrm>
                <a:off x="1948" y="4177"/>
                <a:ext cx="101" cy="43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73" name="Rectangle 55"/>
              <p:cNvSpPr>
                <a:spLocks noChangeArrowheads="1"/>
              </p:cNvSpPr>
              <p:nvPr/>
            </p:nvSpPr>
            <p:spPr bwMode="auto">
              <a:xfrm>
                <a:off x="3084" y="4177"/>
                <a:ext cx="100" cy="43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74" name="Rectangle 56"/>
              <p:cNvSpPr>
                <a:spLocks noChangeArrowheads="1"/>
              </p:cNvSpPr>
              <p:nvPr/>
            </p:nvSpPr>
            <p:spPr bwMode="auto">
              <a:xfrm>
                <a:off x="1732" y="4073"/>
                <a:ext cx="46" cy="4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75" name="Line 57"/>
              <p:cNvSpPr>
                <a:spLocks noChangeShapeType="1"/>
              </p:cNvSpPr>
              <p:nvPr/>
            </p:nvSpPr>
            <p:spPr bwMode="auto">
              <a:xfrm>
                <a:off x="1728" y="4077"/>
                <a:ext cx="0" cy="35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62" name="Rectangle 59"/>
            <p:cNvSpPr>
              <a:spLocks noChangeArrowheads="1"/>
            </p:cNvSpPr>
            <p:nvPr/>
          </p:nvSpPr>
          <p:spPr bwMode="auto">
            <a:xfrm>
              <a:off x="4764088" y="3616322"/>
              <a:ext cx="749300" cy="692150"/>
            </a:xfrm>
            <a:prstGeom prst="rect">
              <a:avLst/>
            </a:prstGeom>
            <a:solidFill>
              <a:srgbClr val="47474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64"/>
            <p:cNvGrpSpPr>
              <a:grpSpLocks/>
            </p:cNvGrpSpPr>
            <p:nvPr/>
          </p:nvGrpSpPr>
          <p:grpSpPr bwMode="auto">
            <a:xfrm>
              <a:off x="5691188" y="3895722"/>
              <a:ext cx="527050" cy="222250"/>
              <a:chOff x="3540" y="2724"/>
              <a:chExt cx="332" cy="140"/>
            </a:xfrm>
          </p:grpSpPr>
          <p:sp>
            <p:nvSpPr>
              <p:cNvPr id="23636" name="Rectangle 60"/>
              <p:cNvSpPr>
                <a:spLocks noChangeArrowheads="1"/>
              </p:cNvSpPr>
              <p:nvPr/>
            </p:nvSpPr>
            <p:spPr bwMode="auto">
              <a:xfrm>
                <a:off x="3688" y="2728"/>
                <a:ext cx="184" cy="40"/>
              </a:xfrm>
              <a:prstGeom prst="rect">
                <a:avLst/>
              </a:prstGeom>
              <a:solidFill>
                <a:srgbClr val="67676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7" name="Rectangle 61"/>
              <p:cNvSpPr>
                <a:spLocks noChangeArrowheads="1"/>
              </p:cNvSpPr>
              <p:nvPr/>
            </p:nvSpPr>
            <p:spPr bwMode="auto">
              <a:xfrm>
                <a:off x="3832" y="2776"/>
                <a:ext cx="40" cy="88"/>
              </a:xfrm>
              <a:prstGeom prst="rect">
                <a:avLst/>
              </a:prstGeom>
              <a:solidFill>
                <a:srgbClr val="67676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8" name="Line 62"/>
              <p:cNvSpPr>
                <a:spLocks noChangeShapeType="1"/>
              </p:cNvSpPr>
              <p:nvPr/>
            </p:nvSpPr>
            <p:spPr bwMode="auto">
              <a:xfrm>
                <a:off x="3784" y="2776"/>
                <a:ext cx="40" cy="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9" name="Line 63"/>
              <p:cNvSpPr>
                <a:spLocks noChangeShapeType="1"/>
              </p:cNvSpPr>
              <p:nvPr/>
            </p:nvSpPr>
            <p:spPr bwMode="auto">
              <a:xfrm flipH="1">
                <a:off x="3540" y="272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64" name="Rectangle 65"/>
            <p:cNvSpPr>
              <a:spLocks noChangeArrowheads="1"/>
            </p:cNvSpPr>
            <p:nvPr/>
          </p:nvSpPr>
          <p:spPr bwMode="auto">
            <a:xfrm>
              <a:off x="5809782" y="3040291"/>
              <a:ext cx="1239838" cy="520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 defTabSz="762000"/>
              <a:r>
                <a:rPr lang="fr-FR" sz="1400" b="1" dirty="0" err="1" smtClean="0"/>
                <a:t>Helium</a:t>
              </a:r>
              <a:r>
                <a:rPr lang="fr-FR" sz="1400" b="1" dirty="0" smtClean="0"/>
                <a:t> </a:t>
              </a:r>
            </a:p>
            <a:p>
              <a:pPr algn="ctr" defTabSz="762000"/>
              <a:r>
                <a:rPr lang="fr-FR" sz="1400" b="1" dirty="0" err="1" smtClean="0"/>
                <a:t>pistol</a:t>
              </a:r>
              <a:endParaRPr lang="fr-FR" sz="1400" b="1" dirty="0"/>
            </a:p>
          </p:txBody>
        </p:sp>
        <p:sp>
          <p:nvSpPr>
            <p:cNvPr id="23565" name="AutoShape 66"/>
            <p:cNvSpPr>
              <a:spLocks noChangeArrowheads="1"/>
            </p:cNvSpPr>
            <p:nvPr/>
          </p:nvSpPr>
          <p:spPr bwMode="auto">
            <a:xfrm rot="7500000">
              <a:off x="3786188" y="2771772"/>
              <a:ext cx="609600" cy="1447800"/>
            </a:xfrm>
            <a:prstGeom prst="triangle">
              <a:avLst>
                <a:gd name="adj" fmla="val 49995"/>
              </a:avLst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Oval 67"/>
            <p:cNvSpPr>
              <a:spLocks noChangeArrowheads="1"/>
            </p:cNvSpPr>
            <p:nvPr/>
          </p:nvSpPr>
          <p:spPr bwMode="auto">
            <a:xfrm>
              <a:off x="1677988" y="3387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Oval 68"/>
            <p:cNvSpPr>
              <a:spLocks noChangeArrowheads="1"/>
            </p:cNvSpPr>
            <p:nvPr/>
          </p:nvSpPr>
          <p:spPr bwMode="auto">
            <a:xfrm>
              <a:off x="2820988" y="2016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Oval 69"/>
            <p:cNvSpPr>
              <a:spLocks noChangeArrowheads="1"/>
            </p:cNvSpPr>
            <p:nvPr/>
          </p:nvSpPr>
          <p:spPr bwMode="auto">
            <a:xfrm>
              <a:off x="2820988" y="20923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9" name="Oval 70"/>
            <p:cNvSpPr>
              <a:spLocks noChangeArrowheads="1"/>
            </p:cNvSpPr>
            <p:nvPr/>
          </p:nvSpPr>
          <p:spPr bwMode="auto">
            <a:xfrm>
              <a:off x="2897188" y="20923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0" name="Oval 71"/>
            <p:cNvSpPr>
              <a:spLocks noChangeArrowheads="1"/>
            </p:cNvSpPr>
            <p:nvPr/>
          </p:nvSpPr>
          <p:spPr bwMode="auto">
            <a:xfrm>
              <a:off x="1982788" y="20923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Oval 72"/>
            <p:cNvSpPr>
              <a:spLocks noChangeArrowheads="1"/>
            </p:cNvSpPr>
            <p:nvPr/>
          </p:nvSpPr>
          <p:spPr bwMode="auto">
            <a:xfrm>
              <a:off x="2725738" y="20923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Oval 73"/>
            <p:cNvSpPr>
              <a:spLocks noChangeArrowheads="1"/>
            </p:cNvSpPr>
            <p:nvPr/>
          </p:nvSpPr>
          <p:spPr bwMode="auto">
            <a:xfrm>
              <a:off x="1677988" y="2930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Oval 74"/>
            <p:cNvSpPr>
              <a:spLocks noChangeArrowheads="1"/>
            </p:cNvSpPr>
            <p:nvPr/>
          </p:nvSpPr>
          <p:spPr bwMode="auto">
            <a:xfrm>
              <a:off x="2820988" y="2168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Oval 75"/>
            <p:cNvSpPr>
              <a:spLocks noChangeArrowheads="1"/>
            </p:cNvSpPr>
            <p:nvPr/>
          </p:nvSpPr>
          <p:spPr bwMode="auto">
            <a:xfrm>
              <a:off x="1906588" y="3082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Oval 76"/>
            <p:cNvSpPr>
              <a:spLocks noChangeArrowheads="1"/>
            </p:cNvSpPr>
            <p:nvPr/>
          </p:nvSpPr>
          <p:spPr bwMode="auto">
            <a:xfrm>
              <a:off x="2211388" y="2016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6" name="Oval 77"/>
            <p:cNvSpPr>
              <a:spLocks noChangeArrowheads="1"/>
            </p:cNvSpPr>
            <p:nvPr/>
          </p:nvSpPr>
          <p:spPr bwMode="auto">
            <a:xfrm>
              <a:off x="2897188" y="2244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7" name="Oval 78"/>
            <p:cNvSpPr>
              <a:spLocks noChangeArrowheads="1"/>
            </p:cNvSpPr>
            <p:nvPr/>
          </p:nvSpPr>
          <p:spPr bwMode="auto">
            <a:xfrm>
              <a:off x="2820988" y="2244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8" name="Oval 79"/>
            <p:cNvSpPr>
              <a:spLocks noChangeArrowheads="1"/>
            </p:cNvSpPr>
            <p:nvPr/>
          </p:nvSpPr>
          <p:spPr bwMode="auto">
            <a:xfrm>
              <a:off x="2897188" y="2168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Oval 80"/>
            <p:cNvSpPr>
              <a:spLocks noChangeArrowheads="1"/>
            </p:cNvSpPr>
            <p:nvPr/>
          </p:nvSpPr>
          <p:spPr bwMode="auto">
            <a:xfrm>
              <a:off x="2820988" y="2320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0" name="Oval 81"/>
            <p:cNvSpPr>
              <a:spLocks noChangeArrowheads="1"/>
            </p:cNvSpPr>
            <p:nvPr/>
          </p:nvSpPr>
          <p:spPr bwMode="auto">
            <a:xfrm>
              <a:off x="2116138" y="3311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Oval 82"/>
            <p:cNvSpPr>
              <a:spLocks noChangeArrowheads="1"/>
            </p:cNvSpPr>
            <p:nvPr/>
          </p:nvSpPr>
          <p:spPr bwMode="auto">
            <a:xfrm>
              <a:off x="1906588" y="3463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2" name="Rectangle 83"/>
            <p:cNvSpPr>
              <a:spLocks noChangeArrowheads="1"/>
            </p:cNvSpPr>
            <p:nvPr/>
          </p:nvSpPr>
          <p:spPr bwMode="auto">
            <a:xfrm>
              <a:off x="1716088" y="3616322"/>
              <a:ext cx="520700" cy="139700"/>
            </a:xfrm>
            <a:prstGeom prst="rect">
              <a:avLst/>
            </a:prstGeom>
            <a:solidFill>
              <a:srgbClr val="67676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Oval 84"/>
            <p:cNvSpPr>
              <a:spLocks noChangeArrowheads="1"/>
            </p:cNvSpPr>
            <p:nvPr/>
          </p:nvSpPr>
          <p:spPr bwMode="auto">
            <a:xfrm>
              <a:off x="2268538" y="1863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4" name="Oval 85"/>
            <p:cNvSpPr>
              <a:spLocks noChangeArrowheads="1"/>
            </p:cNvSpPr>
            <p:nvPr/>
          </p:nvSpPr>
          <p:spPr bwMode="auto">
            <a:xfrm>
              <a:off x="1963738" y="28543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5" name="Oval 86"/>
            <p:cNvSpPr>
              <a:spLocks noChangeArrowheads="1"/>
            </p:cNvSpPr>
            <p:nvPr/>
          </p:nvSpPr>
          <p:spPr bwMode="auto">
            <a:xfrm>
              <a:off x="2725738" y="2244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6" name="Oval 87"/>
            <p:cNvSpPr>
              <a:spLocks noChangeArrowheads="1"/>
            </p:cNvSpPr>
            <p:nvPr/>
          </p:nvSpPr>
          <p:spPr bwMode="auto">
            <a:xfrm>
              <a:off x="2344738" y="20923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88"/>
            <p:cNvSpPr>
              <a:spLocks noChangeArrowheads="1"/>
            </p:cNvSpPr>
            <p:nvPr/>
          </p:nvSpPr>
          <p:spPr bwMode="auto">
            <a:xfrm>
              <a:off x="2725738" y="1939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89"/>
            <p:cNvSpPr>
              <a:spLocks noChangeArrowheads="1"/>
            </p:cNvSpPr>
            <p:nvPr/>
          </p:nvSpPr>
          <p:spPr bwMode="auto">
            <a:xfrm>
              <a:off x="2954338" y="2168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Oval 90"/>
            <p:cNvSpPr>
              <a:spLocks noChangeArrowheads="1"/>
            </p:cNvSpPr>
            <p:nvPr/>
          </p:nvSpPr>
          <p:spPr bwMode="auto">
            <a:xfrm>
              <a:off x="1811338" y="32353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0" name="Oval 91"/>
            <p:cNvSpPr>
              <a:spLocks noChangeArrowheads="1"/>
            </p:cNvSpPr>
            <p:nvPr/>
          </p:nvSpPr>
          <p:spPr bwMode="auto">
            <a:xfrm>
              <a:off x="2573338" y="2320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Oval 92"/>
            <p:cNvSpPr>
              <a:spLocks noChangeArrowheads="1"/>
            </p:cNvSpPr>
            <p:nvPr/>
          </p:nvSpPr>
          <p:spPr bwMode="auto">
            <a:xfrm>
              <a:off x="2725738" y="2397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2" name="Rectangle 93"/>
            <p:cNvSpPr>
              <a:spLocks noChangeArrowheads="1"/>
            </p:cNvSpPr>
            <p:nvPr/>
          </p:nvSpPr>
          <p:spPr bwMode="auto">
            <a:xfrm>
              <a:off x="3043238" y="2162172"/>
              <a:ext cx="609600" cy="7620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Oval 94"/>
            <p:cNvSpPr>
              <a:spLocks noChangeArrowheads="1"/>
            </p:cNvSpPr>
            <p:nvPr/>
          </p:nvSpPr>
          <p:spPr bwMode="auto">
            <a:xfrm>
              <a:off x="2287588" y="2701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4" name="Oval 95"/>
            <p:cNvSpPr>
              <a:spLocks noChangeArrowheads="1"/>
            </p:cNvSpPr>
            <p:nvPr/>
          </p:nvSpPr>
          <p:spPr bwMode="auto">
            <a:xfrm>
              <a:off x="2363788" y="2930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Oval 96"/>
            <p:cNvSpPr>
              <a:spLocks noChangeArrowheads="1"/>
            </p:cNvSpPr>
            <p:nvPr/>
          </p:nvSpPr>
          <p:spPr bwMode="auto">
            <a:xfrm>
              <a:off x="1811338" y="2625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Oval 97"/>
            <p:cNvSpPr>
              <a:spLocks noChangeArrowheads="1"/>
            </p:cNvSpPr>
            <p:nvPr/>
          </p:nvSpPr>
          <p:spPr bwMode="auto">
            <a:xfrm>
              <a:off x="2497138" y="2397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Oval 98"/>
            <p:cNvSpPr>
              <a:spLocks noChangeArrowheads="1"/>
            </p:cNvSpPr>
            <p:nvPr/>
          </p:nvSpPr>
          <p:spPr bwMode="auto">
            <a:xfrm>
              <a:off x="2516188" y="1863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8" name="Oval 99"/>
            <p:cNvSpPr>
              <a:spLocks noChangeArrowheads="1"/>
            </p:cNvSpPr>
            <p:nvPr/>
          </p:nvSpPr>
          <p:spPr bwMode="auto">
            <a:xfrm>
              <a:off x="2497138" y="2244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9" name="Oval 100"/>
            <p:cNvSpPr>
              <a:spLocks noChangeArrowheads="1"/>
            </p:cNvSpPr>
            <p:nvPr/>
          </p:nvSpPr>
          <p:spPr bwMode="auto">
            <a:xfrm>
              <a:off x="2592388" y="20923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Oval 101"/>
            <p:cNvSpPr>
              <a:spLocks noChangeArrowheads="1"/>
            </p:cNvSpPr>
            <p:nvPr/>
          </p:nvSpPr>
          <p:spPr bwMode="auto">
            <a:xfrm>
              <a:off x="2211388" y="2320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Oval 102"/>
            <p:cNvSpPr>
              <a:spLocks noChangeArrowheads="1"/>
            </p:cNvSpPr>
            <p:nvPr/>
          </p:nvSpPr>
          <p:spPr bwMode="auto">
            <a:xfrm>
              <a:off x="2135188" y="2549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Oval 103"/>
            <p:cNvSpPr>
              <a:spLocks noChangeArrowheads="1"/>
            </p:cNvSpPr>
            <p:nvPr/>
          </p:nvSpPr>
          <p:spPr bwMode="auto">
            <a:xfrm>
              <a:off x="2039938" y="2930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Oval 104"/>
            <p:cNvSpPr>
              <a:spLocks noChangeArrowheads="1"/>
            </p:cNvSpPr>
            <p:nvPr/>
          </p:nvSpPr>
          <p:spPr bwMode="auto">
            <a:xfrm>
              <a:off x="2192338" y="3082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Oval 105"/>
            <p:cNvSpPr>
              <a:spLocks noChangeArrowheads="1"/>
            </p:cNvSpPr>
            <p:nvPr/>
          </p:nvSpPr>
          <p:spPr bwMode="auto">
            <a:xfrm>
              <a:off x="2192338" y="3463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Oval 106"/>
            <p:cNvSpPr>
              <a:spLocks noChangeArrowheads="1"/>
            </p:cNvSpPr>
            <p:nvPr/>
          </p:nvSpPr>
          <p:spPr bwMode="auto">
            <a:xfrm>
              <a:off x="2344738" y="3159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6" name="Oval 107"/>
            <p:cNvSpPr>
              <a:spLocks noChangeArrowheads="1"/>
            </p:cNvSpPr>
            <p:nvPr/>
          </p:nvSpPr>
          <p:spPr bwMode="auto">
            <a:xfrm>
              <a:off x="1982788" y="32353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7" name="Oval 108"/>
            <p:cNvSpPr>
              <a:spLocks noChangeArrowheads="1"/>
            </p:cNvSpPr>
            <p:nvPr/>
          </p:nvSpPr>
          <p:spPr bwMode="auto">
            <a:xfrm>
              <a:off x="1754188" y="3540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8" name="Oval 109"/>
            <p:cNvSpPr>
              <a:spLocks noChangeArrowheads="1"/>
            </p:cNvSpPr>
            <p:nvPr/>
          </p:nvSpPr>
          <p:spPr bwMode="auto">
            <a:xfrm>
              <a:off x="2058988" y="3540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9" name="Oval 110"/>
            <p:cNvSpPr>
              <a:spLocks noChangeArrowheads="1"/>
            </p:cNvSpPr>
            <p:nvPr/>
          </p:nvSpPr>
          <p:spPr bwMode="auto">
            <a:xfrm>
              <a:off x="1982788" y="3387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0" name="Oval 111"/>
            <p:cNvSpPr>
              <a:spLocks noChangeArrowheads="1"/>
            </p:cNvSpPr>
            <p:nvPr/>
          </p:nvSpPr>
          <p:spPr bwMode="auto">
            <a:xfrm>
              <a:off x="1735138" y="3082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1" name="Oval 112"/>
            <p:cNvSpPr>
              <a:spLocks noChangeArrowheads="1"/>
            </p:cNvSpPr>
            <p:nvPr/>
          </p:nvSpPr>
          <p:spPr bwMode="auto">
            <a:xfrm>
              <a:off x="2497138" y="2016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2" name="Oval 113"/>
            <p:cNvSpPr>
              <a:spLocks noChangeArrowheads="1"/>
            </p:cNvSpPr>
            <p:nvPr/>
          </p:nvSpPr>
          <p:spPr bwMode="auto">
            <a:xfrm>
              <a:off x="1754188" y="1863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3" name="Oval 114"/>
            <p:cNvSpPr>
              <a:spLocks noChangeArrowheads="1"/>
            </p:cNvSpPr>
            <p:nvPr/>
          </p:nvSpPr>
          <p:spPr bwMode="auto">
            <a:xfrm>
              <a:off x="1754188" y="23209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4" name="Oval 115"/>
            <p:cNvSpPr>
              <a:spLocks noChangeArrowheads="1"/>
            </p:cNvSpPr>
            <p:nvPr/>
          </p:nvSpPr>
          <p:spPr bwMode="auto">
            <a:xfrm>
              <a:off x="2573338" y="2930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5" name="Oval 116"/>
            <p:cNvSpPr>
              <a:spLocks noChangeArrowheads="1"/>
            </p:cNvSpPr>
            <p:nvPr/>
          </p:nvSpPr>
          <p:spPr bwMode="auto">
            <a:xfrm>
              <a:off x="2573338" y="3387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6" name="Oval 117"/>
            <p:cNvSpPr>
              <a:spLocks noChangeArrowheads="1"/>
            </p:cNvSpPr>
            <p:nvPr/>
          </p:nvSpPr>
          <p:spPr bwMode="auto">
            <a:xfrm>
              <a:off x="1525588" y="2778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7" name="Oval 118"/>
            <p:cNvSpPr>
              <a:spLocks noChangeArrowheads="1"/>
            </p:cNvSpPr>
            <p:nvPr/>
          </p:nvSpPr>
          <p:spPr bwMode="auto">
            <a:xfrm>
              <a:off x="1449388" y="2016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8" name="Oval 119"/>
            <p:cNvSpPr>
              <a:spLocks noChangeArrowheads="1"/>
            </p:cNvSpPr>
            <p:nvPr/>
          </p:nvSpPr>
          <p:spPr bwMode="auto">
            <a:xfrm>
              <a:off x="1373188" y="33115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9" name="Oval 120"/>
            <p:cNvSpPr>
              <a:spLocks noChangeArrowheads="1"/>
            </p:cNvSpPr>
            <p:nvPr/>
          </p:nvSpPr>
          <p:spPr bwMode="auto">
            <a:xfrm>
              <a:off x="2725738" y="3006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0" name="Oval 121"/>
            <p:cNvSpPr>
              <a:spLocks noChangeArrowheads="1"/>
            </p:cNvSpPr>
            <p:nvPr/>
          </p:nvSpPr>
          <p:spPr bwMode="auto">
            <a:xfrm>
              <a:off x="1373188" y="2397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1" name="Oval 122"/>
            <p:cNvSpPr>
              <a:spLocks noChangeArrowheads="1"/>
            </p:cNvSpPr>
            <p:nvPr/>
          </p:nvSpPr>
          <p:spPr bwMode="auto">
            <a:xfrm>
              <a:off x="2287588" y="23971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2" name="Oval 123"/>
            <p:cNvSpPr>
              <a:spLocks noChangeArrowheads="1"/>
            </p:cNvSpPr>
            <p:nvPr/>
          </p:nvSpPr>
          <p:spPr bwMode="auto">
            <a:xfrm>
              <a:off x="1982788" y="2244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3" name="Oval 124"/>
            <p:cNvSpPr>
              <a:spLocks noChangeArrowheads="1"/>
            </p:cNvSpPr>
            <p:nvPr/>
          </p:nvSpPr>
          <p:spPr bwMode="auto">
            <a:xfrm>
              <a:off x="2516188" y="2625722"/>
              <a:ext cx="63500" cy="635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4" name="AutoShape 125"/>
            <p:cNvSpPr>
              <a:spLocks noChangeArrowheads="1"/>
            </p:cNvSpPr>
            <p:nvPr/>
          </p:nvSpPr>
          <p:spPr bwMode="auto">
            <a:xfrm rot="16200000" flipH="1">
              <a:off x="1776413" y="3752847"/>
              <a:ext cx="400050" cy="190500"/>
            </a:xfrm>
            <a:prstGeom prst="rightArrow">
              <a:avLst>
                <a:gd name="adj1" fmla="val 50000"/>
                <a:gd name="adj2" fmla="val 105010"/>
              </a:avLst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5" name="Rectangle 126"/>
            <p:cNvSpPr>
              <a:spLocks noChangeArrowheads="1"/>
            </p:cNvSpPr>
            <p:nvPr/>
          </p:nvSpPr>
          <p:spPr bwMode="auto">
            <a:xfrm>
              <a:off x="4654551" y="3709986"/>
              <a:ext cx="987426" cy="603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 defTabSz="762000"/>
              <a:r>
                <a:rPr lang="fr-FR" sz="1000" b="1" dirty="0" smtClean="0">
                  <a:solidFill>
                    <a:schemeClr val="hlink"/>
                  </a:solidFill>
                </a:rPr>
                <a:t>Part </a:t>
              </a:r>
            </a:p>
            <a:p>
              <a:pPr algn="ctr" defTabSz="762000"/>
              <a:r>
                <a:rPr lang="fr-FR" sz="1000" b="1" dirty="0">
                  <a:solidFill>
                    <a:schemeClr val="hlink"/>
                  </a:solidFill>
                </a:rPr>
                <a:t>t</a:t>
              </a:r>
              <a:r>
                <a:rPr lang="fr-FR" sz="1000" b="1" dirty="0" smtClean="0">
                  <a:solidFill>
                    <a:schemeClr val="hlink"/>
                  </a:solidFill>
                </a:rPr>
                <a:t>o test</a:t>
              </a:r>
              <a:endParaRPr lang="fr-FR" sz="1000" b="1" dirty="0">
                <a:solidFill>
                  <a:schemeClr val="hlink"/>
                </a:solidFill>
              </a:endParaRPr>
            </a:p>
          </p:txBody>
        </p:sp>
        <p:sp>
          <p:nvSpPr>
            <p:cNvPr id="23627" name="Rectangle 128"/>
            <p:cNvSpPr>
              <a:spLocks noChangeArrowheads="1"/>
            </p:cNvSpPr>
            <p:nvPr/>
          </p:nvSpPr>
          <p:spPr bwMode="auto">
            <a:xfrm>
              <a:off x="3017240" y="1683185"/>
              <a:ext cx="1242460" cy="5488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algn="ctr" defTabSz="762000"/>
              <a:r>
                <a:rPr lang="fr-FR" sz="1600" b="1" dirty="0" err="1">
                  <a:solidFill>
                    <a:srgbClr val="037C03"/>
                  </a:solidFill>
                </a:rPr>
                <a:t>h</a:t>
              </a:r>
              <a:r>
                <a:rPr lang="fr-FR" sz="1600" b="1" dirty="0" err="1" smtClean="0">
                  <a:solidFill>
                    <a:srgbClr val="037C03"/>
                  </a:solidFill>
                </a:rPr>
                <a:t>elium</a:t>
              </a:r>
              <a:endParaRPr lang="fr-FR" sz="1600" b="1" dirty="0">
                <a:solidFill>
                  <a:srgbClr val="037C03"/>
                </a:solidFill>
              </a:endParaRPr>
            </a:p>
          </p:txBody>
        </p:sp>
        <p:sp>
          <p:nvSpPr>
            <p:cNvPr id="23628" name="Rectangle 129"/>
            <p:cNvSpPr>
              <a:spLocks noChangeArrowheads="1"/>
            </p:cNvSpPr>
            <p:nvPr/>
          </p:nvSpPr>
          <p:spPr bwMode="auto">
            <a:xfrm>
              <a:off x="2262188" y="3633785"/>
              <a:ext cx="384175" cy="469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algn="ctr" defTabSz="762000"/>
              <a:r>
                <a:rPr lang="fr-FR" b="1">
                  <a:solidFill>
                    <a:schemeClr val="hlink"/>
                  </a:solidFill>
                </a:rPr>
                <a:t>Q</a:t>
              </a:r>
            </a:p>
          </p:txBody>
        </p:sp>
        <p:sp>
          <p:nvSpPr>
            <p:cNvPr id="23629" name="Rectangle 130"/>
            <p:cNvSpPr>
              <a:spLocks noChangeArrowheads="1"/>
            </p:cNvSpPr>
            <p:nvPr/>
          </p:nvSpPr>
          <p:spPr bwMode="auto">
            <a:xfrm>
              <a:off x="4621" y="4638672"/>
              <a:ext cx="2658523" cy="9757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 algn="ctr" defTabSz="762000"/>
              <a:r>
                <a:rPr lang="fr-FR" sz="1600" b="1" dirty="0" smtClean="0">
                  <a:solidFill>
                    <a:schemeClr val="hlink"/>
                  </a:solidFill>
                </a:rPr>
                <a:t>q </a:t>
              </a:r>
              <a:r>
                <a:rPr lang="fr-FR" sz="1600" b="1" dirty="0">
                  <a:solidFill>
                    <a:schemeClr val="hlink"/>
                  </a:solidFill>
                </a:rPr>
                <a:t>= </a:t>
              </a:r>
              <a:r>
                <a:rPr lang="fr-FR" sz="1600" b="1" dirty="0" err="1" smtClean="0">
                  <a:solidFill>
                    <a:schemeClr val="hlink"/>
                  </a:solidFill>
                </a:rPr>
                <a:t>helium</a:t>
              </a:r>
              <a:r>
                <a:rPr lang="fr-FR" sz="1600" b="1" dirty="0" smtClean="0">
                  <a:solidFill>
                    <a:schemeClr val="hlink"/>
                  </a:solidFill>
                </a:rPr>
                <a:t> flux in </a:t>
              </a:r>
              <a:r>
                <a:rPr lang="fr-FR" sz="1600" b="1" dirty="0">
                  <a:solidFill>
                    <a:schemeClr val="hlink"/>
                  </a:solidFill>
                </a:rPr>
                <a:t>mbar. l/s</a:t>
              </a:r>
            </a:p>
          </p:txBody>
        </p:sp>
        <p:sp>
          <p:nvSpPr>
            <p:cNvPr id="23630" name="Line 131"/>
            <p:cNvSpPr>
              <a:spLocks noChangeShapeType="1"/>
            </p:cNvSpPr>
            <p:nvPr/>
          </p:nvSpPr>
          <p:spPr bwMode="auto">
            <a:xfrm flipH="1">
              <a:off x="7615238" y="2847972"/>
              <a:ext cx="533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1" name="Arc 132"/>
            <p:cNvSpPr>
              <a:spLocks/>
            </p:cNvSpPr>
            <p:nvPr/>
          </p:nvSpPr>
          <p:spPr bwMode="auto">
            <a:xfrm>
              <a:off x="7318376" y="2855910"/>
              <a:ext cx="298450" cy="298450"/>
            </a:xfrm>
            <a:custGeom>
              <a:avLst/>
              <a:gdLst>
                <a:gd name="T0" fmla="*/ 0 w 21600"/>
                <a:gd name="T1" fmla="*/ 298450 h 21599"/>
                <a:gd name="T2" fmla="*/ 296875 w 21600"/>
                <a:gd name="T3" fmla="*/ 0 h 21599"/>
                <a:gd name="T4" fmla="*/ 298450 w 21600"/>
                <a:gd name="T5" fmla="*/ 29845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14"/>
                    <a:pt x="9601" y="62"/>
                    <a:pt x="21485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14"/>
                    <a:pt x="9601" y="62"/>
                    <a:pt x="21485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2" name="Line 133"/>
            <p:cNvSpPr>
              <a:spLocks noChangeShapeType="1"/>
            </p:cNvSpPr>
            <p:nvPr/>
          </p:nvSpPr>
          <p:spPr bwMode="auto">
            <a:xfrm>
              <a:off x="7310438" y="3159122"/>
              <a:ext cx="0" cy="1816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3" name="Line 134"/>
            <p:cNvSpPr>
              <a:spLocks noChangeShapeType="1"/>
            </p:cNvSpPr>
            <p:nvPr/>
          </p:nvSpPr>
          <p:spPr bwMode="auto">
            <a:xfrm>
              <a:off x="6186488" y="4149722"/>
              <a:ext cx="0" cy="825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4" name="Arc 135"/>
            <p:cNvSpPr>
              <a:spLocks/>
            </p:cNvSpPr>
            <p:nvPr/>
          </p:nvSpPr>
          <p:spPr bwMode="auto">
            <a:xfrm>
              <a:off x="6700838" y="4981572"/>
              <a:ext cx="603250" cy="584200"/>
            </a:xfrm>
            <a:custGeom>
              <a:avLst/>
              <a:gdLst>
                <a:gd name="T0" fmla="*/ 603250 w 21600"/>
                <a:gd name="T1" fmla="*/ 0 h 21600"/>
                <a:gd name="T2" fmla="*/ 0 w 21600"/>
                <a:gd name="T3" fmla="*/ 58420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5" name="Arc 136"/>
            <p:cNvSpPr>
              <a:spLocks/>
            </p:cNvSpPr>
            <p:nvPr/>
          </p:nvSpPr>
          <p:spPr bwMode="auto">
            <a:xfrm>
              <a:off x="6194426" y="4981572"/>
              <a:ext cx="508000" cy="584200"/>
            </a:xfrm>
            <a:custGeom>
              <a:avLst/>
              <a:gdLst>
                <a:gd name="T0" fmla="*/ 508000 w 21600"/>
                <a:gd name="T1" fmla="*/ 584200 h 21600"/>
                <a:gd name="T2" fmla="*/ 0 w 21600"/>
                <a:gd name="T3" fmla="*/ 0 h 21600"/>
                <a:gd name="T4" fmla="*/ 50800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611560" y="692696"/>
            <a:ext cx="4896544" cy="2232248"/>
            <a:chOff x="673102" y="2055804"/>
            <a:chExt cx="7988300" cy="3721100"/>
          </a:xfrm>
        </p:grpSpPr>
        <p:sp>
          <p:nvSpPr>
            <p:cNvPr id="141" name="Rectangle 3"/>
            <p:cNvSpPr>
              <a:spLocks noChangeArrowheads="1"/>
            </p:cNvSpPr>
            <p:nvPr/>
          </p:nvSpPr>
          <p:spPr bwMode="auto">
            <a:xfrm>
              <a:off x="673102" y="2817804"/>
              <a:ext cx="825500" cy="28829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4"/>
            <p:cNvSpPr>
              <a:spLocks noChangeArrowheads="1"/>
            </p:cNvSpPr>
            <p:nvPr/>
          </p:nvSpPr>
          <p:spPr bwMode="auto">
            <a:xfrm>
              <a:off x="673102" y="2665404"/>
              <a:ext cx="901700" cy="292100"/>
            </a:xfrm>
            <a:prstGeom prst="ellipse">
              <a:avLst/>
            </a:prstGeom>
            <a:solidFill>
              <a:srgbClr val="063DE8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5"/>
            <p:cNvSpPr>
              <a:spLocks noChangeArrowheads="1"/>
            </p:cNvSpPr>
            <p:nvPr/>
          </p:nvSpPr>
          <p:spPr bwMode="auto">
            <a:xfrm>
              <a:off x="673102" y="2817804"/>
              <a:ext cx="901700" cy="2882900"/>
            </a:xfrm>
            <a:prstGeom prst="rect">
              <a:avLst/>
            </a:prstGeom>
            <a:gradFill rotWithShape="0">
              <a:gsLst>
                <a:gs pos="0">
                  <a:srgbClr val="063DE8"/>
                </a:gs>
                <a:gs pos="50000">
                  <a:srgbClr val="063DE8">
                    <a:gamma/>
                    <a:tint val="40000"/>
                    <a:invGamma/>
                  </a:srgbClr>
                </a:gs>
                <a:gs pos="100000">
                  <a:srgbClr val="063DE8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Rectangle 6"/>
            <p:cNvSpPr>
              <a:spLocks noChangeArrowheads="1"/>
            </p:cNvSpPr>
            <p:nvPr/>
          </p:nvSpPr>
          <p:spPr bwMode="auto">
            <a:xfrm>
              <a:off x="1054102" y="2360604"/>
              <a:ext cx="139700" cy="292100"/>
            </a:xfrm>
            <a:prstGeom prst="rect">
              <a:avLst/>
            </a:prstGeom>
            <a:solidFill>
              <a:srgbClr val="063DE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 flipV="1">
              <a:off x="1123952" y="2125654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8"/>
            <p:cNvSpPr>
              <a:spLocks noChangeShapeType="1"/>
            </p:cNvSpPr>
            <p:nvPr/>
          </p:nvSpPr>
          <p:spPr bwMode="auto">
            <a:xfrm>
              <a:off x="1054102" y="2125654"/>
              <a:ext cx="1397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9"/>
            <p:cNvSpPr>
              <a:spLocks noChangeArrowheads="1"/>
            </p:cNvSpPr>
            <p:nvPr/>
          </p:nvSpPr>
          <p:spPr bwMode="auto">
            <a:xfrm>
              <a:off x="901702" y="2055804"/>
              <a:ext cx="139700" cy="139700"/>
            </a:xfrm>
            <a:prstGeom prst="ellipse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10"/>
            <p:cNvSpPr>
              <a:spLocks noChangeArrowheads="1"/>
            </p:cNvSpPr>
            <p:nvPr/>
          </p:nvSpPr>
          <p:spPr bwMode="auto">
            <a:xfrm>
              <a:off x="1206502" y="2055804"/>
              <a:ext cx="139700" cy="139700"/>
            </a:xfrm>
            <a:prstGeom prst="ellipse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11"/>
            <p:cNvSpPr>
              <a:spLocks noChangeShapeType="1"/>
            </p:cNvSpPr>
            <p:nvPr/>
          </p:nvSpPr>
          <p:spPr bwMode="auto">
            <a:xfrm flipH="1">
              <a:off x="819152" y="2506654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Line 12"/>
            <p:cNvSpPr>
              <a:spLocks noChangeShapeType="1"/>
            </p:cNvSpPr>
            <p:nvPr/>
          </p:nvSpPr>
          <p:spPr bwMode="auto">
            <a:xfrm>
              <a:off x="819152" y="2436804"/>
              <a:ext cx="0" cy="139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13"/>
            <p:cNvSpPr>
              <a:spLocks noChangeArrowheads="1"/>
            </p:cNvSpPr>
            <p:nvPr/>
          </p:nvSpPr>
          <p:spPr bwMode="auto">
            <a:xfrm>
              <a:off x="728665" y="3938579"/>
              <a:ext cx="793750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14"/>
            <p:cNvSpPr>
              <a:spLocks noChangeArrowheads="1"/>
            </p:cNvSpPr>
            <p:nvPr/>
          </p:nvSpPr>
          <p:spPr bwMode="auto">
            <a:xfrm>
              <a:off x="877890" y="3984617"/>
              <a:ext cx="493712" cy="3968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15"/>
            <p:cNvSpPr>
              <a:spLocks noChangeArrowheads="1"/>
            </p:cNvSpPr>
            <p:nvPr/>
          </p:nvSpPr>
          <p:spPr bwMode="auto">
            <a:xfrm>
              <a:off x="835027" y="3940167"/>
              <a:ext cx="577850" cy="469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fr-FR" b="1">
                  <a:solidFill>
                    <a:schemeClr val="hlink"/>
                  </a:solidFill>
                </a:rPr>
                <a:t>He</a:t>
              </a:r>
            </a:p>
          </p:txBody>
        </p:sp>
        <p:sp>
          <p:nvSpPr>
            <p:cNvPr id="154" name="Rectangle 16"/>
            <p:cNvSpPr>
              <a:spLocks noChangeArrowheads="1"/>
            </p:cNvSpPr>
            <p:nvPr/>
          </p:nvSpPr>
          <p:spPr bwMode="auto">
            <a:xfrm>
              <a:off x="3340102" y="3960804"/>
              <a:ext cx="1587500" cy="1739900"/>
            </a:xfrm>
            <a:prstGeom prst="rect">
              <a:avLst/>
            </a:prstGeom>
            <a:gradFill rotWithShape="0">
              <a:gsLst>
                <a:gs pos="0">
                  <a:srgbClr val="7FFF00">
                    <a:gamma/>
                    <a:tint val="0"/>
                    <a:invGamma/>
                  </a:srgbClr>
                </a:gs>
                <a:gs pos="100000">
                  <a:srgbClr val="7FFF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17"/>
            <p:cNvSpPr>
              <a:spLocks noChangeShapeType="1"/>
            </p:cNvSpPr>
            <p:nvPr/>
          </p:nvSpPr>
          <p:spPr bwMode="auto">
            <a:xfrm>
              <a:off x="1130302" y="2278054"/>
              <a:ext cx="13589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Line 18"/>
            <p:cNvSpPr>
              <a:spLocks noChangeShapeType="1"/>
            </p:cNvSpPr>
            <p:nvPr/>
          </p:nvSpPr>
          <p:spPr bwMode="auto">
            <a:xfrm>
              <a:off x="2495552" y="2284404"/>
              <a:ext cx="0" cy="2501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Line 19"/>
            <p:cNvSpPr>
              <a:spLocks noChangeShapeType="1"/>
            </p:cNvSpPr>
            <p:nvPr/>
          </p:nvSpPr>
          <p:spPr bwMode="auto">
            <a:xfrm>
              <a:off x="2501902" y="4792654"/>
              <a:ext cx="8255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Rectangle 20"/>
            <p:cNvSpPr>
              <a:spLocks noChangeArrowheads="1"/>
            </p:cNvSpPr>
            <p:nvPr/>
          </p:nvSpPr>
          <p:spPr bwMode="auto">
            <a:xfrm>
              <a:off x="3716270" y="4481504"/>
              <a:ext cx="835164" cy="7053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algn="ctr" defTabSz="762000"/>
              <a:r>
                <a:rPr lang="fr-FR" sz="2000" b="1" dirty="0">
                  <a:solidFill>
                    <a:schemeClr val="hlink"/>
                  </a:solidFill>
                </a:rPr>
                <a:t>5</a:t>
              </a:r>
              <a:r>
                <a:rPr lang="fr-FR" sz="2000" b="1" dirty="0" smtClean="0">
                  <a:solidFill>
                    <a:schemeClr val="hlink"/>
                  </a:solidFill>
                </a:rPr>
                <a:t> </a:t>
              </a:r>
              <a:r>
                <a:rPr lang="fr-FR" sz="2000" b="1" dirty="0">
                  <a:solidFill>
                    <a:schemeClr val="hlink"/>
                  </a:solidFill>
                </a:rPr>
                <a:t>bar</a:t>
              </a:r>
            </a:p>
            <a:p>
              <a:pPr algn="ctr" defTabSz="762000"/>
              <a:r>
                <a:rPr lang="fr-FR" sz="2000" b="1" dirty="0">
                  <a:solidFill>
                    <a:schemeClr val="hlink"/>
                  </a:solidFill>
                </a:rPr>
                <a:t>He</a:t>
              </a:r>
            </a:p>
          </p:txBody>
        </p:sp>
        <p:sp>
          <p:nvSpPr>
            <p:cNvPr id="159" name="Oval 21"/>
            <p:cNvSpPr>
              <a:spLocks noChangeArrowheads="1"/>
            </p:cNvSpPr>
            <p:nvPr/>
          </p:nvSpPr>
          <p:spPr bwMode="auto">
            <a:xfrm>
              <a:off x="3613152" y="3471854"/>
              <a:ext cx="838200" cy="4572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7FFF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Rectangle 22"/>
            <p:cNvSpPr>
              <a:spLocks noChangeArrowheads="1"/>
            </p:cNvSpPr>
            <p:nvPr/>
          </p:nvSpPr>
          <p:spPr bwMode="auto">
            <a:xfrm>
              <a:off x="3949702" y="3122604"/>
              <a:ext cx="139700" cy="36830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Line 23"/>
            <p:cNvSpPr>
              <a:spLocks noChangeShapeType="1"/>
            </p:cNvSpPr>
            <p:nvPr/>
          </p:nvSpPr>
          <p:spPr bwMode="auto">
            <a:xfrm>
              <a:off x="4019552" y="3503604"/>
              <a:ext cx="0" cy="292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24"/>
            <p:cNvSpPr>
              <a:spLocks noChangeShapeType="1"/>
            </p:cNvSpPr>
            <p:nvPr/>
          </p:nvSpPr>
          <p:spPr bwMode="auto">
            <a:xfrm>
              <a:off x="8591552" y="3814754"/>
              <a:ext cx="0" cy="279400"/>
            </a:xfrm>
            <a:prstGeom prst="line">
              <a:avLst/>
            </a:prstGeom>
            <a:noFill/>
            <a:ln w="25400">
              <a:solidFill>
                <a:srgbClr val="FF50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Line 25"/>
            <p:cNvSpPr>
              <a:spLocks noChangeShapeType="1"/>
            </p:cNvSpPr>
            <p:nvPr/>
          </p:nvSpPr>
          <p:spPr bwMode="auto">
            <a:xfrm>
              <a:off x="6534152" y="3814754"/>
              <a:ext cx="0" cy="279400"/>
            </a:xfrm>
            <a:prstGeom prst="line">
              <a:avLst/>
            </a:prstGeom>
            <a:noFill/>
            <a:ln w="25400">
              <a:solidFill>
                <a:srgbClr val="FF50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Rectangle 26"/>
            <p:cNvSpPr>
              <a:spLocks noChangeArrowheads="1"/>
            </p:cNvSpPr>
            <p:nvPr/>
          </p:nvSpPr>
          <p:spPr bwMode="auto">
            <a:xfrm>
              <a:off x="6464302" y="4113204"/>
              <a:ext cx="2197100" cy="1587500"/>
            </a:xfrm>
            <a:prstGeom prst="rect">
              <a:avLst/>
            </a:prstGeom>
            <a:gradFill rotWithShape="0">
              <a:gsLst>
                <a:gs pos="0">
                  <a:srgbClr val="CECECE"/>
                </a:gs>
                <a:gs pos="50000">
                  <a:srgbClr val="CECECE">
                    <a:gamma/>
                    <a:tint val="40000"/>
                    <a:invGamma/>
                  </a:srgbClr>
                </a:gs>
                <a:gs pos="100000">
                  <a:srgbClr val="CECECE"/>
                </a:gs>
              </a:gsLst>
              <a:lin ang="27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Rectangle 27"/>
            <p:cNvSpPr>
              <a:spLocks noChangeArrowheads="1"/>
            </p:cNvSpPr>
            <p:nvPr/>
          </p:nvSpPr>
          <p:spPr bwMode="auto">
            <a:xfrm>
              <a:off x="6464302" y="4113204"/>
              <a:ext cx="1663700" cy="520700"/>
            </a:xfrm>
            <a:prstGeom prst="rect">
              <a:avLst/>
            </a:prstGeom>
            <a:gradFill rotWithShape="0">
              <a:gsLst>
                <a:gs pos="0">
                  <a:srgbClr val="CECECE"/>
                </a:gs>
                <a:gs pos="50000">
                  <a:srgbClr val="E6E6E6"/>
                </a:gs>
                <a:gs pos="100000">
                  <a:srgbClr val="CECECE"/>
                </a:gs>
              </a:gsLst>
              <a:lin ang="27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Rectangle 28"/>
            <p:cNvSpPr>
              <a:spLocks noChangeArrowheads="1"/>
            </p:cNvSpPr>
            <p:nvPr/>
          </p:nvSpPr>
          <p:spPr bwMode="auto">
            <a:xfrm>
              <a:off x="6540502" y="4189404"/>
              <a:ext cx="1511300" cy="36830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Rectangle 29" descr="Dark vertical"/>
            <p:cNvSpPr>
              <a:spLocks noChangeArrowheads="1"/>
            </p:cNvSpPr>
            <p:nvPr/>
          </p:nvSpPr>
          <p:spPr bwMode="auto">
            <a:xfrm>
              <a:off x="6616702" y="4265604"/>
              <a:ext cx="139700" cy="63500"/>
            </a:xfrm>
            <a:prstGeom prst="rect">
              <a:avLst/>
            </a:prstGeom>
            <a:pattFill prst="dkVert">
              <a:fgClr>
                <a:schemeClr val="bg2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30"/>
            <p:cNvSpPr>
              <a:spLocks noChangeArrowheads="1"/>
            </p:cNvSpPr>
            <p:nvPr/>
          </p:nvSpPr>
          <p:spPr bwMode="auto">
            <a:xfrm>
              <a:off x="6616702" y="4341804"/>
              <a:ext cx="63500" cy="635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31"/>
            <p:cNvSpPr>
              <a:spLocks noChangeArrowheads="1"/>
            </p:cNvSpPr>
            <p:nvPr/>
          </p:nvSpPr>
          <p:spPr bwMode="auto">
            <a:xfrm>
              <a:off x="6692902" y="4341804"/>
              <a:ext cx="63500" cy="635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Rectangle 32"/>
            <p:cNvSpPr>
              <a:spLocks noChangeArrowheads="1"/>
            </p:cNvSpPr>
            <p:nvPr/>
          </p:nvSpPr>
          <p:spPr bwMode="auto">
            <a:xfrm>
              <a:off x="6769102" y="4418004"/>
              <a:ext cx="63500" cy="635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Rectangle 33"/>
            <p:cNvSpPr>
              <a:spLocks noChangeArrowheads="1"/>
            </p:cNvSpPr>
            <p:nvPr/>
          </p:nvSpPr>
          <p:spPr bwMode="auto">
            <a:xfrm>
              <a:off x="6845302" y="4418004"/>
              <a:ext cx="63500" cy="635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Rectangle 34"/>
            <p:cNvSpPr>
              <a:spLocks noChangeArrowheads="1"/>
            </p:cNvSpPr>
            <p:nvPr/>
          </p:nvSpPr>
          <p:spPr bwMode="auto">
            <a:xfrm>
              <a:off x="6921502" y="4418004"/>
              <a:ext cx="63500" cy="635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Rectangle 35"/>
            <p:cNvSpPr>
              <a:spLocks noChangeArrowheads="1"/>
            </p:cNvSpPr>
            <p:nvPr/>
          </p:nvSpPr>
          <p:spPr bwMode="auto">
            <a:xfrm>
              <a:off x="7073902" y="4418004"/>
              <a:ext cx="63500" cy="635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Oval 36"/>
            <p:cNvSpPr>
              <a:spLocks noChangeArrowheads="1"/>
            </p:cNvSpPr>
            <p:nvPr/>
          </p:nvSpPr>
          <p:spPr bwMode="auto">
            <a:xfrm>
              <a:off x="7226302" y="4418004"/>
              <a:ext cx="63500" cy="635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Rectangle 37"/>
            <p:cNvSpPr>
              <a:spLocks noChangeArrowheads="1"/>
            </p:cNvSpPr>
            <p:nvPr/>
          </p:nvSpPr>
          <p:spPr bwMode="auto">
            <a:xfrm>
              <a:off x="7378702" y="4418004"/>
              <a:ext cx="63500" cy="635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Oval 38"/>
            <p:cNvSpPr>
              <a:spLocks noChangeArrowheads="1"/>
            </p:cNvSpPr>
            <p:nvPr/>
          </p:nvSpPr>
          <p:spPr bwMode="auto">
            <a:xfrm>
              <a:off x="6921502" y="4265604"/>
              <a:ext cx="63500" cy="635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Line 39"/>
            <p:cNvSpPr>
              <a:spLocks noChangeShapeType="1"/>
            </p:cNvSpPr>
            <p:nvPr/>
          </p:nvSpPr>
          <p:spPr bwMode="auto">
            <a:xfrm>
              <a:off x="7613652" y="4411654"/>
              <a:ext cx="355600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Line 40"/>
            <p:cNvSpPr>
              <a:spLocks noChangeShapeType="1"/>
            </p:cNvSpPr>
            <p:nvPr/>
          </p:nvSpPr>
          <p:spPr bwMode="auto">
            <a:xfrm>
              <a:off x="7613652" y="4335454"/>
              <a:ext cx="355600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Line 41"/>
            <p:cNvSpPr>
              <a:spLocks noChangeShapeType="1"/>
            </p:cNvSpPr>
            <p:nvPr/>
          </p:nvSpPr>
          <p:spPr bwMode="auto">
            <a:xfrm>
              <a:off x="7073902" y="4259254"/>
              <a:ext cx="139700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Line 42"/>
            <p:cNvSpPr>
              <a:spLocks noChangeShapeType="1"/>
            </p:cNvSpPr>
            <p:nvPr/>
          </p:nvSpPr>
          <p:spPr bwMode="auto">
            <a:xfrm>
              <a:off x="7302502" y="4259254"/>
              <a:ext cx="139700" cy="0"/>
            </a:xfrm>
            <a:prstGeom prst="line">
              <a:avLst/>
            </a:prstGeom>
            <a:noFill/>
            <a:ln w="12700">
              <a:solidFill>
                <a:srgbClr val="FE9B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Line 43"/>
            <p:cNvSpPr>
              <a:spLocks noChangeShapeType="1"/>
            </p:cNvSpPr>
            <p:nvPr/>
          </p:nvSpPr>
          <p:spPr bwMode="auto">
            <a:xfrm>
              <a:off x="7766052" y="4335454"/>
              <a:ext cx="203200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Line 44"/>
            <p:cNvSpPr>
              <a:spLocks noChangeShapeType="1"/>
            </p:cNvSpPr>
            <p:nvPr/>
          </p:nvSpPr>
          <p:spPr bwMode="auto">
            <a:xfrm>
              <a:off x="8286752" y="4113204"/>
              <a:ext cx="0" cy="215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Line 45"/>
            <p:cNvSpPr>
              <a:spLocks noChangeShapeType="1"/>
            </p:cNvSpPr>
            <p:nvPr/>
          </p:nvSpPr>
          <p:spPr bwMode="auto">
            <a:xfrm>
              <a:off x="8293102" y="4335454"/>
              <a:ext cx="3683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Line 46"/>
            <p:cNvSpPr>
              <a:spLocks noChangeShapeType="1"/>
            </p:cNvSpPr>
            <p:nvPr/>
          </p:nvSpPr>
          <p:spPr bwMode="auto">
            <a:xfrm flipH="1">
              <a:off x="8134352" y="4341804"/>
              <a:ext cx="152400" cy="292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Oval 47"/>
            <p:cNvSpPr>
              <a:spLocks noChangeArrowheads="1"/>
            </p:cNvSpPr>
            <p:nvPr/>
          </p:nvSpPr>
          <p:spPr bwMode="auto">
            <a:xfrm>
              <a:off x="8343902" y="4411654"/>
              <a:ext cx="177800" cy="19685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Rectangle 48"/>
            <p:cNvSpPr>
              <a:spLocks noChangeArrowheads="1"/>
            </p:cNvSpPr>
            <p:nvPr/>
          </p:nvSpPr>
          <p:spPr bwMode="auto">
            <a:xfrm>
              <a:off x="8394702" y="4037004"/>
              <a:ext cx="63500" cy="635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Rectangle 49"/>
            <p:cNvSpPr>
              <a:spLocks noChangeArrowheads="1"/>
            </p:cNvSpPr>
            <p:nvPr/>
          </p:nvSpPr>
          <p:spPr bwMode="auto">
            <a:xfrm>
              <a:off x="8318502" y="3960804"/>
              <a:ext cx="215900" cy="635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Rectangle 50"/>
            <p:cNvSpPr>
              <a:spLocks noChangeArrowheads="1"/>
            </p:cNvSpPr>
            <p:nvPr/>
          </p:nvSpPr>
          <p:spPr bwMode="auto">
            <a:xfrm>
              <a:off x="7378702" y="3960804"/>
              <a:ext cx="368300" cy="13970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Line 51"/>
            <p:cNvSpPr>
              <a:spLocks noChangeShapeType="1"/>
            </p:cNvSpPr>
            <p:nvPr/>
          </p:nvSpPr>
          <p:spPr bwMode="auto">
            <a:xfrm>
              <a:off x="7473952" y="4030654"/>
              <a:ext cx="177800" cy="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AutoShape 52"/>
            <p:cNvSpPr>
              <a:spLocks noChangeArrowheads="1"/>
            </p:cNvSpPr>
            <p:nvPr/>
          </p:nvSpPr>
          <p:spPr bwMode="auto">
            <a:xfrm rot="10800000" flipH="1">
              <a:off x="6610352" y="5249854"/>
              <a:ext cx="152400" cy="152400"/>
            </a:xfrm>
            <a:prstGeom prst="triangle">
              <a:avLst>
                <a:gd name="adj" fmla="val 49995"/>
              </a:avLst>
            </a:prstGeom>
            <a:solidFill>
              <a:srgbClr val="FF5008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Rectangle 53"/>
            <p:cNvSpPr>
              <a:spLocks noChangeArrowheads="1"/>
            </p:cNvSpPr>
            <p:nvPr/>
          </p:nvSpPr>
          <p:spPr bwMode="auto">
            <a:xfrm>
              <a:off x="6493149" y="5173654"/>
              <a:ext cx="1956143" cy="450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defTabSz="762000"/>
              <a:r>
                <a:rPr lang="fr-FR" sz="1400" b="1" dirty="0" err="1" smtClean="0">
                  <a:solidFill>
                    <a:srgbClr val="676767"/>
                  </a:solidFill>
                </a:rPr>
                <a:t>Leak</a:t>
              </a:r>
              <a:r>
                <a:rPr lang="fr-FR" sz="1400" b="1" dirty="0" smtClean="0">
                  <a:solidFill>
                    <a:srgbClr val="676767"/>
                  </a:solidFill>
                </a:rPr>
                <a:t> Detector</a:t>
              </a:r>
              <a:endParaRPr lang="fr-FR" sz="1400" b="1" dirty="0">
                <a:solidFill>
                  <a:srgbClr val="676767"/>
                </a:solidFill>
              </a:endParaRPr>
            </a:p>
          </p:txBody>
        </p:sp>
        <p:sp>
          <p:nvSpPr>
            <p:cNvPr id="192" name="Rectangle 55"/>
            <p:cNvSpPr>
              <a:spLocks noChangeArrowheads="1"/>
            </p:cNvSpPr>
            <p:nvPr/>
          </p:nvSpPr>
          <p:spPr bwMode="auto">
            <a:xfrm>
              <a:off x="6534152" y="3802054"/>
              <a:ext cx="2057400" cy="76200"/>
            </a:xfrm>
            <a:prstGeom prst="rect">
              <a:avLst/>
            </a:prstGeom>
            <a:solidFill>
              <a:srgbClr val="FF5008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Rectangle 56"/>
            <p:cNvSpPr>
              <a:spLocks noChangeArrowheads="1"/>
            </p:cNvSpPr>
            <p:nvPr/>
          </p:nvSpPr>
          <p:spPr bwMode="auto">
            <a:xfrm>
              <a:off x="6692902" y="5713404"/>
              <a:ext cx="139700" cy="635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Rectangle 57"/>
            <p:cNvSpPr>
              <a:spLocks noChangeArrowheads="1"/>
            </p:cNvSpPr>
            <p:nvPr/>
          </p:nvSpPr>
          <p:spPr bwMode="auto">
            <a:xfrm>
              <a:off x="8293102" y="5713404"/>
              <a:ext cx="139700" cy="635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Rectangle 58"/>
            <p:cNvSpPr>
              <a:spLocks noChangeArrowheads="1"/>
            </p:cNvSpPr>
            <p:nvPr/>
          </p:nvSpPr>
          <p:spPr bwMode="auto">
            <a:xfrm>
              <a:off x="6388102" y="5561004"/>
              <a:ext cx="63500" cy="635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Arc 59"/>
            <p:cNvSpPr>
              <a:spLocks/>
            </p:cNvSpPr>
            <p:nvPr/>
          </p:nvSpPr>
          <p:spPr bwMode="auto">
            <a:xfrm>
              <a:off x="4027490" y="2285992"/>
              <a:ext cx="831850" cy="1060450"/>
            </a:xfrm>
            <a:custGeom>
              <a:avLst/>
              <a:gdLst>
                <a:gd name="T0" fmla="*/ 0 w 21600"/>
                <a:gd name="T1" fmla="*/ 1060450 h 21599"/>
                <a:gd name="T2" fmla="*/ 830271 w 21600"/>
                <a:gd name="T3" fmla="*/ 0 h 21599"/>
                <a:gd name="T4" fmla="*/ 831850 w 21600"/>
                <a:gd name="T5" fmla="*/ 106045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685"/>
                    <a:pt x="9645" y="21"/>
                    <a:pt x="21558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685"/>
                    <a:pt x="9645" y="21"/>
                    <a:pt x="21558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Arc 60"/>
            <p:cNvSpPr>
              <a:spLocks/>
            </p:cNvSpPr>
            <p:nvPr/>
          </p:nvSpPr>
          <p:spPr bwMode="auto">
            <a:xfrm>
              <a:off x="4857752" y="2285992"/>
              <a:ext cx="831850" cy="1060450"/>
            </a:xfrm>
            <a:custGeom>
              <a:avLst/>
              <a:gdLst>
                <a:gd name="T0" fmla="*/ 0 w 21600"/>
                <a:gd name="T1" fmla="*/ 0 h 21600"/>
                <a:gd name="T2" fmla="*/ 8318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Arc 61"/>
            <p:cNvSpPr>
              <a:spLocks/>
            </p:cNvSpPr>
            <p:nvPr/>
          </p:nvSpPr>
          <p:spPr bwMode="auto">
            <a:xfrm>
              <a:off x="5703890" y="4792654"/>
              <a:ext cx="679450" cy="793750"/>
            </a:xfrm>
            <a:custGeom>
              <a:avLst/>
              <a:gdLst>
                <a:gd name="T0" fmla="*/ 679450 w 21600"/>
                <a:gd name="T1" fmla="*/ 793750 h 21600"/>
                <a:gd name="T2" fmla="*/ 0 w 21600"/>
                <a:gd name="T3" fmla="*/ 0 h 21600"/>
                <a:gd name="T4" fmla="*/ 67945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Line 62"/>
            <p:cNvSpPr>
              <a:spLocks noChangeShapeType="1"/>
            </p:cNvSpPr>
            <p:nvPr/>
          </p:nvSpPr>
          <p:spPr bwMode="auto">
            <a:xfrm>
              <a:off x="6381752" y="5567354"/>
              <a:ext cx="0" cy="5080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Line 63"/>
            <p:cNvSpPr>
              <a:spLocks noChangeShapeType="1"/>
            </p:cNvSpPr>
            <p:nvPr/>
          </p:nvSpPr>
          <p:spPr bwMode="auto">
            <a:xfrm>
              <a:off x="5695952" y="3351204"/>
              <a:ext cx="0" cy="1435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4200524" y="2744778"/>
              <a:ext cx="11144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Sniffer</a:t>
              </a:r>
            </a:p>
            <a:p>
              <a:pPr algn="ctr"/>
              <a:r>
                <a:rPr lang="en-US" sz="1600" dirty="0"/>
                <a:t>i</a:t>
              </a:r>
              <a:r>
                <a:rPr lang="en-US" sz="1600" dirty="0" smtClean="0"/>
                <a:t>n helium</a:t>
              </a:r>
            </a:p>
            <a:p>
              <a:pPr algn="ctr"/>
              <a:r>
                <a:rPr lang="en-US" sz="1600" dirty="0" smtClean="0"/>
                <a:t>cloud</a:t>
              </a:r>
              <a:endParaRPr lang="en-US" sz="1600" dirty="0"/>
            </a:p>
          </p:txBody>
        </p:sp>
        <p:cxnSp>
          <p:nvCxnSpPr>
            <p:cNvPr id="202" name="Straight Arrow Connector 201"/>
            <p:cNvCxnSpPr/>
            <p:nvPr/>
          </p:nvCxnSpPr>
          <p:spPr>
            <a:xfrm rot="5400000" flipH="1" flipV="1">
              <a:off x="3807615" y="3852067"/>
              <a:ext cx="357190" cy="2857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3" name="TextBox 202"/>
          <p:cNvSpPr txBox="1"/>
          <p:nvPr/>
        </p:nvSpPr>
        <p:spPr>
          <a:xfrm>
            <a:off x="5652120" y="645333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P.Cruikshank</a:t>
            </a:r>
            <a:endParaRPr lang="en-US" dirty="0"/>
          </a:p>
        </p:txBody>
      </p:sp>
      <p:sp>
        <p:nvSpPr>
          <p:cNvPr id="204" name="Date Placeholder 3"/>
          <p:cNvSpPr>
            <a:spLocks noGrp="1"/>
          </p:cNvSpPr>
          <p:nvPr>
            <p:ph type="dt" sz="half" idx="2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88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205" name="TextBox 204"/>
          <p:cNvSpPr txBox="1"/>
          <p:nvPr/>
        </p:nvSpPr>
        <p:spPr>
          <a:xfrm>
            <a:off x="3923928" y="980728"/>
            <a:ext cx="1769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66FF"/>
                </a:solidFill>
              </a:rPr>
              <a:t>Sniffing</a:t>
            </a:r>
          </a:p>
          <a:p>
            <a:pPr algn="ctr"/>
            <a:r>
              <a:rPr lang="en-US" sz="1600" dirty="0" smtClean="0">
                <a:solidFill>
                  <a:srgbClr val="0066FF"/>
                </a:solidFill>
              </a:rPr>
              <a:t>(leak </a:t>
            </a:r>
            <a:r>
              <a:rPr lang="en-US" sz="1600" dirty="0" err="1" smtClean="0">
                <a:solidFill>
                  <a:srgbClr val="0066FF"/>
                </a:solidFill>
              </a:rPr>
              <a:t>localisation</a:t>
            </a:r>
            <a:r>
              <a:rPr lang="en-US" sz="1600" dirty="0" smtClean="0">
                <a:solidFill>
                  <a:srgbClr val="0066FF"/>
                </a:solidFill>
              </a:rPr>
              <a:t>)</a:t>
            </a:r>
            <a:endParaRPr lang="en-US" sz="1600" dirty="0">
              <a:solidFill>
                <a:srgbClr val="0066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3923928" y="3501008"/>
            <a:ext cx="1587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66FF"/>
                </a:solidFill>
              </a:rPr>
              <a:t>Vacuum</a:t>
            </a:r>
          </a:p>
          <a:p>
            <a:pPr algn="ctr"/>
            <a:r>
              <a:rPr lang="en-US" sz="1600" dirty="0" smtClean="0">
                <a:solidFill>
                  <a:srgbClr val="0066FF"/>
                </a:solidFill>
              </a:rPr>
              <a:t>(leak detection)</a:t>
            </a:r>
            <a:endParaRPr lang="en-US" sz="1600" dirty="0">
              <a:solidFill>
                <a:srgbClr val="0066FF"/>
              </a:solidFill>
            </a:endParaRPr>
          </a:p>
        </p:txBody>
      </p:sp>
      <p:pic>
        <p:nvPicPr>
          <p:cNvPr id="207" name="Picture 6" descr="VPGMB on Q15 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005063"/>
            <a:ext cx="1782073" cy="237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" name="Picture 4" descr="\\cern.ch\dfs\Users\c\cruiksha\Desktop\vacuumshopper_2155_13585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908720"/>
            <a:ext cx="1584176" cy="2113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658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Leak detection with clam-shell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89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5" name="Picture 8" descr="clam shell on 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4277519" cy="339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9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780030670"/>
              </p:ext>
            </p:extLst>
          </p:nvPr>
        </p:nvGraphicFramePr>
        <p:xfrm>
          <a:off x="5652120" y="1052736"/>
          <a:ext cx="2695885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430" name="Photo Editor Photo" r:id="rId4" imgW="6133333" imgH="4915586" progId="">
                  <p:embed/>
                </p:oleObj>
              </mc:Choice>
              <mc:Fallback>
                <p:oleObj name="Photo Editor Photo" r:id="rId4" imgW="6133333" imgH="4915586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052736"/>
                        <a:ext cx="2695885" cy="2160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clam shell overvie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355976" y="3861048"/>
            <a:ext cx="3649662" cy="2479675"/>
          </a:xfrm>
        </p:spPr>
      </p:pic>
      <p:sp>
        <p:nvSpPr>
          <p:cNvPr id="8" name="TextBox 7"/>
          <p:cNvSpPr txBox="1"/>
          <p:nvPr/>
        </p:nvSpPr>
        <p:spPr>
          <a:xfrm>
            <a:off x="4283968" y="6309320"/>
            <a:ext cx="428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Clam-shells for pipe geometries for LHC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4437112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 practical detection method for</a:t>
            </a:r>
          </a:p>
          <a:p>
            <a:r>
              <a:rPr lang="en-US" dirty="0"/>
              <a:t>c</a:t>
            </a:r>
            <a:r>
              <a:rPr lang="en-US" dirty="0" smtClean="0"/>
              <a:t>ircumferential welds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Pumping of reduced volumes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Particularly interesting for helium polluted circuits (e.g. magnets cold tested in helium)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4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9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620688"/>
            <a:ext cx="8998000" cy="5616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GB" sz="2000" b="1" kern="0" dirty="0" smtClean="0">
                <a:solidFill>
                  <a:srgbClr val="0066CC"/>
                </a:solidFill>
              </a:rPr>
              <a:t>Two main functions: </a:t>
            </a:r>
            <a:endParaRPr lang="en-GB" sz="2000" b="1" i="1" kern="0" dirty="0" smtClean="0">
              <a:solidFill>
                <a:srgbClr val="0066CC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000" kern="0" dirty="0">
                <a:solidFill>
                  <a:srgbClr val="0066CC"/>
                </a:solidFill>
              </a:rPr>
              <a:t>Mechanical housing of </a:t>
            </a:r>
            <a:r>
              <a:rPr lang="en-GB" sz="2000" kern="0" dirty="0" smtClean="0">
                <a:solidFill>
                  <a:srgbClr val="0066CC"/>
                </a:solidFill>
              </a:rPr>
              <a:t>cryogenic devices (supporting systems):</a:t>
            </a:r>
            <a:endParaRPr lang="en-GB" sz="2000" kern="0" dirty="0">
              <a:solidFill>
                <a:srgbClr val="0066C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GB" sz="1600" kern="0" dirty="0"/>
              <a:t>Supporting of </a:t>
            </a:r>
            <a:r>
              <a:rPr lang="en-GB" sz="1600" kern="0" dirty="0" smtClean="0"/>
              <a:t>(sometimes heavy) SC devices </a:t>
            </a:r>
            <a:endParaRPr lang="en-GB" sz="1600" kern="0" dirty="0"/>
          </a:p>
          <a:p>
            <a:pPr lvl="1">
              <a:lnSpc>
                <a:spcPct val="80000"/>
              </a:lnSpc>
            </a:pPr>
            <a:r>
              <a:rPr lang="en-GB" sz="1600" kern="0" dirty="0"/>
              <a:t>Accurate &amp; reproducible positioning </a:t>
            </a:r>
            <a:r>
              <a:rPr lang="en-GB" sz="1600" kern="0" dirty="0" smtClean="0"/>
              <a:t>(almost always)</a:t>
            </a:r>
            <a:endParaRPr lang="en-GB" sz="1600" kern="0" dirty="0"/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Precise alignment </a:t>
            </a:r>
            <a:r>
              <a:rPr lang="en-GB" sz="1600" kern="0" dirty="0"/>
              <a:t>capabilities </a:t>
            </a:r>
            <a:r>
              <a:rPr lang="en-GB" sz="1600" kern="0" dirty="0" smtClean="0"/>
              <a:t>(SC devices in accelerators)</a:t>
            </a:r>
            <a:endParaRPr lang="en-GB" sz="1600" kern="0" dirty="0" smtClean="0">
              <a:solidFill>
                <a:srgbClr val="0066CC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000" kern="0" dirty="0" smtClean="0">
                <a:solidFill>
                  <a:srgbClr val="0066CC"/>
                </a:solidFill>
              </a:rPr>
              <a:t>Thermal efficiency of the cryostat (heat loads </a:t>
            </a:r>
            <a:r>
              <a:rPr lang="en-GB" sz="2000" i="1" kern="0" dirty="0" smtClean="0">
                <a:solidFill>
                  <a:srgbClr val="0066CC"/>
                </a:solidFill>
              </a:rPr>
              <a:t>as low as possible</a:t>
            </a:r>
            <a:r>
              <a:rPr lang="en-GB" sz="2000" kern="0" dirty="0" smtClean="0">
                <a:solidFill>
                  <a:srgbClr val="0066CC"/>
                </a:solidFill>
              </a:rPr>
              <a:t>):</a:t>
            </a:r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Cooling capability (SC device, thermal shields and heat intercepts)</a:t>
            </a:r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Insulation vacuum (SC devices “hidden” in vessels)</a:t>
            </a:r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Thermal radiation shielding (screens, MLI)</a:t>
            </a:r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L</a:t>
            </a:r>
            <a:r>
              <a:rPr lang="en-GB" sz="1600" kern="0" dirty="0"/>
              <a:t>ow </a:t>
            </a:r>
            <a:r>
              <a:rPr lang="en-GB" sz="1600" kern="0" dirty="0" smtClean="0"/>
              <a:t>heat conduction (low thermal conductivity materials)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b="1" kern="0" dirty="0" smtClean="0">
              <a:solidFill>
                <a:srgbClr val="0066CC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kern="0" dirty="0" smtClean="0">
                <a:solidFill>
                  <a:srgbClr val="0066CC"/>
                </a:solidFill>
                <a:sym typeface="Wingdings" pitchFamily="2" charset="2"/>
              </a:rPr>
              <a:t>Often conflicting,  calls for trade off design solutions</a:t>
            </a:r>
            <a:endParaRPr lang="en-US" sz="2000" b="1" kern="0" dirty="0" smtClean="0">
              <a:solidFill>
                <a:srgbClr val="0066CC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1000" b="1" kern="0" dirty="0" smtClean="0">
              <a:solidFill>
                <a:srgbClr val="0066CC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1" kern="0" dirty="0" smtClean="0">
                <a:solidFill>
                  <a:srgbClr val="0066CC"/>
                </a:solidFill>
              </a:rPr>
              <a:t>Many other complementary functions…:</a:t>
            </a:r>
            <a:endParaRPr lang="en-GB" sz="2000" b="1" i="1" kern="0" dirty="0" smtClean="0">
              <a:solidFill>
                <a:srgbClr val="0066C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GB" sz="1600" kern="0" dirty="0"/>
              <a:t>Integration of cryogenic </a:t>
            </a:r>
            <a:r>
              <a:rPr lang="en-GB" sz="1600" kern="0" dirty="0" smtClean="0"/>
              <a:t>equipment (</a:t>
            </a:r>
            <a:r>
              <a:rPr lang="en-GB" sz="1600" kern="0" dirty="0" err="1" smtClean="0"/>
              <a:t>ph.separators</a:t>
            </a:r>
            <a:r>
              <a:rPr lang="en-GB" sz="1600" kern="0" dirty="0" smtClean="0"/>
              <a:t>, valves, etc.)</a:t>
            </a:r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Cryogenic cooling piping </a:t>
            </a:r>
            <a:r>
              <a:rPr lang="en-GB" sz="1600" kern="0" dirty="0"/>
              <a:t>and interfaces to </a:t>
            </a:r>
            <a:r>
              <a:rPr lang="en-GB" sz="1600" kern="0" dirty="0" err="1"/>
              <a:t>cryoplant</a:t>
            </a:r>
            <a:r>
              <a:rPr lang="en-GB" sz="1600" kern="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Integration of Beam </a:t>
            </a:r>
            <a:r>
              <a:rPr lang="en-GB" sz="1600" kern="0" dirty="0"/>
              <a:t>instrumentation (</a:t>
            </a:r>
            <a:r>
              <a:rPr lang="en-GB" sz="1600" kern="0" dirty="0" err="1" smtClean="0"/>
              <a:t>e.g.BPMs</a:t>
            </a:r>
            <a:r>
              <a:rPr lang="en-GB" sz="1600" kern="0" dirty="0" smtClean="0"/>
              <a:t>, </a:t>
            </a:r>
            <a:r>
              <a:rPr lang="en-GB" sz="1600" kern="0" dirty="0" err="1" smtClean="0"/>
              <a:t>BLMs,etc</a:t>
            </a:r>
            <a:r>
              <a:rPr lang="en-GB" sz="1600" kern="0" dirty="0" smtClean="0"/>
              <a:t>.) </a:t>
            </a:r>
          </a:p>
          <a:p>
            <a:pPr lvl="1">
              <a:lnSpc>
                <a:spcPct val="80000"/>
              </a:lnSpc>
            </a:pPr>
            <a:r>
              <a:rPr lang="en-US" sz="1600" kern="0" dirty="0" smtClean="0"/>
              <a:t>Instrumentation wires feed-</a:t>
            </a:r>
            <a:r>
              <a:rPr lang="en-US" sz="1600" kern="0" dirty="0" err="1" smtClean="0"/>
              <a:t>throughs</a:t>
            </a:r>
            <a:r>
              <a:rPr lang="en-US" sz="1600" kern="0" dirty="0" smtClean="0"/>
              <a:t> (control/diagnostics)</a:t>
            </a:r>
            <a:endParaRPr lang="en-GB" sz="1600" kern="0" dirty="0" smtClean="0"/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magnetic shielding from/to environment (e.g. SCRF </a:t>
            </a:r>
            <a:r>
              <a:rPr lang="en-GB" sz="1600" kern="0" dirty="0" err="1" smtClean="0"/>
              <a:t>cavites</a:t>
            </a:r>
            <a:r>
              <a:rPr lang="en-GB" sz="1600" kern="0" dirty="0" smtClean="0"/>
              <a:t>, magnets)</a:t>
            </a:r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Maintainability (access ports) </a:t>
            </a:r>
          </a:p>
          <a:p>
            <a:pPr lvl="1">
              <a:lnSpc>
                <a:spcPct val="80000"/>
              </a:lnSpc>
            </a:pPr>
            <a:r>
              <a:rPr lang="en-GB" sz="1600" kern="0" dirty="0" smtClean="0"/>
              <a:t>Handling and transport features</a:t>
            </a:r>
          </a:p>
          <a:p>
            <a:pPr lvl="1">
              <a:lnSpc>
                <a:spcPct val="80000"/>
              </a:lnSpc>
            </a:pPr>
            <a:r>
              <a:rPr lang="en-US" sz="1600" kern="0" dirty="0" smtClean="0">
                <a:solidFill>
                  <a:srgbClr val="0066CC"/>
                </a:solidFill>
              </a:rPr>
              <a:t>…</a:t>
            </a:r>
            <a:endParaRPr lang="en-GB" sz="1600" kern="0" dirty="0">
              <a:solidFill>
                <a:srgbClr val="0066CC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</a:t>
            </a:r>
          </a:p>
        </p:txBody>
      </p:sp>
    </p:spTree>
    <p:extLst>
      <p:ext uri="{BB962C8B-B14F-4D97-AF65-F5344CB8AC3E}">
        <p14:creationId xmlns:p14="http://schemas.microsoft.com/office/powerpoint/2010/main" val="32242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Welding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90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4782" y="3445287"/>
            <a:ext cx="5017298" cy="284698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Tungsten Inert Gas (TIG) and Metal Inert Gas Welding (MIG) are the most commonly used processes in cryostat fabrication</a:t>
            </a:r>
          </a:p>
          <a:p>
            <a:r>
              <a:rPr lang="en-GB" dirty="0" smtClean="0"/>
              <a:t>Qualification of welding procedures and personnel required to fulfil mechanical requirements imposed by pressure vessel codes</a:t>
            </a:r>
          </a:p>
          <a:p>
            <a:r>
              <a:rPr lang="en-GB" dirty="0" smtClean="0"/>
              <a:t>Design of welded seams must be carefully chosen to avoid sources of impurities and defects</a:t>
            </a:r>
          </a:p>
          <a:p>
            <a:r>
              <a:rPr lang="en-GB" dirty="0" smtClean="0"/>
              <a:t>Non-destructive testing is often necessary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2" descr="Tig w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56" y="806884"/>
            <a:ext cx="25527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burnsstainless.com/Newsletters/Articles/Welding/MIG_Figure_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97" y="3632201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tartswithabang.com/wp-content/uploads/2008/09/lhc_welding_7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4" y="936194"/>
            <a:ext cx="3668279" cy="239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26665" y="3075955"/>
            <a:ext cx="2682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Tungsten </a:t>
            </a:r>
            <a:r>
              <a:rPr lang="en-GB" smtClean="0"/>
              <a:t>inert gas welding</a:t>
            </a: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093545" y="6107607"/>
            <a:ext cx="2434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Metal </a:t>
            </a:r>
            <a:r>
              <a:rPr lang="en-GB" smtClean="0"/>
              <a:t>inert gas welding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Design of vacuum facing welds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91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t="13005" r="32521" b="11404"/>
          <a:stretch/>
        </p:blipFill>
        <p:spPr bwMode="auto">
          <a:xfrm>
            <a:off x="868680" y="876300"/>
            <a:ext cx="4053840" cy="5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773" y="1904427"/>
            <a:ext cx="907525" cy="815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8" t="26646" r="23753" b="27057"/>
          <a:stretch/>
        </p:blipFill>
        <p:spPr bwMode="auto">
          <a:xfrm>
            <a:off x="5049520" y="2720340"/>
            <a:ext cx="3812032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83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Design of pressure bearing welds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92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518431"/>
            <a:ext cx="8050530" cy="744396"/>
          </a:xfrm>
        </p:spPr>
        <p:txBody>
          <a:bodyPr>
            <a:normAutofit fontScale="92500"/>
          </a:bodyPr>
          <a:lstStyle/>
          <a:p>
            <a:r>
              <a:rPr lang="en-GB" sz="1800" smtClean="0"/>
              <a:t>EN 13445-3 annex A is a good reference for designing pressure bearing welds. EN 1708-1 is also a very useful hamonised standard. Some examples:</a:t>
            </a:r>
            <a:endParaRPr lang="en-GB" sz="180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1" t="19184" r="47083" b="12173"/>
          <a:stretch/>
        </p:blipFill>
        <p:spPr bwMode="auto">
          <a:xfrm>
            <a:off x="5044440" y="2899772"/>
            <a:ext cx="1962865" cy="339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0223" y="1262827"/>
            <a:ext cx="286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Longitudinal welds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422345" y="1262827"/>
            <a:ext cx="204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Flat ends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645390" y="1609877"/>
            <a:ext cx="2157578" cy="4915467"/>
            <a:chOff x="645390" y="1868686"/>
            <a:chExt cx="2157578" cy="4915467"/>
          </a:xfrm>
        </p:grpSpPr>
        <p:grpSp>
          <p:nvGrpSpPr>
            <p:cNvPr id="10" name="Group 9"/>
            <p:cNvGrpSpPr/>
            <p:nvPr/>
          </p:nvGrpSpPr>
          <p:grpSpPr>
            <a:xfrm>
              <a:off x="645390" y="1868686"/>
              <a:ext cx="2152073" cy="4915467"/>
              <a:chOff x="596207" y="1746766"/>
              <a:chExt cx="2152073" cy="4915467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12" t="12452" r="50000" b="19931"/>
              <a:stretch/>
            </p:blipFill>
            <p:spPr bwMode="auto">
              <a:xfrm>
                <a:off x="645390" y="2974742"/>
                <a:ext cx="2049479" cy="3687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03" t="12863" r="48516" b="67618"/>
              <a:stretch/>
            </p:blipFill>
            <p:spPr bwMode="auto">
              <a:xfrm>
                <a:off x="596207" y="1746766"/>
                <a:ext cx="2152073" cy="1227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3" t="42054" r="48516" b="48862"/>
            <a:stretch/>
          </p:blipFill>
          <p:spPr bwMode="auto">
            <a:xfrm>
              <a:off x="650895" y="3581206"/>
              <a:ext cx="2152073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109460" y="1609877"/>
            <a:ext cx="1882140" cy="4798814"/>
            <a:chOff x="6865620" y="1665026"/>
            <a:chExt cx="1653540" cy="4620670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8" t="16891" r="49314" b="7991"/>
            <a:stretch/>
          </p:blipFill>
          <p:spPr bwMode="auto">
            <a:xfrm>
              <a:off x="6865620" y="1665026"/>
              <a:ext cx="1653540" cy="416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6" t="35086" r="48011" b="56243"/>
            <a:stretch/>
          </p:blipFill>
          <p:spPr bwMode="auto">
            <a:xfrm>
              <a:off x="6865620" y="5836156"/>
              <a:ext cx="1653540" cy="449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7490460" y="1262827"/>
            <a:ext cx="165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Nozzles</a:t>
            </a:r>
            <a:endParaRPr lang="en-GB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6" t="34363" r="47472" b="16378"/>
          <a:stretch/>
        </p:blipFill>
        <p:spPr bwMode="auto">
          <a:xfrm>
            <a:off x="2880360" y="1616906"/>
            <a:ext cx="2164080" cy="333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16580" y="1262827"/>
            <a:ext cx="1743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Circular welds</a:t>
            </a:r>
            <a:endParaRPr lang="en-GB" dirty="0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15235" r="48895" b="34365"/>
          <a:stretch/>
        </p:blipFill>
        <p:spPr bwMode="auto">
          <a:xfrm>
            <a:off x="5084802" y="1609876"/>
            <a:ext cx="1872258" cy="298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38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Welders and </a:t>
            </a:r>
            <a:r>
              <a:rPr lang="en-GB" sz="2400" dirty="0"/>
              <a:t>procedures </a:t>
            </a:r>
            <a:r>
              <a:rPr lang="en-GB" sz="2400" dirty="0" smtClean="0"/>
              <a:t>qualification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93</a:t>
            </a:fld>
            <a:r>
              <a:rPr lang="en-GB" smtClean="0"/>
              <a:t>/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650120"/>
              </p:ext>
            </p:extLst>
          </p:nvPr>
        </p:nvGraphicFramePr>
        <p:xfrm>
          <a:off x="637310" y="1399656"/>
          <a:ext cx="8054109" cy="4632960"/>
        </p:xfrm>
        <a:graphic>
          <a:graphicData uri="http://schemas.openxmlformats.org/drawingml/2006/table">
            <a:tbl>
              <a:tblPr/>
              <a:tblGrid>
                <a:gridCol w="2684703"/>
                <a:gridCol w="2684703"/>
                <a:gridCol w="2684703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rebuchet MS"/>
                        </a:rPr>
                        <a:t> </a:t>
                      </a:r>
                      <a:endParaRPr lang="en-GB" sz="18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rebuchet MS"/>
                        </a:rPr>
                        <a:t>Steel</a:t>
                      </a:r>
                      <a:endParaRPr lang="en-GB" sz="18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rebuchet MS"/>
                        </a:rPr>
                        <a:t>Aluminium</a:t>
                      </a:r>
                      <a:endParaRPr lang="en-GB" sz="18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rebuchet MS"/>
                        </a:rPr>
                        <a:t>Welding procedure approval</a:t>
                      </a:r>
                      <a:endParaRPr lang="en-GB" sz="18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440"/>
                        </a:spcAft>
                      </a:pPr>
                      <a:r>
                        <a:rPr lang="en-GB" sz="1600">
                          <a:effectLst/>
                          <a:latin typeface="Trebuchet MS"/>
                        </a:rPr>
                        <a:t>EN ISO 15614-1:2004 Specification and qualification of welding procedures for metallic materials - Welding procedure test - Arc and gas welding of steels and arc welding of nickel and nickel alloys</a:t>
                      </a:r>
                      <a:endParaRPr lang="en-GB" sz="18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440"/>
                        </a:spcAft>
                      </a:pPr>
                      <a:r>
                        <a:rPr lang="en-GB" sz="1600">
                          <a:effectLst/>
                          <a:latin typeface="Trebuchet MS"/>
                        </a:rPr>
                        <a:t>EN ISO 15614-2:2005 Specification and qualification of welding procedures for metallic materials - Welding procedure test - Arc welding of aluminium and its alloys</a:t>
                      </a:r>
                      <a:endParaRPr lang="en-GB" sz="18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rebuchet MS"/>
                        </a:rPr>
                        <a:t>Qualification of welders</a:t>
                      </a:r>
                      <a:endParaRPr lang="en-GB" sz="18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440"/>
                        </a:spcAft>
                      </a:pPr>
                      <a:r>
                        <a:rPr lang="en-GB" sz="1600">
                          <a:effectLst/>
                          <a:latin typeface="Trebuchet MS"/>
                        </a:rPr>
                        <a:t>EN 287-1:2004 Qualification test of welders - Fusion welding - Steels</a:t>
                      </a:r>
                      <a:endParaRPr lang="en-GB" sz="18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440"/>
                        </a:spcAft>
                      </a:pPr>
                      <a:r>
                        <a:rPr lang="en-GB" sz="1600">
                          <a:effectLst/>
                          <a:latin typeface="Trebuchet MS"/>
                        </a:rPr>
                        <a:t>EN ISO 9606-2:2004 Qualification test of welders - Fusion welding - Aluminium and aluminium alloys</a:t>
                      </a:r>
                      <a:endParaRPr lang="en-GB" sz="18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rebuchet MS"/>
                        </a:rPr>
                        <a:t>Qualification of welding operators</a:t>
                      </a:r>
                      <a:endParaRPr lang="en-GB" sz="18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1440"/>
                        </a:spcAft>
                      </a:pPr>
                      <a:r>
                        <a:rPr lang="en-GB" sz="1600" dirty="0">
                          <a:effectLst/>
                          <a:latin typeface="Trebuchet MS"/>
                        </a:rPr>
                        <a:t>EN 1418:1998 Welding personnel - Approval testing of welding operators for fusion welding and resistance weld setters for fully mechanized and automatic welding of metallic materials</a:t>
                      </a:r>
                      <a:endParaRPr lang="en-GB" sz="18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6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Some typical mistakes causing leaks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94</a:t>
            </a:fld>
            <a:r>
              <a:rPr lang="en-GB" smtClean="0"/>
              <a:t>/</a:t>
            </a:r>
            <a:endParaRPr lang="en-GB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1872208" cy="153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3522943" cy="127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1840" y="5008920"/>
            <a:ext cx="1636989" cy="10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25144"/>
            <a:ext cx="1119012" cy="162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71204"/>
            <a:ext cx="2607246" cy="144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71600" y="2852936"/>
            <a:ext cx="2880320" cy="1618562"/>
            <a:chOff x="324684" y="4039329"/>
            <a:chExt cx="3865770" cy="2727886"/>
          </a:xfrm>
        </p:grpSpPr>
        <p:grpSp>
          <p:nvGrpSpPr>
            <p:cNvPr id="11" name="Group 10"/>
            <p:cNvGrpSpPr/>
            <p:nvPr/>
          </p:nvGrpSpPr>
          <p:grpSpPr>
            <a:xfrm>
              <a:off x="324684" y="4039329"/>
              <a:ext cx="3865770" cy="2727886"/>
              <a:chOff x="323528" y="3994593"/>
              <a:chExt cx="3865770" cy="2727886"/>
            </a:xfrm>
          </p:grpSpPr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971" t="40070" b="19286"/>
              <a:stretch/>
            </p:blipFill>
            <p:spPr bwMode="auto">
              <a:xfrm>
                <a:off x="323528" y="3994593"/>
                <a:ext cx="3865770" cy="272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83568" y="5558760"/>
                <a:ext cx="3384376" cy="936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986840" y="5733256"/>
              <a:ext cx="2505040" cy="19373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1153091" y="5573688"/>
              <a:ext cx="144016" cy="15827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124345" y="5592537"/>
              <a:ext cx="144016" cy="15827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31840" y="620688"/>
            <a:ext cx="154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Flexible hose</a:t>
            </a:r>
            <a:endParaRPr lang="en-US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1331640" y="2154342"/>
            <a:ext cx="630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Same weld including braid/ring/bellows</a:t>
            </a:r>
            <a:r>
              <a:rPr lang="en-US" sz="1600" dirty="0" smtClean="0"/>
              <a:t>  </a:t>
            </a:r>
            <a:r>
              <a:rPr lang="en-US" sz="1600" dirty="0" smtClean="0">
                <a:sym typeface="Wingdings"/>
              </a:rPr>
              <a:t>  </a:t>
            </a:r>
            <a:r>
              <a:rPr lang="en-US" sz="1600" dirty="0" smtClean="0">
                <a:solidFill>
                  <a:srgbClr val="27D309"/>
                </a:solidFill>
                <a:sym typeface="Wingdings"/>
              </a:rPr>
              <a:t>separate weld functions</a:t>
            </a:r>
            <a:endParaRPr lang="en-US" sz="1600" dirty="0">
              <a:solidFill>
                <a:srgbClr val="27D30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1760" y="2483604"/>
            <a:ext cx="390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Flanges made of cold rolled material</a:t>
            </a:r>
            <a:endParaRPr lang="en-US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107504" y="4149080"/>
            <a:ext cx="8847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Leak through material inclusions </a:t>
            </a:r>
            <a:r>
              <a:rPr lang="en-US" sz="1600" dirty="0" smtClean="0">
                <a:sym typeface="Wingdings"/>
              </a:rPr>
              <a:t>  </a:t>
            </a:r>
            <a:r>
              <a:rPr lang="en-US" sz="1600" dirty="0" smtClean="0">
                <a:solidFill>
                  <a:srgbClr val="27D309"/>
                </a:solidFill>
                <a:sym typeface="Wingdings"/>
              </a:rPr>
              <a:t>QA of raw materials, or 3-D forged flanges (but expensive!)</a:t>
            </a:r>
            <a:endParaRPr lang="en-US" sz="1600" dirty="0">
              <a:solidFill>
                <a:srgbClr val="27D30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84240" y="4403630"/>
            <a:ext cx="268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Sheet metal work vessel</a:t>
            </a:r>
            <a:endParaRPr lang="en-US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1148402" y="6330806"/>
            <a:ext cx="4935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Leak through material crack </a:t>
            </a:r>
            <a:r>
              <a:rPr lang="en-US" sz="1600" dirty="0" smtClean="0">
                <a:sym typeface="Wingdings"/>
              </a:rPr>
              <a:t>  </a:t>
            </a:r>
            <a:r>
              <a:rPr lang="en-US" sz="1600" dirty="0" smtClean="0">
                <a:solidFill>
                  <a:srgbClr val="27D309"/>
                </a:solidFill>
                <a:sym typeface="Wingdings"/>
              </a:rPr>
              <a:t>QA of raw materials, </a:t>
            </a:r>
            <a:endParaRPr lang="en-US" sz="1600" dirty="0">
              <a:solidFill>
                <a:srgbClr val="27D3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9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Brazing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95</a:t>
            </a:fld>
            <a:r>
              <a:rPr lang="en-GB" smtClean="0"/>
              <a:t>/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774700"/>
            <a:ext cx="4775448" cy="5715000"/>
          </a:xfrm>
        </p:spPr>
        <p:txBody>
          <a:bodyPr>
            <a:normAutofit/>
          </a:bodyPr>
          <a:lstStyle/>
          <a:p>
            <a:r>
              <a:rPr lang="en-GB" sz="1800" dirty="0" smtClean="0"/>
              <a:t>Often the only solution to join different materials (ex: copper to stainless steel; stainless steel to ceramics…)</a:t>
            </a:r>
          </a:p>
          <a:p>
            <a:endParaRPr lang="en-GB" sz="2000" dirty="0" smtClean="0"/>
          </a:p>
          <a:p>
            <a:r>
              <a:rPr lang="en-GB" sz="1800" dirty="0" smtClean="0"/>
              <a:t>Vacuum brazing (no flux required) gives the most reliable joints, but at a cost</a:t>
            </a:r>
          </a:p>
          <a:p>
            <a:endParaRPr lang="en-GB" sz="2000" dirty="0" smtClean="0"/>
          </a:p>
          <a:p>
            <a:r>
              <a:rPr lang="en-GB" sz="1800" dirty="0" smtClean="0"/>
              <a:t>Thorough cleaning after brazing with flux is mandatory. Poor cleaning often results in the development of leaks in stainless steel due to corrosion!</a:t>
            </a:r>
          </a:p>
          <a:p>
            <a:endParaRPr lang="en-GB" sz="2000" dirty="0" smtClean="0"/>
          </a:p>
          <a:p>
            <a:r>
              <a:rPr lang="en-GB" sz="1800" dirty="0" smtClean="0"/>
              <a:t>Useful standards for brazing specification and execution:</a:t>
            </a:r>
            <a:endParaRPr lang="en-GB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34149" r="38087" b="39181"/>
          <a:stretch/>
        </p:blipFill>
        <p:spPr bwMode="auto">
          <a:xfrm>
            <a:off x="4991099" y="1733550"/>
            <a:ext cx="3469821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23848" r="18685" b="25917"/>
          <a:stretch/>
        </p:blipFill>
        <p:spPr bwMode="auto">
          <a:xfrm>
            <a:off x="4997448" y="3430421"/>
            <a:ext cx="3463471" cy="137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26050" y="859135"/>
            <a:ext cx="3282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mtClean="0"/>
              <a:t>Example of flame brazed stainless steel to copper transition for a thermal shield cooling circuit</a:t>
            </a:r>
            <a:endParaRPr lang="en-GB" sz="140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2699792" y="4869160"/>
            <a:ext cx="4076700" cy="1841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EN </a:t>
            </a:r>
            <a:r>
              <a:rPr lang="en-GB" dirty="0"/>
              <a:t>13134:2000 Brazing - Procedure approval</a:t>
            </a:r>
          </a:p>
          <a:p>
            <a:r>
              <a:rPr lang="en-GB" dirty="0" smtClean="0"/>
              <a:t>EN </a:t>
            </a:r>
            <a:r>
              <a:rPr lang="en-GB" dirty="0"/>
              <a:t>13133:2000 Brazing - </a:t>
            </a:r>
            <a:r>
              <a:rPr lang="en-GB" dirty="0" err="1"/>
              <a:t>Brazer</a:t>
            </a:r>
            <a:r>
              <a:rPr lang="en-GB" dirty="0"/>
              <a:t> approval</a:t>
            </a:r>
          </a:p>
          <a:p>
            <a:r>
              <a:rPr lang="en-GB" dirty="0" smtClean="0"/>
              <a:t>EN </a:t>
            </a:r>
            <a:r>
              <a:rPr lang="en-GB" dirty="0"/>
              <a:t>12797:2000 Brazing - Destructive tests of brazed joints</a:t>
            </a:r>
          </a:p>
          <a:p>
            <a:r>
              <a:rPr lang="en-GB" dirty="0" smtClean="0"/>
              <a:t>EN </a:t>
            </a:r>
            <a:r>
              <a:rPr lang="en-GB" dirty="0"/>
              <a:t>12799:2000 Brazing - Non-destructive examination of brazed joints</a:t>
            </a:r>
          </a:p>
          <a:p>
            <a:r>
              <a:rPr lang="en-GB" dirty="0" smtClean="0"/>
              <a:t>EN </a:t>
            </a:r>
            <a:r>
              <a:rPr lang="en-GB" dirty="0"/>
              <a:t>ISO 18279:2003 Brazing - Imperfections in brazed joints</a:t>
            </a:r>
          </a:p>
        </p:txBody>
      </p:sp>
    </p:spTree>
    <p:extLst>
      <p:ext uri="{BB962C8B-B14F-4D97-AF65-F5344CB8AC3E}">
        <p14:creationId xmlns:p14="http://schemas.microsoft.com/office/powerpoint/2010/main" val="7318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96</a:t>
            </a:fld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Mechanical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45627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 shells under internal pressure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97</a:t>
            </a:fld>
            <a:r>
              <a:rPr lang="en-GB" smtClean="0"/>
              <a:t>/</a:t>
            </a:r>
            <a:endParaRPr lang="en-GB" dirty="0"/>
          </a:p>
        </p:txBody>
      </p:sp>
      <p:grpSp>
        <p:nvGrpSpPr>
          <p:cNvPr id="29" name="Group 28"/>
          <p:cNvGrpSpPr/>
          <p:nvPr/>
        </p:nvGrpSpPr>
        <p:grpSpPr>
          <a:xfrm>
            <a:off x="273248" y="772244"/>
            <a:ext cx="8331200" cy="5753100"/>
            <a:chOff x="273248" y="772244"/>
            <a:chExt cx="8331200" cy="5753100"/>
          </a:xfrm>
        </p:grpSpPr>
        <p:pic>
          <p:nvPicPr>
            <p:cNvPr id="26" name="Picture 25" descr="s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248" y="772244"/>
              <a:ext cx="8331200" cy="57531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588224" y="3573016"/>
              <a:ext cx="2016224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88024" y="4077072"/>
              <a:ext cx="1872208" cy="728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756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Radial buckling under external pressure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dirty="0" smtClean="0"/>
              <a:t>CAS, Superconductivity for accelerators, </a:t>
            </a:r>
            <a:r>
              <a:rPr lang="en-GB" dirty="0" err="1" smtClean="0"/>
              <a:t>Erice</a:t>
            </a:r>
            <a:r>
              <a:rPr lang="en-GB" dirty="0" smtClean="0"/>
              <a:t> 2013				     		</a:t>
            </a:r>
            <a:fld id="{5AA625D3-29AB-4131-BD0F-C7F1A9757741}" type="slidenum">
              <a:rPr lang="en-GB" smtClean="0"/>
              <a:pPr algn="r">
                <a:defRPr/>
              </a:pPr>
              <a:t>98</a:t>
            </a:fld>
            <a:r>
              <a:rPr lang="en-GB" dirty="0" smtClean="0"/>
              <a:t>/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250825" y="692696"/>
            <a:ext cx="8713788" cy="5904656"/>
            <a:chOff x="250825" y="836712"/>
            <a:chExt cx="8713788" cy="5904656"/>
          </a:xfrm>
        </p:grpSpPr>
        <p:sp>
          <p:nvSpPr>
            <p:cNvPr id="4" name="Content Placeholder 4"/>
            <p:cNvSpPr txBox="1">
              <a:spLocks/>
            </p:cNvSpPr>
            <p:nvPr/>
          </p:nvSpPr>
          <p:spPr>
            <a:xfrm>
              <a:off x="250825" y="836712"/>
              <a:ext cx="8713788" cy="590465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GB" sz="2000" kern="0" dirty="0" smtClean="0"/>
                <a:t>Non-linear phenomenon</a:t>
              </a:r>
              <a:r>
                <a:rPr lang="en-GB" sz="2000" kern="0" dirty="0"/>
                <a:t>. Actual critical pressure depends on initial imperfections: Safety factor needed!</a:t>
              </a:r>
            </a:p>
            <a:p>
              <a:r>
                <a:rPr lang="en-GB" sz="2000" kern="0" dirty="0" smtClean="0"/>
                <a:t>Buckling critical pressure for a thin tube of infinite length</a:t>
              </a:r>
            </a:p>
            <a:p>
              <a:endParaRPr lang="en-GB" kern="0" dirty="0"/>
            </a:p>
            <a:p>
              <a:endParaRPr lang="en-GB" kern="0" dirty="0" smtClean="0"/>
            </a:p>
            <a:p>
              <a:endParaRPr lang="en-GB" kern="0" dirty="0"/>
            </a:p>
            <a:p>
              <a:pPr marL="0" indent="0">
                <a:buNone/>
              </a:pPr>
              <a:endParaRPr lang="en-GB" kern="0" dirty="0" smtClean="0"/>
            </a:p>
            <a:p>
              <a:r>
                <a:rPr lang="en-GB" sz="2000" kern="0" dirty="0" smtClean="0"/>
                <a:t>A conservative rule of thumb for stainless steel tubes under vacuum: </a:t>
              </a:r>
            </a:p>
            <a:p>
              <a:pPr marL="0" indent="0">
                <a:buFontTx/>
                <a:buNone/>
              </a:pPr>
              <a:endParaRPr lang="en-GB" sz="1800" kern="0" dirty="0" smtClean="0"/>
            </a:p>
            <a:p>
              <a:pPr marL="0" indent="0">
                <a:buFontTx/>
                <a:buNone/>
              </a:pPr>
              <a:endParaRPr lang="en-GB" sz="1800" kern="0" dirty="0" smtClean="0"/>
            </a:p>
            <a:p>
              <a:endParaRPr lang="en-GB" kern="0" dirty="0" smtClean="0"/>
            </a:p>
            <a:p>
              <a:r>
                <a:rPr lang="en-GB" sz="2000" kern="0" dirty="0" smtClean="0"/>
                <a:t>If we use a safety factor of 3:</a:t>
              </a:r>
            </a:p>
            <a:p>
              <a:pPr marL="0" indent="0">
                <a:buFontTx/>
                <a:buNone/>
              </a:pPr>
              <a:r>
                <a:rPr lang="pt-PT" sz="2000" kern="0" dirty="0" smtClean="0"/>
                <a:t>	</a:t>
              </a:r>
            </a:p>
            <a:p>
              <a:pPr marL="0" indent="0">
                <a:buFontTx/>
                <a:buNone/>
              </a:pPr>
              <a:r>
                <a:rPr lang="pt-PT" sz="2000" kern="0" dirty="0" smtClean="0"/>
                <a:t>		</a:t>
              </a:r>
            </a:p>
            <a:p>
              <a:r>
                <a:rPr lang="pt-PT" sz="2000" kern="0" dirty="0" err="1" smtClean="0"/>
                <a:t>Alternatively</a:t>
              </a:r>
              <a:r>
                <a:rPr lang="pt-PT" sz="2000" kern="0" dirty="0" smtClean="0"/>
                <a:t>, </a:t>
              </a:r>
              <a:r>
                <a:rPr lang="pt-PT" sz="2000" kern="0" dirty="0" err="1" smtClean="0"/>
                <a:t>we</a:t>
              </a:r>
              <a:r>
                <a:rPr lang="pt-PT" sz="2000" kern="0" dirty="0" smtClean="0"/>
                <a:t> </a:t>
              </a:r>
              <a:r>
                <a:rPr lang="pt-PT" sz="2000" kern="0" dirty="0" err="1" smtClean="0"/>
                <a:t>need</a:t>
              </a:r>
              <a:r>
                <a:rPr lang="pt-PT" sz="2000" kern="0" dirty="0" smtClean="0"/>
                <a:t> to </a:t>
              </a:r>
              <a:r>
                <a:rPr lang="pt-PT" sz="2000" kern="0" dirty="0" err="1" smtClean="0"/>
                <a:t>add</a:t>
              </a:r>
              <a:r>
                <a:rPr lang="pt-PT" sz="2000" kern="0" dirty="0" smtClean="0"/>
                <a:t> </a:t>
              </a:r>
              <a:r>
                <a:rPr lang="pt-PT" sz="2000" kern="0" dirty="0" err="1" smtClean="0"/>
                <a:t>reinforcements</a:t>
              </a:r>
              <a:endParaRPr lang="en-GB" sz="2000" kern="0" dirty="0"/>
            </a:p>
          </p:txBody>
        </p:sp>
        <p:pic>
          <p:nvPicPr>
            <p:cNvPr id="8" name="Picture 7" descr="for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1916832"/>
              <a:ext cx="6804248" cy="1802776"/>
            </a:xfrm>
            <a:prstGeom prst="rect">
              <a:avLst/>
            </a:prstGeom>
          </p:spPr>
        </p:pic>
        <p:pic>
          <p:nvPicPr>
            <p:cNvPr id="9" name="Picture 8" descr="fo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626" y="4005064"/>
              <a:ext cx="4575278" cy="1008112"/>
            </a:xfrm>
            <a:prstGeom prst="rect">
              <a:avLst/>
            </a:prstGeom>
          </p:spPr>
        </p:pic>
        <p:pic>
          <p:nvPicPr>
            <p:cNvPr id="10" name="Picture 9" descr="for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5445224"/>
              <a:ext cx="1440160" cy="70175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796136" y="5157192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Example: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 = 500 mm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66FF"/>
                </a:solidFill>
              </a:rPr>
              <a:t>t &gt; 18.5 mm</a:t>
            </a:r>
            <a:endParaRPr 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7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44624"/>
            <a:ext cx="7849692" cy="576263"/>
          </a:xfrm>
        </p:spPr>
        <p:txBody>
          <a:bodyPr/>
          <a:lstStyle/>
          <a:p>
            <a:pPr algn="r"/>
            <a:r>
              <a:rPr lang="en-US" sz="2400" dirty="0" smtClean="0"/>
              <a:t>LHC dipole Vacuum </a:t>
            </a:r>
            <a:r>
              <a:rPr lang="en-US" sz="2400" dirty="0"/>
              <a:t>Vessels</a:t>
            </a:r>
          </a:p>
        </p:txBody>
      </p:sp>
      <p:pic>
        <p:nvPicPr>
          <p:cNvPr id="17613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14897" r="9081" b="3105"/>
          <a:stretch>
            <a:fillRect/>
          </a:stretch>
        </p:blipFill>
        <p:spPr bwMode="auto">
          <a:xfrm>
            <a:off x="5816600" y="3357563"/>
            <a:ext cx="33274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613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t="15408" r="9375" b="8176"/>
          <a:stretch>
            <a:fillRect/>
          </a:stretch>
        </p:blipFill>
        <p:spPr bwMode="auto">
          <a:xfrm>
            <a:off x="0" y="0"/>
            <a:ext cx="2874963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613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t="16423" r="9933" b="3510"/>
          <a:stretch>
            <a:fillRect/>
          </a:stretch>
        </p:blipFill>
        <p:spPr bwMode="auto">
          <a:xfrm>
            <a:off x="0" y="2070100"/>
            <a:ext cx="2868613" cy="21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614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15683" r="11058" b="5679"/>
          <a:stretch>
            <a:fillRect/>
          </a:stretch>
        </p:blipFill>
        <p:spPr bwMode="auto">
          <a:xfrm>
            <a:off x="2501900" y="4216400"/>
            <a:ext cx="3438525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147" name="Rectangle 19"/>
          <p:cNvSpPr>
            <a:spLocks noChangeArrowheads="1"/>
          </p:cNvSpPr>
          <p:nvPr/>
        </p:nvSpPr>
        <p:spPr bwMode="auto">
          <a:xfrm>
            <a:off x="2843213" y="620688"/>
            <a:ext cx="324095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7800" indent="-177800">
              <a:buFontTx/>
              <a:buNone/>
            </a:pPr>
            <a:r>
              <a:rPr lang="en-US" sz="1600" b="1" dirty="0">
                <a:solidFill>
                  <a:schemeClr val="tx1"/>
                </a:solidFill>
              </a:rPr>
              <a:t>Main features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Pipeline standard size: </a:t>
            </a:r>
            <a:r>
              <a:rPr lang="en-US" sz="1400" b="1" dirty="0" smtClean="0">
                <a:solidFill>
                  <a:srgbClr val="0066FF"/>
                </a:solidFill>
              </a:rPr>
              <a:t>36</a:t>
            </a:r>
            <a:r>
              <a:rPr lang="en-US" sz="1400" b="1" dirty="0">
                <a:solidFill>
                  <a:srgbClr val="0066FF"/>
                </a:solidFill>
              </a:rPr>
              <a:t>-inch </a:t>
            </a:r>
            <a:r>
              <a:rPr lang="en-US" sz="1400" b="1" dirty="0" smtClean="0">
                <a:solidFill>
                  <a:srgbClr val="0066FF"/>
                </a:solidFill>
              </a:rPr>
              <a:t>OD (1013 mm)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b="1" dirty="0">
                <a:solidFill>
                  <a:srgbClr val="0066FF"/>
                </a:solidFill>
              </a:rPr>
              <a:t>12-mm thick</a:t>
            </a:r>
            <a:r>
              <a:rPr lang="en-US" sz="1400" dirty="0">
                <a:solidFill>
                  <a:schemeClr val="tx1"/>
                </a:solidFill>
              </a:rPr>
              <a:t>, low carbon steel (DIN GS-21 Mn5) </a:t>
            </a:r>
            <a:r>
              <a:rPr lang="en-US" sz="1400" dirty="0" smtClean="0">
                <a:solidFill>
                  <a:schemeClr val="tx1"/>
                </a:solidFill>
              </a:rPr>
              <a:t>tubes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St. steel extremity </a:t>
            </a:r>
            <a:r>
              <a:rPr lang="en-US" sz="1400" dirty="0" smtClean="0"/>
              <a:t>flanges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66FF"/>
                </a:solidFill>
              </a:rPr>
              <a:t>Material resilience: &gt; </a:t>
            </a:r>
            <a:r>
              <a:rPr lang="en-US" sz="1400" dirty="0">
                <a:solidFill>
                  <a:srgbClr val="0066FF"/>
                </a:solidFill>
              </a:rPr>
              <a:t>28 J/cm2 at -70ºC 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Forged </a:t>
            </a:r>
            <a:r>
              <a:rPr lang="en-US" sz="1400" dirty="0">
                <a:solidFill>
                  <a:schemeClr val="tx1"/>
                </a:solidFill>
              </a:rPr>
              <a:t>cradles, </a:t>
            </a:r>
            <a:r>
              <a:rPr lang="en-US" sz="1400" dirty="0">
                <a:solidFill>
                  <a:srgbClr val="0066FF"/>
                </a:solidFill>
              </a:rPr>
              <a:t>welded rings </a:t>
            </a:r>
            <a:r>
              <a:rPr lang="en-US" sz="1400" dirty="0" smtClean="0">
                <a:solidFill>
                  <a:srgbClr val="0066FF"/>
                </a:solidFill>
              </a:rPr>
              <a:t>reinforcements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Dimensional </a:t>
            </a:r>
            <a:r>
              <a:rPr lang="en-US" sz="1400" dirty="0" smtClean="0"/>
              <a:t>stability: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Stress relieving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Final </a:t>
            </a:r>
            <a:r>
              <a:rPr lang="en-US" sz="1400" dirty="0">
                <a:solidFill>
                  <a:schemeClr val="tx1"/>
                </a:solidFill>
              </a:rPr>
              <a:t>machining to achieve tolerances at interface </a:t>
            </a:r>
          </a:p>
        </p:txBody>
      </p:sp>
      <p:pic>
        <p:nvPicPr>
          <p:cNvPr id="17613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14833" r="10458" b="3278"/>
          <a:stretch>
            <a:fillRect/>
          </a:stretch>
        </p:blipFill>
        <p:spPr bwMode="auto">
          <a:xfrm>
            <a:off x="0" y="4197350"/>
            <a:ext cx="2890838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148" name="Rectangle 20"/>
          <p:cNvSpPr>
            <a:spLocks noChangeArrowheads="1"/>
          </p:cNvSpPr>
          <p:nvPr/>
        </p:nvSpPr>
        <p:spPr bwMode="auto">
          <a:xfrm>
            <a:off x="2862263" y="6107113"/>
            <a:ext cx="3122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rgbClr val="FFFF00"/>
                </a:solidFill>
              </a:rPr>
              <a:t>3-D dimensional control in Industry</a:t>
            </a: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6351588" y="5637213"/>
            <a:ext cx="2474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rgbClr val="FFFF00"/>
                </a:solidFill>
              </a:rPr>
              <a:t>Out-doors storage at CERN</a:t>
            </a:r>
          </a:p>
        </p:txBody>
      </p:sp>
      <p:sp>
        <p:nvSpPr>
          <p:cNvPr id="176150" name="Rectangle 22"/>
          <p:cNvSpPr>
            <a:spLocks noChangeArrowheads="1"/>
          </p:cNvSpPr>
          <p:nvPr/>
        </p:nvSpPr>
        <p:spPr bwMode="auto">
          <a:xfrm>
            <a:off x="468313" y="6021388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b="1">
                <a:solidFill>
                  <a:schemeClr val="tx1"/>
                </a:solidFill>
              </a:rPr>
              <a:t>Final lathe machining</a:t>
            </a:r>
          </a:p>
        </p:txBody>
      </p:sp>
      <p:sp>
        <p:nvSpPr>
          <p:cNvPr id="176151" name="Rectangle 23"/>
          <p:cNvSpPr>
            <a:spLocks noChangeArrowheads="1"/>
          </p:cNvSpPr>
          <p:nvPr/>
        </p:nvSpPr>
        <p:spPr bwMode="auto">
          <a:xfrm>
            <a:off x="627063" y="3852863"/>
            <a:ext cx="1338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rgbClr val="FFFF00"/>
                </a:solidFill>
              </a:rPr>
              <a:t>Forged cradle</a:t>
            </a: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55650" y="1795463"/>
            <a:ext cx="1501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rgbClr val="FFFF00"/>
                </a:solidFill>
              </a:rPr>
              <a:t>Stress relieving</a:t>
            </a:r>
          </a:p>
        </p:txBody>
      </p:sp>
      <p:sp>
        <p:nvSpPr>
          <p:cNvPr id="176153" name="Rectangle 25"/>
          <p:cNvSpPr>
            <a:spLocks noChangeArrowheads="1"/>
          </p:cNvSpPr>
          <p:nvPr/>
        </p:nvSpPr>
        <p:spPr bwMode="auto">
          <a:xfrm>
            <a:off x="6228185" y="692696"/>
            <a:ext cx="252028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7800" indent="-177800">
              <a:buFontTx/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Production:</a:t>
            </a:r>
            <a:endParaRPr lang="en-US" sz="16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1250 units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2 firms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4 </a:t>
            </a:r>
            <a:r>
              <a:rPr lang="en-US" sz="1400" dirty="0" err="1">
                <a:solidFill>
                  <a:schemeClr val="tx1"/>
                </a:solidFill>
              </a:rPr>
              <a:t>yrs</a:t>
            </a:r>
            <a:r>
              <a:rPr lang="en-US" sz="1400" dirty="0">
                <a:solidFill>
                  <a:schemeClr val="tx1"/>
                </a:solidFill>
              </a:rPr>
              <a:t> of </a:t>
            </a:r>
            <a:r>
              <a:rPr lang="en-US" sz="1400" dirty="0" smtClean="0">
                <a:solidFill>
                  <a:schemeClr val="tx1"/>
                </a:solidFill>
              </a:rPr>
              <a:t>production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26988" y="6619875"/>
            <a:ext cx="9117012" cy="228600"/>
          </a:xfrm>
        </p:spPr>
        <p:txBody>
          <a:bodyPr/>
          <a:lstStyle/>
          <a:p>
            <a:pPr algn="r">
              <a:defRPr/>
            </a:pPr>
            <a:r>
              <a:rPr lang="en-GB" smtClean="0"/>
              <a:t>CAS, Superconductivity for accelerators, Erice 2013				     		</a:t>
            </a:r>
            <a:fld id="{5AA625D3-29AB-4131-BD0F-C7F1A9757741}" type="slidenum">
              <a:rPr lang="en-GB" smtClean="0"/>
              <a:pPr algn="r">
                <a:defRPr/>
              </a:pPr>
              <a:t>99</a:t>
            </a:fld>
            <a:r>
              <a:rPr lang="en-GB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01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34998</TotalTime>
  <Words>10561</Words>
  <Application>Microsoft Macintosh PowerPoint</Application>
  <PresentationFormat>On-screen Show (4:3)</PresentationFormat>
  <Paragraphs>1603</Paragraphs>
  <Slides>135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10</vt:i4>
      </vt:variant>
      <vt:variant>
        <vt:lpstr>Slide Titles</vt:lpstr>
      </vt:variant>
      <vt:variant>
        <vt:i4>135</vt:i4>
      </vt:variant>
    </vt:vector>
  </HeadingPairs>
  <TitlesOfParts>
    <vt:vector size="146" baseType="lpstr">
      <vt:lpstr>Default Design</vt:lpstr>
      <vt:lpstr>Photo Editor Photo</vt:lpstr>
      <vt:lpstr>Equation</vt:lpstr>
      <vt:lpstr>Designer Drawing</vt:lpstr>
      <vt:lpstr>Chart</vt:lpstr>
      <vt:lpstr>Microsoft Equation</vt:lpstr>
      <vt:lpstr>Picture</vt:lpstr>
      <vt:lpstr>Microsoft Word 97 - 2004 Document</vt:lpstr>
      <vt:lpstr>Mathcad 6.0</vt:lpstr>
      <vt:lpstr>Document</vt:lpstr>
      <vt:lpstr>Worksheet</vt:lpstr>
      <vt:lpstr>Cryostat Design   Vittorio Parma  CERN Technology Department, Magnets, Superconductors and Cryostats Group  CERN Accelerator School «Superconductivity for Accelerators»   Ettore Majorana Foundation and Centre for Scientific Culture Erice, Italy, 24 April – 4 May 2013  </vt:lpstr>
      <vt:lpstr>Content</vt:lpstr>
      <vt:lpstr>A bit of History </vt:lpstr>
      <vt:lpstr>Dewars on “Google images”</vt:lpstr>
      <vt:lpstr>Applications</vt:lpstr>
      <vt:lpstr>A few examples at CERN</vt:lpstr>
      <vt:lpstr>Cryostats for SC devices for accelerators: A multidisciplinary activity</vt:lpstr>
      <vt:lpstr>Cryostat requirements</vt:lpstr>
      <vt:lpstr>Functions</vt:lpstr>
      <vt:lpstr>Mechanical Housing example of LHC</vt:lpstr>
      <vt:lpstr>Geometrical Stability: survey measurements</vt:lpstr>
      <vt:lpstr>Thermal efficiency</vt:lpstr>
      <vt:lpstr>Thermal efficiency example of LHC</vt:lpstr>
      <vt:lpstr>PowerPoint Presentation</vt:lpstr>
      <vt:lpstr>Heat transfer: General </vt:lpstr>
      <vt:lpstr>PowerPoint Presentation</vt:lpstr>
      <vt:lpstr>Thermal Conduction</vt:lpstr>
      <vt:lpstr>Thermal conductivity in solids (&amp; metals)</vt:lpstr>
      <vt:lpstr>Thermal conductivity for Aluminium alloys</vt:lpstr>
      <vt:lpstr>Electrical resistivity for some metals</vt:lpstr>
      <vt:lpstr>The conduction equation  (unidirectional case) </vt:lpstr>
      <vt:lpstr>PowerPoint Presentation</vt:lpstr>
      <vt:lpstr>PowerPoint Presentation</vt:lpstr>
      <vt:lpstr>Thermal conductivity data for selected materials</vt:lpstr>
      <vt:lpstr>Thermal conductivity of various materials</vt:lpstr>
      <vt:lpstr>Thermal conductivity integrals (conductance) for some materials  [W/m]</vt:lpstr>
      <vt:lpstr>…more conductivity integrals</vt:lpstr>
      <vt:lpstr>Thermal conductivity in composite materials</vt:lpstr>
      <vt:lpstr>Thermal conduction with uniform heat deposition</vt:lpstr>
      <vt:lpstr>Residual Gas Conduction</vt:lpstr>
      <vt:lpstr>PowerPoint Presentation</vt:lpstr>
      <vt:lpstr>Thermal Radiation</vt:lpstr>
      <vt:lpstr>Black body radiation</vt:lpstr>
      <vt:lpstr>Radiation heat exchange between black bodies</vt:lpstr>
      <vt:lpstr>Non-black surfaces: the diffuse-gray model (real surfaces) </vt:lpstr>
      <vt:lpstr>Emissivity of various materials as a function of T</vt:lpstr>
      <vt:lpstr>Radiation between 2 diffuse-gray enclosures</vt:lpstr>
      <vt:lpstr>Radiation between 2 diffuse-gray flat plates</vt:lpstr>
      <vt:lpstr>Radiation with an intermediate floating shield</vt:lpstr>
      <vt:lpstr>Multi Layer Insulation (MLI)</vt:lpstr>
      <vt:lpstr>MLI principle</vt:lpstr>
      <vt:lpstr>MLI: How many reflective layers (N)? </vt:lpstr>
      <vt:lpstr>Multi Layer Insulation (MLI):  a simplified calculation model</vt:lpstr>
      <vt:lpstr>LHC Multi Layer Insulation (MLI)</vt:lpstr>
      <vt:lpstr>PowerPoint Presentation</vt:lpstr>
      <vt:lpstr>LHeII calorimetric measurements of 1.9 K static heat loads in LHC</vt:lpstr>
      <vt:lpstr>Non-isothermal cooling of LHC thermal shield (2’700 m)</vt:lpstr>
      <vt:lpstr>PowerPoint Presentation</vt:lpstr>
      <vt:lpstr>Application to an LHC-like cryostat</vt:lpstr>
      <vt:lpstr>a) Bare cold mass</vt:lpstr>
      <vt:lpstr>b) Cold mass wrapped with 1 layer of Al foil</vt:lpstr>
      <vt:lpstr>c) Cold mass wrapped with 30 layers of MLI</vt:lpstr>
      <vt:lpstr>d) Addition of thermal shield actively cooled</vt:lpstr>
      <vt:lpstr>e) Wrapping of MLI around thermal shield</vt:lpstr>
      <vt:lpstr>f) Adding 1 Al foil around cold mass</vt:lpstr>
      <vt:lpstr>g) What in case of bad vacuum (He leaks)?</vt:lpstr>
      <vt:lpstr>h) Add MLI around the cold mass</vt:lpstr>
      <vt:lpstr>Summarizing</vt:lpstr>
      <vt:lpstr>What about a second actively cooled shield?</vt:lpstr>
      <vt:lpstr>Thermal shield: what thickness ?</vt:lpstr>
      <vt:lpstr>LHC thermal shields</vt:lpstr>
      <vt:lpstr>PowerPoint Presentation</vt:lpstr>
      <vt:lpstr>2 main mechanisms of interest for cryostats</vt:lpstr>
      <vt:lpstr>Forced Convection Heat Transfer</vt:lpstr>
      <vt:lpstr>Frictional pressure drop in a tube</vt:lpstr>
      <vt:lpstr>Cryogenics considerations</vt:lpstr>
      <vt:lpstr>Helium as a coolant</vt:lpstr>
      <vt:lpstr>Refrigeration efficiency (Carnot principle)</vt:lpstr>
      <vt:lpstr>Efficiency for large cryoplants</vt:lpstr>
      <vt:lpstr>He Liquefaction: conversion to 4.5K isothermal capacity</vt:lpstr>
      <vt:lpstr>Thermally efficiency solid conduction: heat intercepts, helium vapour cooling</vt:lpstr>
      <vt:lpstr>Solid conduction in cryostats</vt:lpstr>
      <vt:lpstr>Solid conduction and heat intercepts</vt:lpstr>
      <vt:lpstr>LHC supports</vt:lpstr>
      <vt:lpstr>Vapour cooling in solid conduction</vt:lpstr>
      <vt:lpstr>Vapour cooled RF coupler for SPL</vt:lpstr>
      <vt:lpstr>Vapour cooling of current leads</vt:lpstr>
      <vt:lpstr>Heat load to bath per unit current</vt:lpstr>
      <vt:lpstr>End of 1st Part…  </vt:lpstr>
      <vt:lpstr>Insulation vacuum   and construction aspects</vt:lpstr>
      <vt:lpstr>Leaks</vt:lpstr>
      <vt:lpstr>Leak tightness</vt:lpstr>
      <vt:lpstr>Cryopumping: cryo-condensation </vt:lpstr>
      <vt:lpstr>MLI outgassing</vt:lpstr>
      <vt:lpstr>Insulation vacuum and heat loads  from residual gas conduction  </vt:lpstr>
      <vt:lpstr>LHC Strategy</vt:lpstr>
      <vt:lpstr>Leak detection - Common methods</vt:lpstr>
      <vt:lpstr>He leak detection methods</vt:lpstr>
      <vt:lpstr>Leak detection with clam-shell</vt:lpstr>
      <vt:lpstr>Welding</vt:lpstr>
      <vt:lpstr>Design of vacuum facing welds</vt:lpstr>
      <vt:lpstr>Design of pressure bearing welds</vt:lpstr>
      <vt:lpstr>Welders and procedures qualification</vt:lpstr>
      <vt:lpstr>Some typical mistakes causing leaks</vt:lpstr>
      <vt:lpstr>Brazing</vt:lpstr>
      <vt:lpstr>PowerPoint Presentation</vt:lpstr>
      <vt:lpstr>Thin shells under internal pressure</vt:lpstr>
      <vt:lpstr>Radial buckling under external pressure</vt:lpstr>
      <vt:lpstr>LHC dipole Vacuum Vessels</vt:lpstr>
      <vt:lpstr>Pressure vessel codes regulations</vt:lpstr>
      <vt:lpstr>Harmonised codes and standards</vt:lpstr>
      <vt:lpstr>Useful material standards for cryostats</vt:lpstr>
      <vt:lpstr>Design stresses for some materials</vt:lpstr>
      <vt:lpstr>Best practices</vt:lpstr>
      <vt:lpstr>PowerPoint Presentation</vt:lpstr>
      <vt:lpstr>Thermal expansion of some metals</vt:lpstr>
      <vt:lpstr>Thermal expansion of some plastics</vt:lpstr>
      <vt:lpstr>Thermal stress: 3 cases</vt:lpstr>
      <vt:lpstr>PowerPoint Presentation</vt:lpstr>
      <vt:lpstr>Supporting system</vt:lpstr>
      <vt:lpstr>LHC dipole cryostat assembly</vt:lpstr>
      <vt:lpstr>LHC Supporting system </vt:lpstr>
      <vt:lpstr>Choice of the material</vt:lpstr>
      <vt:lpstr>LHC supporting system</vt:lpstr>
      <vt:lpstr>The LHC vacuum vessel, a 3 supports solution</vt:lpstr>
      <vt:lpstr>Longitudinal thermal contractions</vt:lpstr>
      <vt:lpstr>Other solutions</vt:lpstr>
      <vt:lpstr>Other solutions</vt:lpstr>
      <vt:lpstr>PowerPoint Presentation</vt:lpstr>
      <vt:lpstr>Other solutions</vt:lpstr>
      <vt:lpstr>Other solutions</vt:lpstr>
      <vt:lpstr>Pressure relief protection systems</vt:lpstr>
      <vt:lpstr>Pressure relief protection systems</vt:lpstr>
      <vt:lpstr>PowerPoint Presentation</vt:lpstr>
      <vt:lpstr>General approach</vt:lpstr>
      <vt:lpstr>Pressure Safety Relief  Devices</vt:lpstr>
      <vt:lpstr>Cryogenic fluid vessel</vt:lpstr>
      <vt:lpstr>Cryogenic fluid vessel (cont.d)</vt:lpstr>
      <vt:lpstr>Cryogenic fluid vessel (cont.d)</vt:lpstr>
      <vt:lpstr>Vacuum vessel</vt:lpstr>
      <vt:lpstr>Vacuum vessel (cont.d)</vt:lpstr>
      <vt:lpstr>Examples of safety devices</vt:lpstr>
      <vt:lpstr>Summary</vt:lpstr>
      <vt:lpstr>Thank you for your attention!</vt:lpstr>
      <vt:lpstr>References and selected bibliography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vparma</dc:creator>
  <cp:lastModifiedBy>vittorio Parma</cp:lastModifiedBy>
  <cp:revision>1259</cp:revision>
  <cp:lastPrinted>2013-04-27T19:18:43Z</cp:lastPrinted>
  <dcterms:created xsi:type="dcterms:W3CDTF">2005-07-12T08:50:36Z</dcterms:created>
  <dcterms:modified xsi:type="dcterms:W3CDTF">2013-04-30T22:42:26Z</dcterms:modified>
</cp:coreProperties>
</file>