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358" r:id="rId3"/>
    <p:sldId id="406" r:id="rId4"/>
    <p:sldId id="585" r:id="rId5"/>
    <p:sldId id="377" r:id="rId6"/>
    <p:sldId id="378" r:id="rId7"/>
    <p:sldId id="365" r:id="rId8"/>
    <p:sldId id="412" r:id="rId9"/>
    <p:sldId id="381" r:id="rId10"/>
    <p:sldId id="380" r:id="rId11"/>
    <p:sldId id="382" r:id="rId12"/>
    <p:sldId id="370" r:id="rId13"/>
    <p:sldId id="374" r:id="rId14"/>
    <p:sldId id="573" r:id="rId15"/>
    <p:sldId id="384" r:id="rId16"/>
    <p:sldId id="460" r:id="rId17"/>
    <p:sldId id="418" r:id="rId18"/>
    <p:sldId id="391" r:id="rId19"/>
    <p:sldId id="393" r:id="rId20"/>
    <p:sldId id="389" r:id="rId21"/>
    <p:sldId id="390" r:id="rId22"/>
    <p:sldId id="439" r:id="rId23"/>
    <p:sldId id="429" r:id="rId24"/>
    <p:sldId id="430" r:id="rId25"/>
    <p:sldId id="431" r:id="rId26"/>
    <p:sldId id="402" r:id="rId27"/>
    <p:sldId id="396" r:id="rId28"/>
    <p:sldId id="426" r:id="rId29"/>
    <p:sldId id="586" r:id="rId30"/>
    <p:sldId id="444" r:id="rId31"/>
    <p:sldId id="555" r:id="rId32"/>
    <p:sldId id="435" r:id="rId33"/>
    <p:sldId id="558" r:id="rId34"/>
    <p:sldId id="287" r:id="rId35"/>
    <p:sldId id="288" r:id="rId36"/>
    <p:sldId id="445" r:id="rId37"/>
    <p:sldId id="446" r:id="rId38"/>
    <p:sldId id="472" r:id="rId39"/>
    <p:sldId id="471" r:id="rId40"/>
    <p:sldId id="473" r:id="rId41"/>
    <p:sldId id="292" r:id="rId42"/>
    <p:sldId id="486" r:id="rId43"/>
    <p:sldId id="500" r:id="rId44"/>
    <p:sldId id="487" r:id="rId45"/>
    <p:sldId id="296" r:id="rId46"/>
    <p:sldId id="504" r:id="rId47"/>
    <p:sldId id="298" r:id="rId48"/>
    <p:sldId id="304" r:id="rId49"/>
    <p:sldId id="308" r:id="rId50"/>
    <p:sldId id="305" r:id="rId51"/>
    <p:sldId id="306" r:id="rId52"/>
    <p:sldId id="506" r:id="rId53"/>
    <p:sldId id="582" r:id="rId54"/>
    <p:sldId id="567" r:id="rId55"/>
    <p:sldId id="559" r:id="rId56"/>
    <p:sldId id="561" r:id="rId57"/>
    <p:sldId id="562" r:id="rId58"/>
    <p:sldId id="307" r:id="rId59"/>
    <p:sldId id="546" r:id="rId60"/>
    <p:sldId id="563" r:id="rId61"/>
    <p:sldId id="568" r:id="rId62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2"/>
    <a:srgbClr val="00D7D2"/>
    <a:srgbClr val="FF0909"/>
    <a:srgbClr val="BDEEFF"/>
    <a:srgbClr val="E7FFFF"/>
    <a:srgbClr val="F3FFFF"/>
    <a:srgbClr val="EBFDFF"/>
    <a:srgbClr val="F9EEED"/>
    <a:srgbClr val="F3DEDD"/>
    <a:srgbClr val="F0F0F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87" autoAdjust="0"/>
    <p:restoredTop sz="94434" autoAdjust="0"/>
  </p:normalViewPr>
  <p:slideViewPr>
    <p:cSldViewPr>
      <p:cViewPr varScale="1">
        <p:scale>
          <a:sx n="65" d="100"/>
          <a:sy n="65" d="100"/>
        </p:scale>
        <p:origin x="-121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58" y="-120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14EB884-414C-4E36-9979-CBC6BC0C583C}" type="datetimeFigureOut">
              <a:rPr lang="en-GB" smtClean="0"/>
              <a:pPr/>
              <a:t>29/04/2013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129A1B9-42B3-49E0-A51E-36B521762E96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569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2F9C765-383F-416B-8007-CFAA225730DF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20C6CE1-1148-4E60-A761-299F9B668910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19004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0061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9497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8913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0324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8488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4945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2023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796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7052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9088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296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88197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2125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7691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0369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3721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8563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3520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0115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CH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B96383-6D01-4025-AD45-78ACC31BD943}" type="slidenum">
              <a:rPr lang="fr-CH">
                <a:latin typeface="Calibri" panose="020F0502020204030204" pitchFamily="34" charset="0"/>
              </a:rPr>
              <a:pPr eaLnBrk="1" hangingPunct="1"/>
              <a:t>28</a:t>
            </a:fld>
            <a:endParaRPr lang="fr-CH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2752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9940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8582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46161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3066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9443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5974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61765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66580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94438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5829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3103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21222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364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0889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92692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5459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CH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65FB72-A4B5-461D-879C-1569A1E68523}" type="slidenum">
              <a:rPr lang="fr-CH">
                <a:latin typeface="Calibri" panose="020F0502020204030204" pitchFamily="34" charset="0"/>
              </a:rPr>
              <a:pPr eaLnBrk="1" hangingPunct="1"/>
              <a:t>52</a:t>
            </a:fld>
            <a:endParaRPr lang="fr-CH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29494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21512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80941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8682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209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4734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457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4312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C6CE1-1148-4E60-A761-299F9B66891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344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1144-BD3C-4707-A70C-3C2F1C85E64E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7C8-B13F-4E89-87B5-8D97BA39B8D8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97C8-C67B-4057-83DB-EC25A33A2CF4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Summer_School_06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7D4AF-4AD3-4FE6-BF26-CABD5C9BA4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5004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9DCCB-CB18-4D57-87DF-AC7BF6AAD55E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B3C-4F2B-46F0-8BD2-A1297F6678A3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0F6A-12BD-49A2-873C-85190E684C8E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197-D616-43C8-9CD6-2112F3DE0EAC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E6C4-D516-4BFD-92C7-9A1D77EB00F3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C606-9384-4ED7-AD51-F9CD79854B05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1060450"/>
          </a:xfrm>
          <a:prstGeom prst="rect">
            <a:avLst/>
          </a:prstGeom>
          <a:solidFill>
            <a:srgbClr val="1F336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683568" y="0"/>
            <a:ext cx="784887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C05F-7666-4188-99D1-43A8BAAE0D90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B64A-8141-40A5-9E8A-C5C3838AB651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97849-9CA2-495F-B8BE-B3984D17F995}" type="datetime4">
              <a:rPr lang="en-GB" smtClean="0"/>
              <a:pPr/>
              <a:t>29 April 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CFEAE-52CD-4735-8C0F-508E6F418C22}" type="slidenum">
              <a:rPr lang="fr-CH" smtClean="0"/>
              <a:pPr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62088" y="2226935"/>
            <a:ext cx="7704856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Superconductors for magnets I</a:t>
            </a:r>
            <a:endParaRPr lang="fr-CH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309970" y="3429000"/>
            <a:ext cx="266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latin typeface="Arial" pitchFamily="34" charset="0"/>
                <a:cs typeface="Arial" pitchFamily="34" charset="0"/>
              </a:rPr>
              <a:t>René Flükiger</a:t>
            </a:r>
          </a:p>
          <a:p>
            <a:pPr algn="ctr"/>
            <a:endParaRPr lang="fr-CH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CH" sz="2400" b="1" dirty="0" smtClean="0">
                <a:latin typeface="Arial" pitchFamily="34" charset="0"/>
                <a:cs typeface="Arial" pitchFamily="34" charset="0"/>
              </a:rPr>
              <a:t>CERN</a:t>
            </a:r>
          </a:p>
          <a:p>
            <a:pPr algn="ctr"/>
            <a:r>
              <a:rPr lang="fr-CH" sz="2400" b="1" dirty="0" smtClean="0">
                <a:latin typeface="Arial" pitchFamily="34" charset="0"/>
                <a:cs typeface="Arial" pitchFamily="34" charset="0"/>
              </a:rPr>
              <a:t>TE-MSC</a:t>
            </a:r>
            <a:endParaRPr lang="fr-CH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1</a:t>
            </a:fld>
            <a:endParaRPr lang="fr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2B8E0-A2D5-4758-9092-E6B0E0086C4A}" type="slidenum">
              <a:rPr lang="fr-FR"/>
              <a:pPr>
                <a:defRPr/>
              </a:pPr>
              <a:t>10</a:t>
            </a:fld>
            <a:endParaRPr lang="fr-FR"/>
          </a:p>
        </p:txBody>
      </p:sp>
      <p:pic>
        <p:nvPicPr>
          <p:cNvPr id="13316" name="Picture 2" descr="7, n factor  PP ~LWF0014 cop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02" t="30845" r="13208" b="41441"/>
          <a:stretch/>
        </p:blipFill>
        <p:spPr bwMode="auto">
          <a:xfrm>
            <a:off x="1331641" y="2924944"/>
            <a:ext cx="4968552" cy="25202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57200" y="1052736"/>
            <a:ext cx="8003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CH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factor is an empirical quantity describing the quality of the wire:</a:t>
            </a:r>
          </a:p>
          <a:p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* surface state of the filaments </a:t>
            </a:r>
          </a:p>
          <a:p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* homogeneity along the wire axis («sausaging»)</a:t>
            </a:r>
          </a:p>
          <a:p>
            <a:r>
              <a:rPr lang="fr-CH" sz="2400" b="1" dirty="0" smtClean="0"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fr-CH" sz="2400" b="1" dirty="0" err="1" smtClean="0">
                <a:latin typeface="Arial Narrow" pitchFamily="34" charset="0"/>
                <a:cs typeface="Arial" panose="020B0604020202020204" pitchFamily="34" charset="0"/>
              </a:rPr>
              <a:t>Definition</a:t>
            </a:r>
            <a:r>
              <a:rPr lang="fr-CH" sz="2400" b="1" dirty="0" smtClean="0">
                <a:latin typeface="Arial Narrow" pitchFamily="34" charset="0"/>
                <a:cs typeface="Arial" panose="020B0604020202020204" pitchFamily="34" charset="0"/>
              </a:rPr>
              <a:t>: </a:t>
            </a:r>
            <a:r>
              <a:rPr lang="fr-CH" b="1" dirty="0" smtClean="0"/>
              <a:t>	</a:t>
            </a:r>
            <a:r>
              <a:rPr lang="fr-CH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fr-CH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fr-CH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CH" sz="32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 </a:t>
            </a:r>
            <a:r>
              <a:rPr lang="fr-CH" sz="2400" b="1" dirty="0" smtClean="0">
                <a:latin typeface="Arial Narrow" pitchFamily="34" charset="0"/>
              </a:rPr>
              <a:t>at a given operational B and T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2" y="2348880"/>
            <a:ext cx="144016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2800" b="1" i="1" dirty="0">
                <a:solidFill>
                  <a:srgbClr val="FF0000"/>
                </a:solidFill>
              </a:rPr>
              <a:t>V</a:t>
            </a:r>
            <a:r>
              <a:rPr lang="fr-CH" sz="2800" b="1" dirty="0">
                <a:solidFill>
                  <a:srgbClr val="FF0000"/>
                </a:solidFill>
              </a:rPr>
              <a:t> ~ </a:t>
            </a:r>
            <a:r>
              <a:rPr lang="fr-CH" sz="2800" b="1" i="1" dirty="0">
                <a:solidFill>
                  <a:srgbClr val="FF0000"/>
                </a:solidFill>
              </a:rPr>
              <a:t>I</a:t>
            </a:r>
            <a:r>
              <a:rPr lang="fr-CH" sz="2800" b="1" i="1" baseline="30000" dirty="0">
                <a:solidFill>
                  <a:srgbClr val="FF0000"/>
                </a:solidFill>
              </a:rPr>
              <a:t>n</a:t>
            </a:r>
            <a:r>
              <a:rPr lang="fr-CH" sz="2800" b="1" baseline="300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611560" y="5445224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general, a high </a:t>
            </a:r>
            <a:r>
              <a:rPr lang="fr-CH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value corresponds to a wire of higher quality</a:t>
            </a:r>
          </a:p>
          <a:p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fr-CH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n</a:t>
            </a:r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&gt; 30 at operational B and T. </a:t>
            </a:r>
          </a:p>
          <a:p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particular: </a:t>
            </a:r>
            <a:r>
              <a:rPr lang="fr-CH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NMR magnets </a:t>
            </a:r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(persistent mode)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3068960"/>
            <a:ext cx="3600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</a:t>
            </a:r>
            <a:endParaRPr lang="en-GB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501317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GB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26149" y="354290"/>
            <a:ext cx="4022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exponential </a:t>
            </a:r>
            <a:r>
              <a:rPr lang="fr-CH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CH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</a:t>
            </a:r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8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FD559-41C1-4D98-A15A-FA7C3E9CA843}" type="slidenum">
              <a:rPr lang="fr-FR"/>
              <a:pPr>
                <a:defRPr/>
              </a:pPr>
              <a:t>11</a:t>
            </a:fld>
            <a:endParaRPr lang="fr-FR"/>
          </a:p>
        </p:txBody>
      </p:sp>
      <p:pic>
        <p:nvPicPr>
          <p:cNvPr id="15364" name="Picture 2" descr="4, Definitions  ~LWF0006 cop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12" t="27999" r="26225"/>
          <a:stretch/>
        </p:blipFill>
        <p:spPr bwMode="auto">
          <a:xfrm>
            <a:off x="1691680" y="2276872"/>
            <a:ext cx="6120631" cy="40115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539552" y="1052736"/>
            <a:ext cx="287536" cy="7017306"/>
          </a:xfrm>
          <a:prstGeom prst="rect">
            <a:avLst/>
          </a:prstGeom>
          <a:solidFill>
            <a:srgbClr val="A7E8FF">
              <a:alpha val="3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CH" sz="1800"/>
          </a:p>
          <a:p>
            <a:pPr eaLnBrk="1" hangingPunct="1"/>
            <a:endParaRPr lang="fr-FR" sz="1800"/>
          </a:p>
        </p:txBody>
      </p:sp>
      <p:sp>
        <p:nvSpPr>
          <p:cNvPr id="15369" name="Text Box 8"/>
          <p:cNvSpPr txBox="1">
            <a:spLocks noChangeArrowheads="1"/>
          </p:cNvSpPr>
          <p:nvPr/>
        </p:nvSpPr>
        <p:spPr bwMode="auto">
          <a:xfrm>
            <a:off x="971550" y="1052736"/>
            <a:ext cx="576263" cy="366712"/>
          </a:xfrm>
          <a:prstGeom prst="rect">
            <a:avLst/>
          </a:prstGeom>
          <a:solidFill>
            <a:srgbClr val="FFFFFF">
              <a:alpha val="8000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827088" y="6957392"/>
            <a:ext cx="734642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1720" y="1412776"/>
            <a:ext cx="496855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2400" b="1" dirty="0">
                <a:latin typeface="Arial Narrow" pitchFamily="34" charset="0"/>
                <a:cs typeface="Arial" panose="020B0604020202020204" pitchFamily="34" charset="0"/>
              </a:rPr>
              <a:t>The upper critical magnetic field B</a:t>
            </a:r>
            <a:r>
              <a:rPr lang="fr-CH" sz="2400" b="1" baseline="-25000" dirty="0">
                <a:latin typeface="Arial Narrow" pitchFamily="34" charset="0"/>
                <a:cs typeface="Arial" panose="020B0604020202020204" pitchFamily="34" charset="0"/>
              </a:rPr>
              <a:t>c</a:t>
            </a:r>
            <a:r>
              <a:rPr lang="fr-CH" sz="2400" b="1" baseline="-25000" dirty="0">
                <a:solidFill>
                  <a:srgbClr val="005392"/>
                </a:solidFill>
                <a:latin typeface="Arial Narrow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2200" y="2924944"/>
            <a:ext cx="136815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en-GB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19672" y="116632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II.  Physical properties of superconducting Materials: NbTi and Nb</a:t>
            </a:r>
            <a:r>
              <a:rPr lang="fr-CH" sz="24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 </a:t>
            </a:r>
            <a:endParaRPr lang="fr-C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00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:\All 2001\Talks 2001\GSI Course\pics\Bc vs tem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12" y="1674529"/>
            <a:ext cx="7064954" cy="4562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7308304" y="4149080"/>
            <a:ext cx="1440160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2561848" y="6206510"/>
            <a:ext cx="1080120" cy="369332"/>
          </a:xfrm>
          <a:prstGeom prst="rect">
            <a:avLst/>
          </a:prstGeom>
          <a:solidFill>
            <a:srgbClr val="BDEEFF">
              <a:alpha val="3000"/>
            </a:srgbClr>
          </a:solidFill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T</a:t>
            </a:r>
            <a:r>
              <a:rPr lang="fr-CH" b="1" baseline="-25000" dirty="0" smtClean="0">
                <a:solidFill>
                  <a:srgbClr val="0070C0"/>
                </a:solidFill>
              </a:rPr>
              <a:t>c</a:t>
            </a:r>
            <a:r>
              <a:rPr lang="fr-CH" b="1" dirty="0" smtClean="0">
                <a:solidFill>
                  <a:srgbClr val="0070C0"/>
                </a:solidFill>
              </a:rPr>
              <a:t> (K)</a:t>
            </a:r>
            <a:endParaRPr lang="fr-CH" b="1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37756" y="2311142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NbTi </a:t>
            </a:r>
            <a:r>
              <a:rPr lang="fr-CH" sz="2000" b="1" dirty="0" smtClean="0">
                <a:latin typeface="Arial Narrow" pitchFamily="34" charset="0"/>
                <a:cs typeface="Arial" pitchFamily="34" charset="0"/>
              </a:rPr>
              <a:t>is the only </a:t>
            </a:r>
            <a:r>
              <a:rPr lang="fr-CH" sz="20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ductile</a:t>
            </a:r>
            <a:r>
              <a:rPr lang="fr-CH" sz="2000" b="1" dirty="0" smtClean="0">
                <a:latin typeface="Arial Narrow" pitchFamily="34" charset="0"/>
                <a:cs typeface="Arial" pitchFamily="34" charset="0"/>
              </a:rPr>
              <a:t> superconductor </a:t>
            </a:r>
          </a:p>
          <a:p>
            <a:r>
              <a:rPr lang="fr-CH" sz="2000" b="1" dirty="0" smtClean="0">
                <a:latin typeface="Arial Narrow" pitchFamily="34" charset="0"/>
                <a:cs typeface="Arial" pitchFamily="34" charset="0"/>
              </a:rPr>
              <a:t>with B</a:t>
            </a:r>
            <a:r>
              <a:rPr lang="fr-CH" sz="2000" b="1" baseline="-25000" dirty="0" smtClean="0">
                <a:latin typeface="Arial Narrow" pitchFamily="34" charset="0"/>
                <a:cs typeface="Arial" pitchFamily="34" charset="0"/>
              </a:rPr>
              <a:t>c2</a:t>
            </a:r>
            <a:r>
              <a:rPr lang="fr-CH" sz="2000" b="1" dirty="0" smtClean="0">
                <a:latin typeface="Arial Narrow" pitchFamily="34" charset="0"/>
                <a:cs typeface="Arial" pitchFamily="34" charset="0"/>
              </a:rPr>
              <a:t> &gt; 10T !</a:t>
            </a:r>
            <a:endParaRPr lang="fr-CH" sz="20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12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571926" y="3388350"/>
            <a:ext cx="1584176" cy="369332"/>
          </a:xfrm>
          <a:prstGeom prst="rect">
            <a:avLst/>
          </a:prstGeom>
          <a:solidFill>
            <a:srgbClr val="A7E8FF">
              <a:alpha val="3000"/>
            </a:srgbClr>
          </a:solidFill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CH" b="1" baseline="-25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c2</a:t>
            </a:r>
            <a:r>
              <a:rPr lang="fr-CH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(T)</a:t>
            </a:r>
            <a:endParaRPr lang="en-GB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75656" y="171217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  <a:latin typeface="Arial Narrow" pitchFamily="34" charset="0"/>
              </a:rPr>
              <a:t>Upper critical fields of metallic (LTS) superconductors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49412" y="2780928"/>
            <a:ext cx="162148" cy="23762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3" name="ZoneTexte 12"/>
          <p:cNvSpPr txBox="1"/>
          <p:nvPr/>
        </p:nvSpPr>
        <p:spPr>
          <a:xfrm>
            <a:off x="2561848" y="6021288"/>
            <a:ext cx="93003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300192" y="4427820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1660738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FF0000"/>
                </a:solidFill>
              </a:rPr>
              <a:t>B</a:t>
            </a:r>
            <a:r>
              <a:rPr lang="fr-CH" sz="2000" b="1" baseline="-25000" dirty="0" smtClean="0">
                <a:solidFill>
                  <a:srgbClr val="FF0000"/>
                </a:solidFill>
              </a:rPr>
              <a:t>c2</a:t>
            </a:r>
            <a:r>
              <a:rPr lang="fr-CH" sz="2000" b="1" dirty="0" smtClean="0">
                <a:solidFill>
                  <a:srgbClr val="FF0000"/>
                </a:solidFill>
              </a:rPr>
              <a:t>(0) </a:t>
            </a:r>
            <a:r>
              <a:rPr lang="fr-CH" sz="2000" b="1" dirty="0" smtClean="0"/>
              <a:t>is determined by measuring B</a:t>
            </a:r>
            <a:r>
              <a:rPr lang="fr-CH" sz="2000" b="1" baseline="-25000" dirty="0" smtClean="0"/>
              <a:t>c2</a:t>
            </a:r>
            <a:r>
              <a:rPr lang="fr-CH" sz="2000" b="1" dirty="0" smtClean="0"/>
              <a:t>(T) either </a:t>
            </a:r>
            <a:r>
              <a:rPr lang="fr-CH" sz="2000" b="1" dirty="0" smtClean="0">
                <a:solidFill>
                  <a:srgbClr val="FF0000"/>
                </a:solidFill>
              </a:rPr>
              <a:t>resistively</a:t>
            </a:r>
            <a:r>
              <a:rPr lang="fr-CH" sz="2000" b="1" dirty="0" smtClean="0"/>
              <a:t> or </a:t>
            </a:r>
            <a:r>
              <a:rPr lang="fr-CH" sz="2000" b="1" dirty="0" smtClean="0">
                <a:solidFill>
                  <a:srgbClr val="FF0000"/>
                </a:solidFill>
              </a:rPr>
              <a:t>inductivel</a:t>
            </a:r>
            <a:r>
              <a:rPr lang="fr-CH" sz="2000" b="1" dirty="0" smtClean="0"/>
              <a:t>y</a:t>
            </a:r>
            <a:r>
              <a:rPr lang="fr-CH" b="1" dirty="0" smtClean="0"/>
              <a:t>.</a:t>
            </a:r>
            <a:endParaRPr lang="fr-CH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2132856"/>
            <a:ext cx="8280920" cy="1046440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000" b="1" dirty="0" smtClean="0"/>
              <a:t>In the case of wires, where I</a:t>
            </a:r>
            <a:r>
              <a:rPr lang="fr-CH" sz="2000" b="1" baseline="-25000" dirty="0" smtClean="0"/>
              <a:t>c</a:t>
            </a:r>
            <a:r>
              <a:rPr lang="fr-CH" sz="2000" b="1" dirty="0" smtClean="0"/>
              <a:t> is known, one uses the Kramer extrapolation:</a:t>
            </a:r>
          </a:p>
          <a:p>
            <a:r>
              <a:rPr lang="fr-CH" sz="2000" b="1" dirty="0" smtClean="0"/>
              <a:t>the function   </a:t>
            </a:r>
            <a:r>
              <a:rPr lang="fr-CH" sz="2000" b="1" dirty="0" smtClean="0">
                <a:solidFill>
                  <a:srgbClr val="FF0000"/>
                </a:solidFill>
              </a:rPr>
              <a:t>B</a:t>
            </a:r>
            <a:r>
              <a:rPr lang="fr-CH" sz="2000" b="1" baseline="30000" dirty="0" smtClean="0">
                <a:solidFill>
                  <a:srgbClr val="FF0000"/>
                </a:solidFill>
              </a:rPr>
              <a:t>¼</a:t>
            </a:r>
            <a:r>
              <a:rPr lang="fr-CH" sz="2000" b="1" dirty="0" smtClean="0">
                <a:solidFill>
                  <a:srgbClr val="FF0000"/>
                </a:solidFill>
              </a:rPr>
              <a:t> I</a:t>
            </a:r>
            <a:r>
              <a:rPr lang="fr-CH" sz="2000" b="1" baseline="-25000" dirty="0" smtClean="0">
                <a:solidFill>
                  <a:srgbClr val="FF0000"/>
                </a:solidFill>
              </a:rPr>
              <a:t>c</a:t>
            </a:r>
            <a:r>
              <a:rPr lang="fr-CH" sz="2000" b="1" baseline="30000" dirty="0" smtClean="0">
                <a:solidFill>
                  <a:srgbClr val="FF0000"/>
                </a:solidFill>
              </a:rPr>
              <a:t>1/2</a:t>
            </a:r>
            <a:r>
              <a:rPr lang="fr-CH" sz="2000" b="1" dirty="0" smtClean="0">
                <a:solidFill>
                  <a:srgbClr val="FF0000"/>
                </a:solidFill>
              </a:rPr>
              <a:t> (T) vs. B           </a:t>
            </a:r>
            <a:r>
              <a:rPr lang="fr-CH" sz="2000" b="1" dirty="0" smtClean="0"/>
              <a:t>is extrapolated to </a:t>
            </a:r>
            <a:r>
              <a:rPr lang="fr-CH" sz="2400" b="1" dirty="0" smtClean="0">
                <a:solidFill>
                  <a:srgbClr val="FF0000"/>
                </a:solidFill>
              </a:rPr>
              <a:t>B = 0 </a:t>
            </a:r>
            <a:r>
              <a:rPr lang="fr-CH" sz="2400" b="1" dirty="0" smtClean="0"/>
              <a:t>            </a:t>
            </a:r>
            <a:r>
              <a:rPr lang="fr-CH" sz="2400" b="1" dirty="0" smtClean="0">
                <a:solidFill>
                  <a:srgbClr val="FF0000"/>
                </a:solidFill>
              </a:rPr>
              <a:t>B</a:t>
            </a:r>
            <a:r>
              <a:rPr lang="fr-CH" sz="2400" b="1" baseline="-25000" dirty="0" smtClean="0">
                <a:solidFill>
                  <a:srgbClr val="FF0000"/>
                </a:solidFill>
              </a:rPr>
              <a:t>c2</a:t>
            </a:r>
            <a:r>
              <a:rPr lang="fr-CH" sz="2400" b="1" dirty="0" smtClean="0">
                <a:solidFill>
                  <a:srgbClr val="FF0000"/>
                </a:solidFill>
              </a:rPr>
              <a:t>* </a:t>
            </a:r>
            <a:r>
              <a:rPr lang="fr-CH" sz="2400" b="1" baseline="-25000" dirty="0" smtClean="0">
                <a:solidFill>
                  <a:srgbClr val="FF0000"/>
                </a:solidFill>
              </a:rPr>
              <a:t>T</a:t>
            </a:r>
          </a:p>
          <a:p>
            <a:endParaRPr lang="fr-CH" b="1" dirty="0"/>
          </a:p>
        </p:txBody>
      </p:sp>
      <p:sp>
        <p:nvSpPr>
          <p:cNvPr id="5" name="Flèche droite 4"/>
          <p:cNvSpPr/>
          <p:nvPr/>
        </p:nvSpPr>
        <p:spPr>
          <a:xfrm>
            <a:off x="6876256" y="256490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" name="Picture 3" descr="C:\Tutorial Houston, 2002\4b (bon), def. Kramer law ~LWF0009 copie.tif"/>
          <p:cNvPicPr>
            <a:picLocks noChangeAspect="1" noChangeArrowheads="1"/>
          </p:cNvPicPr>
          <p:nvPr/>
        </p:nvPicPr>
        <p:blipFill rotWithShape="1">
          <a:blip r:embed="rId3" cstate="print"/>
          <a:srcRect l="20322" t="10138" r="25824" b="48995"/>
          <a:stretch/>
        </p:blipFill>
        <p:spPr bwMode="auto">
          <a:xfrm>
            <a:off x="251520" y="3573016"/>
            <a:ext cx="4176464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788024" y="3712964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For magnets, one defines usually:  </a:t>
            </a:r>
          </a:p>
          <a:p>
            <a:endParaRPr lang="fr-CH" sz="2000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	NbTi : B</a:t>
            </a:r>
            <a:r>
              <a:rPr lang="fr-CH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c2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*(1.9 K)</a:t>
            </a:r>
            <a:r>
              <a:rPr lang="fr-CH" sz="2000" b="1" dirty="0" smtClean="0">
                <a:latin typeface="Arial Narrow" panose="020B0606020202030204" pitchFamily="34" charset="0"/>
              </a:rPr>
              <a:t>, </a:t>
            </a:r>
          </a:p>
          <a:p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	Nb</a:t>
            </a:r>
            <a:r>
              <a:rPr lang="fr-CH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3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Sn: B</a:t>
            </a:r>
            <a:r>
              <a:rPr lang="fr-CH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c2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*(4.2K)</a:t>
            </a:r>
            <a:r>
              <a:rPr lang="fr-CH" sz="2000" b="1" dirty="0" smtClean="0">
                <a:latin typeface="Arial Narrow" panose="020B0606020202030204" pitchFamily="34" charset="0"/>
              </a:rPr>
              <a:t>.</a:t>
            </a:r>
          </a:p>
          <a:p>
            <a:endParaRPr lang="fr-CH" sz="2000" b="1" dirty="0" smtClean="0">
              <a:latin typeface="Arial Narrow" panose="020B0606020202030204" pitchFamily="34" charset="0"/>
            </a:endParaRPr>
          </a:p>
          <a:p>
            <a:r>
              <a:rPr lang="fr-CH" sz="2000" b="1" dirty="0" smtClean="0">
                <a:latin typeface="Arial Narrow" panose="020B0606020202030204" pitchFamily="34" charset="0"/>
              </a:rPr>
              <a:t>These extrapolated values may differ from 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B</a:t>
            </a:r>
            <a:r>
              <a:rPr lang="fr-CH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c2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(4.2K) </a:t>
            </a:r>
            <a:r>
              <a:rPr lang="fr-CH" sz="2000" b="1" dirty="0" smtClean="0">
                <a:latin typeface="Arial Narrow" panose="020B0606020202030204" pitchFamily="34" charset="0"/>
              </a:rPr>
              <a:t>or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B</a:t>
            </a:r>
            <a:r>
              <a:rPr lang="fr-CH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c2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(1.9K) </a:t>
            </a:r>
            <a:r>
              <a:rPr lang="fr-CH" sz="2000" b="1" dirty="0" smtClean="0">
                <a:latin typeface="Arial Narrow" panose="020B0606020202030204" pitchFamily="34" charset="0"/>
              </a:rPr>
              <a:t>determined</a:t>
            </a:r>
          </a:p>
          <a:p>
            <a:r>
              <a:rPr lang="fr-CH" sz="2000" b="1" dirty="0" smtClean="0">
                <a:latin typeface="Arial Narrow" panose="020B0606020202030204" pitchFamily="34" charset="0"/>
              </a:rPr>
              <a:t>by a direct measurement. 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3923928" y="4869160"/>
            <a:ext cx="0" cy="36004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7956376" y="2564904"/>
            <a:ext cx="0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763688" y="2492896"/>
            <a:ext cx="2169889" cy="461665"/>
          </a:xfrm>
          <a:prstGeom prst="rect">
            <a:avLst/>
          </a:prstGeom>
          <a:solidFill>
            <a:srgbClr val="FFFF89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rgbClr val="FF0000"/>
                </a:solidFill>
              </a:rPr>
              <a:t>B</a:t>
            </a:r>
            <a:r>
              <a:rPr lang="fr-CH" sz="2400" b="1" baseline="30000" dirty="0">
                <a:solidFill>
                  <a:srgbClr val="FF0000"/>
                </a:solidFill>
              </a:rPr>
              <a:t>¼</a:t>
            </a:r>
            <a:r>
              <a:rPr lang="fr-CH" sz="2400" b="1" dirty="0">
                <a:solidFill>
                  <a:srgbClr val="FF0000"/>
                </a:solidFill>
              </a:rPr>
              <a:t> I</a:t>
            </a:r>
            <a:r>
              <a:rPr lang="fr-CH" sz="2400" b="1" baseline="-25000" dirty="0">
                <a:solidFill>
                  <a:srgbClr val="FF0000"/>
                </a:solidFill>
              </a:rPr>
              <a:t>c</a:t>
            </a:r>
            <a:r>
              <a:rPr lang="fr-CH" sz="2400" b="1" baseline="30000" dirty="0">
                <a:solidFill>
                  <a:srgbClr val="FF0000"/>
                </a:solidFill>
              </a:rPr>
              <a:t>1/2</a:t>
            </a:r>
            <a:r>
              <a:rPr lang="fr-CH" sz="2400" b="1" dirty="0">
                <a:solidFill>
                  <a:srgbClr val="FF0000"/>
                </a:solidFill>
              </a:rPr>
              <a:t> (T) vs. B </a:t>
            </a:r>
            <a:endParaRPr lang="en-US" sz="24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13</a:t>
            </a:fld>
            <a:endParaRPr lang="fr-CH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75656" y="303039"/>
            <a:ext cx="65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Kramer extrapolation: estimation of B</a:t>
            </a:r>
            <a:r>
              <a:rPr lang="fr-CH" sz="2400" b="1" baseline="-25000" dirty="0" smtClean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c2</a:t>
            </a:r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fr-CH" sz="2400" b="1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at a given T </a:t>
            </a:r>
            <a:endParaRPr lang="en-US" sz="2400" b="1" dirty="0">
              <a:solidFill>
                <a:schemeClr val="bg1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9728" t="2316" r="13025" b="3960"/>
          <a:stretch/>
        </p:blipFill>
        <p:spPr bwMode="auto">
          <a:xfrm>
            <a:off x="2051720" y="1196752"/>
            <a:ext cx="5400600" cy="5256584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2555776" y="303039"/>
            <a:ext cx="4540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" charset="0"/>
              </a:rPr>
              <a:t>The Kramer extrapolation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6" name="ZoneTexte 5"/>
          <p:cNvSpPr txBox="1"/>
          <p:nvPr/>
        </p:nvSpPr>
        <p:spPr>
          <a:xfrm>
            <a:off x="4499992" y="2348880"/>
            <a:ext cx="266429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800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3995936" y="2924944"/>
            <a:ext cx="3744416" cy="2880320"/>
          </a:xfrm>
          <a:prstGeom prst="line">
            <a:avLst/>
          </a:prstGeom>
          <a:ln>
            <a:solidFill>
              <a:srgbClr val="FF090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5292080" y="5733256"/>
            <a:ext cx="3775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 droite 10"/>
          <p:cNvSpPr/>
          <p:nvPr/>
        </p:nvSpPr>
        <p:spPr>
          <a:xfrm>
            <a:off x="6836321" y="6033776"/>
            <a:ext cx="904031" cy="180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ZoneTexte 11"/>
          <p:cNvSpPr txBox="1"/>
          <p:nvPr/>
        </p:nvSpPr>
        <p:spPr>
          <a:xfrm>
            <a:off x="6203751" y="6165304"/>
            <a:ext cx="816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FF0000"/>
                </a:solidFill>
              </a:rPr>
              <a:t>binary</a:t>
            </a:r>
            <a:endParaRPr lang="fr-CH" sz="16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61935" y="6165304"/>
            <a:ext cx="158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FF0000"/>
                </a:solidFill>
              </a:rPr>
              <a:t>Ternary Nb</a:t>
            </a:r>
            <a:r>
              <a:rPr lang="fr-CH" sz="1600" b="1" baseline="-25000" dirty="0" smtClean="0">
                <a:solidFill>
                  <a:srgbClr val="FF0000"/>
                </a:solidFill>
              </a:rPr>
              <a:t>3</a:t>
            </a:r>
            <a:r>
              <a:rPr lang="fr-CH" sz="1600" b="1" dirty="0" smtClean="0">
                <a:solidFill>
                  <a:srgbClr val="FF0000"/>
                </a:solidFill>
              </a:rPr>
              <a:t>Sn</a:t>
            </a:r>
            <a:endParaRPr lang="fr-CH" sz="1600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1700808"/>
            <a:ext cx="2267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itchFamily="34" charset="0"/>
              </a:rPr>
              <a:t>Examples for the </a:t>
            </a:r>
          </a:p>
          <a:p>
            <a:r>
              <a:rPr lang="fr-CH" sz="2000" b="1" dirty="0" smtClean="0">
                <a:latin typeface="Arial Narrow" pitchFamily="34" charset="0"/>
              </a:rPr>
              <a:t>uncertainty in the determination of B</a:t>
            </a:r>
            <a:r>
              <a:rPr lang="fr-CH" sz="2000" b="1" baseline="-25000" dirty="0" smtClean="0">
                <a:latin typeface="Arial Narrow" pitchFamily="34" charset="0"/>
              </a:rPr>
              <a:t>c2</a:t>
            </a:r>
            <a:endParaRPr lang="fr-CH" sz="20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35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7DFDD-C6D0-4A0B-95E9-C43DBC9E09A7}" type="slidenum">
              <a:rPr lang="fr-FR"/>
              <a:pPr>
                <a:defRPr/>
              </a:pPr>
              <a:t>15</a:t>
            </a:fld>
            <a:endParaRPr lang="fr-FR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57" t="19687" r="18457" b="19687"/>
          <a:stretch>
            <a:fillRect/>
          </a:stretch>
        </p:blipFill>
        <p:spPr bwMode="auto">
          <a:xfrm>
            <a:off x="312943" y="1722384"/>
            <a:ext cx="5287888" cy="396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5" cstate="print"/>
          <a:srcRect r="48156"/>
          <a:stretch/>
        </p:blipFill>
        <p:spPr bwMode="auto">
          <a:xfrm>
            <a:off x="6084168" y="1704848"/>
            <a:ext cx="2671516" cy="4533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838814" y="308123"/>
            <a:ext cx="5817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pinning in superconducting wires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1228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16</a:t>
            </a:fld>
            <a:endParaRPr lang="fr-CH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08" t="26230" r="22662" b="25964"/>
          <a:stretch/>
        </p:blipFill>
        <p:spPr bwMode="auto">
          <a:xfrm>
            <a:off x="447352" y="1124743"/>
            <a:ext cx="7941072" cy="532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47352" y="1079869"/>
            <a:ext cx="0" cy="53660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9792" y="308123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</a:rPr>
              <a:t>How to imagine a vortex?</a:t>
            </a:r>
            <a:endParaRPr lang="en-GB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20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17</a:t>
            </a:fld>
            <a:endParaRPr lang="fr-CH"/>
          </a:p>
        </p:txBody>
      </p:sp>
      <p:sp>
        <p:nvSpPr>
          <p:cNvPr id="4" name="Rectangle 3"/>
          <p:cNvSpPr/>
          <p:nvPr/>
        </p:nvSpPr>
        <p:spPr>
          <a:xfrm>
            <a:off x="1922863" y="5336480"/>
            <a:ext cx="6609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sz="2400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Grain boundaries</a:t>
            </a:r>
            <a:r>
              <a:rPr lang="fr-CH" sz="2400" b="1" dirty="0">
                <a:solidFill>
                  <a:srgbClr val="005392"/>
                </a:solidFill>
                <a:latin typeface="Arial Narrow" panose="020B0606020202030204" pitchFamily="34" charset="0"/>
              </a:rPr>
              <a:t>: main contribution to pinning in LTS</a:t>
            </a:r>
            <a:endParaRPr lang="fr-FR" sz="2400" b="1" dirty="0">
              <a:solidFill>
                <a:srgbClr val="005392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50000"/>
              </a:spcBef>
            </a:pPr>
            <a:endParaRPr lang="fr-FR" sz="2400" b="1" dirty="0">
              <a:solidFill>
                <a:srgbClr val="005392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061880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0070C0"/>
                </a:solidFill>
                <a:latin typeface="Arial Narrow" pitchFamily="34" charset="0"/>
              </a:rPr>
              <a:t>J</a:t>
            </a:r>
            <a:r>
              <a:rPr lang="fr-CH" sz="2000" b="1" baseline="-25000" dirty="0" smtClean="0">
                <a:solidFill>
                  <a:srgbClr val="0070C0"/>
                </a:solidFill>
                <a:latin typeface="Arial Narrow" pitchFamily="34" charset="0"/>
              </a:rPr>
              <a:t>c</a:t>
            </a:r>
            <a:r>
              <a:rPr lang="fr-CH" sz="2000" b="1" dirty="0" smtClean="0">
                <a:latin typeface="Arial Narrow" pitchFamily="34" charset="0"/>
              </a:rPr>
              <a:t> in a wire is </a:t>
            </a:r>
            <a:r>
              <a:rPr lang="fr-CH" sz="2000" b="1" dirty="0" smtClean="0">
                <a:solidFill>
                  <a:srgbClr val="0070C0"/>
                </a:solidFill>
                <a:latin typeface="Arial Narrow" pitchFamily="34" charset="0"/>
              </a:rPr>
              <a:t>zero</a:t>
            </a:r>
            <a:r>
              <a:rPr lang="fr-CH" sz="2000" b="1" dirty="0" smtClean="0">
                <a:latin typeface="Arial Narrow" pitchFamily="34" charset="0"/>
              </a:rPr>
              <a:t>, unless vortices can be «pinned» !</a:t>
            </a:r>
          </a:p>
          <a:p>
            <a:endParaRPr lang="fr-CH" sz="2000" b="1" dirty="0">
              <a:latin typeface="Arial Narrow" pitchFamily="34" charset="0"/>
            </a:endParaRPr>
          </a:p>
          <a:p>
            <a:r>
              <a:rPr lang="fr-CH" sz="2000" b="1" dirty="0" smtClean="0">
                <a:latin typeface="Arial Narrow" pitchFamily="34" charset="0"/>
              </a:rPr>
              <a:t>Microscopic defects provide pinning sites:</a:t>
            </a:r>
          </a:p>
          <a:p>
            <a:endParaRPr lang="fr-CH" sz="2000" b="1" dirty="0" smtClean="0">
              <a:latin typeface="Arial Narrow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fr-CH" sz="2000" b="1" dirty="0" smtClean="0">
                <a:latin typeface="Arial Narrow" pitchFamily="34" charset="0"/>
              </a:rPr>
              <a:t>Precipitates</a:t>
            </a:r>
          </a:p>
          <a:p>
            <a:pPr marL="342900" indent="-342900">
              <a:buFont typeface="Arial" charset="0"/>
              <a:buChar char="•"/>
            </a:pPr>
            <a:r>
              <a:rPr lang="fr-CH" sz="2000" b="1" dirty="0" smtClean="0">
                <a:latin typeface="Arial Narrow" pitchFamily="34" charset="0"/>
              </a:rPr>
              <a:t>Dislocations</a:t>
            </a:r>
          </a:p>
          <a:p>
            <a:pPr marL="342900" indent="-342900">
              <a:buFont typeface="Arial" charset="0"/>
              <a:buChar char="•"/>
            </a:pPr>
            <a:r>
              <a:rPr lang="fr-CH" sz="2000" b="1" dirty="0" smtClean="0">
                <a:latin typeface="Arial Narrow" pitchFamily="34" charset="0"/>
              </a:rPr>
              <a:t>Twin boundaries, stacking faults</a:t>
            </a:r>
          </a:p>
          <a:p>
            <a:pPr marL="342900" indent="-342900">
              <a:buFont typeface="Arial" charset="0"/>
              <a:buChar char="•"/>
            </a:pPr>
            <a:r>
              <a:rPr lang="fr-CH" sz="2000" b="1" dirty="0" smtClean="0">
                <a:latin typeface="Arial Narrow" pitchFamily="34" charset="0"/>
              </a:rPr>
              <a:t>Irradiation tracks</a:t>
            </a:r>
          </a:p>
          <a:p>
            <a:pPr marL="342900" indent="-342900">
              <a:buFont typeface="Arial" charset="0"/>
              <a:buChar char="•"/>
            </a:pPr>
            <a:r>
              <a:rPr lang="fr-CH" sz="2000" b="1" u="sng" dirty="0" smtClean="0">
                <a:solidFill>
                  <a:srgbClr val="0070C0"/>
                </a:solidFill>
                <a:latin typeface="Arial Narrow" pitchFamily="34" charset="0"/>
              </a:rPr>
              <a:t>Grain boundaries  </a:t>
            </a:r>
            <a:endParaRPr lang="en-GB" sz="2000" b="1" u="sng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9" name="Picture 2" descr="C:\Tutorial Houston, 2002\30, Nb-Sn, bronze diffusion process, PP  ~LWF0005.tif"/>
          <p:cNvPicPr>
            <a:picLocks noChangeAspect="1" noChangeArrowheads="1"/>
          </p:cNvPicPr>
          <p:nvPr/>
        </p:nvPicPr>
        <p:blipFill rotWithShape="1">
          <a:blip r:embed="rId3" cstate="print"/>
          <a:srcRect l="29295" t="13351" r="44095" b="31534"/>
          <a:stretch/>
        </p:blipFill>
        <p:spPr bwMode="auto">
          <a:xfrm>
            <a:off x="6504774" y="2174439"/>
            <a:ext cx="2230452" cy="275174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3124200" y="4005064"/>
            <a:ext cx="3902496" cy="77611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587960" y="2179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pinning mechanisms </a:t>
            </a:r>
            <a:endParaRPr lang="fr-CH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57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50FBF-05F8-48F7-BF04-FEF1F0993F2B}" type="slidenum">
              <a:rPr lang="fr-FR"/>
              <a:pPr>
                <a:defRPr/>
              </a:pPr>
              <a:t>18</a:t>
            </a:fld>
            <a:endParaRPr lang="fr-FR"/>
          </a:p>
        </p:txBody>
      </p:sp>
      <p:pic>
        <p:nvPicPr>
          <p:cNvPr id="29700" name="Picture 2" descr="9a, Volume pinning force, Schauer PP~LWF00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00" t="8463" r="22437" b="17753"/>
          <a:stretch/>
        </p:blipFill>
        <p:spPr bwMode="auto">
          <a:xfrm>
            <a:off x="35496" y="1484784"/>
            <a:ext cx="5040560" cy="45037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619672" y="277346"/>
            <a:ext cx="70735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2800" b="1" dirty="0">
                <a:solidFill>
                  <a:srgbClr val="0070C0"/>
                </a:solidFill>
                <a:latin typeface="Arial Narrow" pitchFamily="34" charset="0"/>
                <a:cs typeface="Arial" panose="020B0604020202020204" pitchFamily="34" charset="0"/>
              </a:rPr>
              <a:t>Correlation between grain size and J</a:t>
            </a:r>
            <a:r>
              <a:rPr lang="fr-CH" sz="2800" b="1" baseline="-25000" dirty="0">
                <a:solidFill>
                  <a:srgbClr val="0070C0"/>
                </a:solidFill>
                <a:latin typeface="Arial Narrow" pitchFamily="34" charset="0"/>
                <a:cs typeface="Arial" panose="020B0604020202020204" pitchFamily="34" charset="0"/>
              </a:rPr>
              <a:t>c</a:t>
            </a:r>
            <a:r>
              <a:rPr lang="fr-CH" sz="2800" b="1" dirty="0">
                <a:solidFill>
                  <a:srgbClr val="0070C0"/>
                </a:solidFill>
                <a:latin typeface="Arial Narrow" pitchFamily="34" charset="0"/>
                <a:cs typeface="Arial" panose="020B0604020202020204" pitchFamily="34" charset="0"/>
              </a:rPr>
              <a:t> in LTS</a:t>
            </a:r>
            <a:endParaRPr lang="fr-FR" sz="2800" b="1" dirty="0">
              <a:solidFill>
                <a:srgbClr val="0070C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7" name="Picture 4" descr="34, volume pinning v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28" r="5851"/>
          <a:stretch/>
        </p:blipFill>
        <p:spPr bwMode="auto">
          <a:xfrm>
            <a:off x="5364088" y="1484784"/>
            <a:ext cx="3642846" cy="45037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123728" y="2276872"/>
            <a:ext cx="72008" cy="309634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80312" y="44371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Nb</a:t>
            </a:r>
            <a:r>
              <a:rPr lang="fr-CH" b="1" baseline="-25000" dirty="0" smtClean="0"/>
              <a:t>3</a:t>
            </a:r>
            <a:r>
              <a:rPr lang="fr-CH" b="1" dirty="0" smtClean="0"/>
              <a:t>Sn</a:t>
            </a:r>
            <a:endParaRPr lang="en-GB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60232" y="1700808"/>
            <a:ext cx="0" cy="374441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88224" y="4581128"/>
            <a:ext cx="9361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  <a:latin typeface="Arial Narrow" pitchFamily="34" charset="0"/>
              </a:rPr>
              <a:t>100 nm</a:t>
            </a:r>
            <a:endParaRPr lang="en-GB" sz="16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1640" y="292494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b="1" dirty="0">
                <a:solidFill>
                  <a:srgbClr val="0070C0"/>
                </a:solidFill>
                <a:latin typeface="Arial Narrow" pitchFamily="34" charset="0"/>
              </a:rPr>
              <a:t>100 nm</a:t>
            </a:r>
            <a:endParaRPr lang="en-GB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6392361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Schauer and Schelb, 1980</a:t>
            </a:r>
            <a:endParaRPr lang="en-GB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16024" y="6021288"/>
            <a:ext cx="8820472" cy="400110"/>
          </a:xfrm>
          <a:prstGeom prst="rect">
            <a:avLst/>
          </a:prstGeom>
          <a:solidFill>
            <a:srgbClr val="BDE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 smtClean="0">
                <a:latin typeface="Arial Narrow" pitchFamily="34" charset="0"/>
              </a:rPr>
              <a:t>The smaller the grain the larger the pinning force due to grain boundaries ! </a:t>
            </a:r>
            <a:endParaRPr lang="fr-CH" sz="20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3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9457F-BAC9-421C-A5DE-7848F1EB0983}" type="slidenum">
              <a:rPr lang="fr-FR"/>
              <a:pPr>
                <a:defRPr/>
              </a:pPr>
              <a:t>19</a:t>
            </a:fld>
            <a:endParaRPr lang="fr-FR"/>
          </a:p>
        </p:txBody>
      </p:sp>
      <p:pic>
        <p:nvPicPr>
          <p:cNvPr id="31748" name="Picture 2" descr="33, Nb-Sn, Grain size and pinning PP  ~LWF00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00" t="8862" b="2336"/>
          <a:stretch/>
        </p:blipFill>
        <p:spPr bwMode="auto">
          <a:xfrm>
            <a:off x="1619672" y="1608136"/>
            <a:ext cx="3875490" cy="47731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3995936" y="1608136"/>
            <a:ext cx="2980210" cy="470354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algn="ctr"/>
            <a:endParaRPr lang="fr-FR" sz="2400">
              <a:latin typeface="Times New Roman" panose="02020603050405020304" pitchFamily="18" charset="0"/>
            </a:endParaRPr>
          </a:p>
          <a:p>
            <a:pPr algn="ctr"/>
            <a:endParaRPr lang="fr-FR" sz="2400">
              <a:latin typeface="Times New Roman" panose="02020603050405020304" pitchFamily="18" charset="0"/>
            </a:endParaRPr>
          </a:p>
          <a:p>
            <a:pPr algn="ctr"/>
            <a:endParaRPr lang="fr-FR" sz="2400">
              <a:latin typeface="Times New Roman" panose="02020603050405020304" pitchFamily="18" charset="0"/>
            </a:endParaRPr>
          </a:p>
          <a:p>
            <a:pPr algn="ctr"/>
            <a:endParaRPr lang="fr-FR" sz="2400">
              <a:latin typeface="Times New Roman" panose="02020603050405020304" pitchFamily="18" charset="0"/>
            </a:endParaRPr>
          </a:p>
          <a:p>
            <a:pPr algn="ctr"/>
            <a:endParaRPr lang="fr-FR" sz="2400">
              <a:latin typeface="Times New Roman" panose="02020603050405020304" pitchFamily="18" charset="0"/>
            </a:endParaRPr>
          </a:p>
          <a:p>
            <a:pPr algn="ctr"/>
            <a:endParaRPr lang="fr-FR" sz="2400">
              <a:latin typeface="Times New Roman" panose="02020603050405020304" pitchFamily="18" charset="0"/>
            </a:endParaRPr>
          </a:p>
          <a:p>
            <a:pPr algn="ctr"/>
            <a:endParaRPr lang="fr-FR" sz="1800">
              <a:latin typeface="Arial" panose="020B0604020202020204" pitchFamily="34" charset="0"/>
            </a:endParaRPr>
          </a:p>
          <a:p>
            <a:pPr algn="ctr"/>
            <a:endParaRPr lang="fr-FR" sz="1800">
              <a:latin typeface="Arial" panose="020B0604020202020204" pitchFamily="34" charset="0"/>
            </a:endParaRPr>
          </a:p>
          <a:p>
            <a:pPr algn="ctr"/>
            <a:endParaRPr lang="fr-FR" sz="2400">
              <a:latin typeface="Times New Roman" panose="02020603050405020304" pitchFamily="18" charset="0"/>
            </a:endParaRPr>
          </a:p>
        </p:txBody>
      </p:sp>
      <p:sp>
        <p:nvSpPr>
          <p:cNvPr id="31750" name="Rectangle 4"/>
          <p:cNvSpPr>
            <a:spLocks noChangeArrowheads="1"/>
          </p:cNvSpPr>
          <p:nvPr/>
        </p:nvSpPr>
        <p:spPr bwMode="auto">
          <a:xfrm>
            <a:off x="4830763" y="1700808"/>
            <a:ext cx="13548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r>
              <a:rPr lang="fr-FR" sz="1800" b="1" dirty="0">
                <a:latin typeface="Arial" panose="020B0604020202020204" pitchFamily="34" charset="0"/>
              </a:rPr>
              <a:t>800 °C/48h</a:t>
            </a:r>
            <a:endParaRPr lang="fr-FR" sz="2000" b="1" dirty="0">
              <a:latin typeface="Times New Roman" panose="02020603050405020304" pitchFamily="18" charset="0"/>
            </a:endParaRPr>
          </a:p>
        </p:txBody>
      </p:sp>
      <p:sp>
        <p:nvSpPr>
          <p:cNvPr id="31751" name="Rectangle 5"/>
          <p:cNvSpPr>
            <a:spLocks noChangeArrowheads="1"/>
          </p:cNvSpPr>
          <p:nvPr/>
        </p:nvSpPr>
        <p:spPr bwMode="auto">
          <a:xfrm>
            <a:off x="4876800" y="2054175"/>
            <a:ext cx="2490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r>
              <a:rPr lang="fr-FR" sz="1800" dirty="0">
                <a:latin typeface="Arial" panose="020B0604020202020204" pitchFamily="34" charset="0"/>
              </a:rPr>
              <a:t>d</a:t>
            </a:r>
            <a:r>
              <a:rPr lang="fr-FR" sz="1800" baseline="-25000" dirty="0">
                <a:latin typeface="Arial" panose="020B0604020202020204" pitchFamily="34" charset="0"/>
              </a:rPr>
              <a:t>k</a:t>
            </a:r>
            <a:r>
              <a:rPr lang="fr-FR" sz="1800" dirty="0">
                <a:latin typeface="Arial" panose="020B0604020202020204" pitchFamily="34" charset="0"/>
              </a:rPr>
              <a:t> =200 nm</a:t>
            </a:r>
          </a:p>
        </p:txBody>
      </p:sp>
      <p:sp>
        <p:nvSpPr>
          <p:cNvPr id="31752" name="Rectangle 6"/>
          <p:cNvSpPr>
            <a:spLocks noChangeArrowheads="1"/>
          </p:cNvSpPr>
          <p:nvPr/>
        </p:nvSpPr>
        <p:spPr bwMode="auto">
          <a:xfrm>
            <a:off x="5041900" y="24034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1753" name="Rectangle 7"/>
          <p:cNvSpPr>
            <a:spLocks noChangeArrowheads="1"/>
          </p:cNvSpPr>
          <p:nvPr/>
        </p:nvSpPr>
        <p:spPr bwMode="auto">
          <a:xfrm>
            <a:off x="4893594" y="3150887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r>
              <a:rPr lang="fr-FR" sz="1800" b="1" dirty="0">
                <a:latin typeface="Arial" panose="020B0604020202020204" pitchFamily="34" charset="0"/>
              </a:rPr>
              <a:t>680 °C/48h</a:t>
            </a:r>
          </a:p>
          <a:p>
            <a:r>
              <a:rPr lang="fr-FR" sz="1800" dirty="0">
                <a:latin typeface="Arial" panose="020B0604020202020204" pitchFamily="34" charset="0"/>
              </a:rPr>
              <a:t>d</a:t>
            </a:r>
            <a:r>
              <a:rPr lang="fr-FR" sz="1800" baseline="-25000" dirty="0">
                <a:latin typeface="Arial" panose="020B0604020202020204" pitchFamily="34" charset="0"/>
              </a:rPr>
              <a:t>k</a:t>
            </a:r>
            <a:r>
              <a:rPr lang="fr-FR" sz="1800" dirty="0">
                <a:latin typeface="Arial" panose="020B0604020202020204" pitchFamily="34" charset="0"/>
              </a:rPr>
              <a:t> = 85 nm</a:t>
            </a:r>
          </a:p>
        </p:txBody>
      </p:sp>
      <p:sp>
        <p:nvSpPr>
          <p:cNvPr id="31754" name="Rectangle 8"/>
          <p:cNvSpPr>
            <a:spLocks noChangeArrowheads="1"/>
          </p:cNvSpPr>
          <p:nvPr/>
        </p:nvSpPr>
        <p:spPr bwMode="auto">
          <a:xfrm>
            <a:off x="4283968" y="3923764"/>
            <a:ext cx="2592388" cy="369332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r>
              <a:rPr lang="fr-FR" sz="1800" b="1" dirty="0">
                <a:latin typeface="Arial" panose="020B0604020202020204" pitchFamily="34" charset="0"/>
              </a:rPr>
              <a:t>F</a:t>
            </a:r>
            <a:r>
              <a:rPr lang="fr-FR" sz="1800" b="1" baseline="-25000" dirty="0">
                <a:latin typeface="Arial" panose="020B0604020202020204" pitchFamily="34" charset="0"/>
              </a:rPr>
              <a:t>pmax </a:t>
            </a:r>
            <a:r>
              <a:rPr lang="fr-FR" sz="1800" b="1" dirty="0">
                <a:latin typeface="Arial" panose="020B0604020202020204" pitchFamily="34" charset="0"/>
              </a:rPr>
              <a:t>= </a:t>
            </a:r>
            <a:r>
              <a:rPr lang="fr-FR" sz="1800" b="1" dirty="0">
                <a:solidFill>
                  <a:srgbClr val="FF5050"/>
                </a:solidFill>
                <a:latin typeface="Arial" panose="020B0604020202020204" pitchFamily="34" charset="0"/>
              </a:rPr>
              <a:t>5.1 </a:t>
            </a:r>
            <a:r>
              <a:rPr lang="fr-FR" sz="1800" b="1" dirty="0">
                <a:latin typeface="Arial" panose="020B0604020202020204" pitchFamily="34" charset="0"/>
              </a:rPr>
              <a:t>x 10</a:t>
            </a:r>
            <a:r>
              <a:rPr lang="fr-FR" sz="1800" b="1" baseline="30000" dirty="0">
                <a:latin typeface="Arial" panose="020B0604020202020204" pitchFamily="34" charset="0"/>
              </a:rPr>
              <a:t>10</a:t>
            </a:r>
            <a:r>
              <a:rPr lang="fr-FR" sz="1800" b="1" dirty="0">
                <a:latin typeface="Arial" panose="020B0604020202020204" pitchFamily="34" charset="0"/>
              </a:rPr>
              <a:t> Nm</a:t>
            </a:r>
            <a:r>
              <a:rPr lang="fr-FR" sz="1800" b="1" baseline="30000" dirty="0">
                <a:latin typeface="Arial" panose="020B0604020202020204" pitchFamily="34" charset="0"/>
              </a:rPr>
              <a:t>-3</a:t>
            </a:r>
            <a:endParaRPr lang="fr-FR" sz="1800" b="1" baseline="-25000" dirty="0">
              <a:solidFill>
                <a:srgbClr val="FF5050"/>
              </a:solidFill>
              <a:latin typeface="Arial" panose="020B0604020202020204" pitchFamily="34" charset="0"/>
            </a:endParaRPr>
          </a:p>
        </p:txBody>
      </p:sp>
      <p:sp>
        <p:nvSpPr>
          <p:cNvPr id="31755" name="Rectangle 9"/>
          <p:cNvSpPr>
            <a:spLocks noChangeArrowheads="1"/>
          </p:cNvSpPr>
          <p:nvPr/>
        </p:nvSpPr>
        <p:spPr bwMode="auto">
          <a:xfrm>
            <a:off x="4716463" y="5006503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r>
              <a:rPr lang="fr-FR" sz="1800" b="1" dirty="0">
                <a:latin typeface="Arial" panose="020B0604020202020204" pitchFamily="34" charset="0"/>
              </a:rPr>
              <a:t>600 °C/200h</a:t>
            </a:r>
          </a:p>
        </p:txBody>
      </p:sp>
      <p:sp>
        <p:nvSpPr>
          <p:cNvPr id="31756" name="Rectangle 10"/>
          <p:cNvSpPr>
            <a:spLocks noChangeArrowheads="1"/>
          </p:cNvSpPr>
          <p:nvPr/>
        </p:nvSpPr>
        <p:spPr bwMode="auto">
          <a:xfrm>
            <a:off x="4355976" y="5723964"/>
            <a:ext cx="2480166" cy="369332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r>
              <a:rPr lang="fr-FR" sz="1800" b="1" dirty="0">
                <a:latin typeface="Arial" panose="020B0604020202020204" pitchFamily="34" charset="0"/>
              </a:rPr>
              <a:t>F</a:t>
            </a:r>
            <a:r>
              <a:rPr lang="fr-FR" sz="1800" b="1" baseline="-25000" dirty="0">
                <a:latin typeface="Arial" panose="020B0604020202020204" pitchFamily="34" charset="0"/>
              </a:rPr>
              <a:t>pmax </a:t>
            </a:r>
            <a:r>
              <a:rPr lang="fr-FR" sz="1800" b="1" dirty="0">
                <a:latin typeface="Arial" panose="020B0604020202020204" pitchFamily="34" charset="0"/>
              </a:rPr>
              <a:t>= </a:t>
            </a:r>
            <a:r>
              <a:rPr lang="fr-FR" sz="1800" b="1" dirty="0">
                <a:solidFill>
                  <a:srgbClr val="FF5050"/>
                </a:solidFill>
                <a:latin typeface="Arial" panose="020B0604020202020204" pitchFamily="34" charset="0"/>
              </a:rPr>
              <a:t>6.8</a:t>
            </a:r>
            <a:r>
              <a:rPr lang="fr-FR" sz="1800" b="1" dirty="0">
                <a:latin typeface="Arial" panose="020B0604020202020204" pitchFamily="34" charset="0"/>
              </a:rPr>
              <a:t> 10 </a:t>
            </a:r>
            <a:r>
              <a:rPr lang="fr-FR" sz="1800" b="1" baseline="30000" dirty="0">
                <a:latin typeface="Arial" panose="020B0604020202020204" pitchFamily="34" charset="0"/>
              </a:rPr>
              <a:t>10</a:t>
            </a:r>
            <a:r>
              <a:rPr lang="fr-FR" sz="1800" b="1" dirty="0">
                <a:latin typeface="Arial" panose="020B0604020202020204" pitchFamily="34" charset="0"/>
              </a:rPr>
              <a:t> Nm </a:t>
            </a:r>
            <a:r>
              <a:rPr lang="fr-FR" sz="1800" b="1" baseline="30000" dirty="0">
                <a:latin typeface="Arial" panose="020B0604020202020204" pitchFamily="34" charset="0"/>
              </a:rPr>
              <a:t>-3</a:t>
            </a:r>
          </a:p>
        </p:txBody>
      </p:sp>
      <p:sp>
        <p:nvSpPr>
          <p:cNvPr id="31757" name="Rectangle 11"/>
          <p:cNvSpPr>
            <a:spLocks noChangeArrowheads="1"/>
          </p:cNvSpPr>
          <p:nvPr/>
        </p:nvSpPr>
        <p:spPr bwMode="auto">
          <a:xfrm>
            <a:off x="4800600" y="5294536"/>
            <a:ext cx="160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r>
              <a:rPr lang="fr-FR" sz="1800" dirty="0">
                <a:latin typeface="Arial" panose="020B0604020202020204" pitchFamily="34" charset="0"/>
              </a:rPr>
              <a:t>d</a:t>
            </a:r>
            <a:r>
              <a:rPr lang="fr-FR" sz="1800" baseline="-25000" dirty="0">
                <a:latin typeface="Arial" panose="020B0604020202020204" pitchFamily="34" charset="0"/>
              </a:rPr>
              <a:t>k</a:t>
            </a:r>
            <a:r>
              <a:rPr lang="fr-FR" sz="1800" dirty="0">
                <a:latin typeface="Arial" panose="020B0604020202020204" pitchFamily="34" charset="0"/>
              </a:rPr>
              <a:t> = 40 nm</a:t>
            </a:r>
          </a:p>
        </p:txBody>
      </p:sp>
      <p:sp>
        <p:nvSpPr>
          <p:cNvPr id="31758" name="Rectangle 12"/>
          <p:cNvSpPr>
            <a:spLocks noChangeArrowheads="1"/>
          </p:cNvSpPr>
          <p:nvPr/>
        </p:nvSpPr>
        <p:spPr bwMode="auto">
          <a:xfrm>
            <a:off x="4283968" y="2555612"/>
            <a:ext cx="2592387" cy="369332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r>
              <a:rPr lang="fr-FR" sz="1800" b="1" dirty="0">
                <a:latin typeface="Arial" panose="020B0604020202020204" pitchFamily="34" charset="0"/>
              </a:rPr>
              <a:t>F</a:t>
            </a:r>
            <a:r>
              <a:rPr lang="en-US" sz="1800" b="1" baseline="-25000" dirty="0">
                <a:latin typeface="Arial" panose="020B0604020202020204" pitchFamily="34" charset="0"/>
              </a:rPr>
              <a:t>pmax</a:t>
            </a:r>
            <a:r>
              <a:rPr lang="fr-FR" sz="1800" b="1" dirty="0">
                <a:latin typeface="Arial" panose="020B0604020202020204" pitchFamily="34" charset="0"/>
              </a:rPr>
              <a:t> = </a:t>
            </a:r>
            <a:r>
              <a:rPr lang="fr-FR" sz="1800" b="1" dirty="0">
                <a:solidFill>
                  <a:srgbClr val="FF5050"/>
                </a:solidFill>
                <a:latin typeface="Arial" panose="020B0604020202020204" pitchFamily="34" charset="0"/>
              </a:rPr>
              <a:t>2.5</a:t>
            </a:r>
            <a:r>
              <a:rPr lang="fr-FR" sz="1800" b="1" dirty="0">
                <a:latin typeface="Arial" panose="020B0604020202020204" pitchFamily="34" charset="0"/>
              </a:rPr>
              <a:t> x 10</a:t>
            </a:r>
            <a:r>
              <a:rPr lang="fr-FR" sz="1800" b="1" baseline="30000" dirty="0">
                <a:latin typeface="Arial" panose="020B0604020202020204" pitchFamily="34" charset="0"/>
              </a:rPr>
              <a:t>10</a:t>
            </a:r>
            <a:r>
              <a:rPr lang="fr-FR" sz="1800" b="1" dirty="0">
                <a:latin typeface="Arial" panose="020B0604020202020204" pitchFamily="34" charset="0"/>
              </a:rPr>
              <a:t> Nm</a:t>
            </a:r>
            <a:r>
              <a:rPr lang="fr-FR" sz="1800" b="1" baseline="30000" dirty="0">
                <a:latin typeface="Arial" panose="020B0604020202020204" pitchFamily="34" charset="0"/>
              </a:rPr>
              <a:t>-3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ZoneTexte 2"/>
          <p:cNvSpPr txBox="1"/>
          <p:nvPr/>
        </p:nvSpPr>
        <p:spPr>
          <a:xfrm>
            <a:off x="3851920" y="1619508"/>
            <a:ext cx="157411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51920" y="1608136"/>
            <a:ext cx="0" cy="4710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685645" y="296905"/>
            <a:ext cx="6126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Nb</a:t>
            </a:r>
            <a:r>
              <a:rPr lang="fr-CH" sz="2400" b="1" baseline="-25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  <a:r>
              <a:rPr lang="fr-CH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Sn: effects of grain size and pinning force</a:t>
            </a:r>
            <a:endParaRPr lang="fr-FR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092280" y="2485345"/>
            <a:ext cx="1916808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Increase of grain size with reaction temperature</a:t>
            </a:r>
          </a:p>
          <a:p>
            <a:r>
              <a:rPr lang="fr-CH" sz="2000" b="1" dirty="0" smtClean="0">
                <a:latin typeface="Arial Narrow" panose="020B0606020202030204" pitchFamily="34" charset="0"/>
              </a:rPr>
              <a:t>   = </a:t>
            </a:r>
          </a:p>
          <a:p>
            <a:r>
              <a:rPr lang="fr-CH" sz="2000" b="1" dirty="0" smtClean="0">
                <a:latin typeface="Arial Narrow" panose="020B0606020202030204" pitchFamily="34" charset="0"/>
              </a:rPr>
              <a:t>decrease of the pinning force F</a:t>
            </a:r>
            <a:r>
              <a:rPr lang="fr-CH" sz="2000" b="1" baseline="-25000" dirty="0" smtClean="0">
                <a:latin typeface="Arial Narrow" panose="020B0606020202030204" pitchFamily="34" charset="0"/>
              </a:rPr>
              <a:t>p</a:t>
            </a:r>
            <a:endParaRPr lang="fr-CH" sz="2000" b="1" baseline="-25000" dirty="0">
              <a:latin typeface="Arial Narrow" panose="020B0606020202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1700808"/>
            <a:ext cx="1619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Nb</a:t>
            </a:r>
            <a:r>
              <a:rPr lang="fr-CH" sz="2400" b="1" baseline="-25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3</a:t>
            </a:r>
            <a:r>
              <a:rPr lang="fr-CH" sz="2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Sn bronze route wire</a:t>
            </a:r>
          </a:p>
          <a:p>
            <a:endParaRPr lang="fr-CH" sz="2400" b="1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fr-CH" sz="2400" b="1" dirty="0" smtClean="0">
                <a:latin typeface="Arial Narrow" panose="020B0606020202030204" pitchFamily="34" charset="0"/>
              </a:rPr>
              <a:t>(valid for all wire types)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sp>
        <p:nvSpPr>
          <p:cNvPr id="22" name="Flèche droite 21"/>
          <p:cNvSpPr/>
          <p:nvPr/>
        </p:nvSpPr>
        <p:spPr>
          <a:xfrm>
            <a:off x="7380312" y="3501008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="" xmlns:p14="http://schemas.microsoft.com/office/powerpoint/2010/main" val="36482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44624"/>
            <a:ext cx="9144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H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Outline:       </a:t>
            </a:r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Outline</a:t>
            </a:r>
            <a:r>
              <a:rPr lang="fr-CH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Low T</a:t>
            </a:r>
            <a:r>
              <a:rPr lang="fr-CH" sz="24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H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Superconductors (LTS)</a:t>
            </a:r>
          </a:p>
          <a:p>
            <a:pPr>
              <a:spcAft>
                <a:spcPts val="600"/>
              </a:spcAft>
            </a:pPr>
            <a:endParaRPr lang="fr-CH" sz="24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lang="fr-CH" sz="2400" b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lang="fr-CH" sz="8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  I   Introduction, Definitions</a:t>
            </a:r>
            <a:endParaRPr lang="fr-CH" sz="2400" b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  II  Physical properties of superconducting Materials: </a:t>
            </a:r>
          </a:p>
          <a:p>
            <a:pPr>
              <a:spcAft>
                <a:spcPts val="600"/>
              </a:spcAft>
            </a:pP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	NbTi and Nb</a:t>
            </a:r>
            <a:r>
              <a:rPr lang="fr-CH" sz="24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Sn </a:t>
            </a:r>
          </a:p>
          <a:p>
            <a:pPr>
              <a:spcAft>
                <a:spcPts val="600"/>
              </a:spcAft>
            </a:pP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  III Thermal Stability criteria </a:t>
            </a:r>
          </a:p>
          <a:p>
            <a:pPr>
              <a:spcAft>
                <a:spcPts val="600"/>
              </a:spcAft>
            </a:pP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  IV The system NbTi, properties and fabrication</a:t>
            </a:r>
          </a:p>
          <a:p>
            <a:pPr>
              <a:spcAft>
                <a:spcPts val="600"/>
              </a:spcAft>
            </a:pP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  V  The </a:t>
            </a:r>
            <a:r>
              <a:rPr lang="fr-CH" sz="2400" b="1" dirty="0">
                <a:latin typeface="Arial" pitchFamily="34" charset="0"/>
                <a:cs typeface="Arial" pitchFamily="34" charset="0"/>
              </a:rPr>
              <a:t>system </a:t>
            </a: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Nb</a:t>
            </a:r>
            <a:r>
              <a:rPr lang="fr-CH" sz="24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Sn</a:t>
            </a:r>
          </a:p>
          <a:p>
            <a:pPr>
              <a:spcAft>
                <a:spcPts val="600"/>
              </a:spcAft>
            </a:pP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		A. Superconducting properties of the A15 phase</a:t>
            </a:r>
          </a:p>
          <a:p>
            <a:pPr>
              <a:spcAft>
                <a:spcPts val="600"/>
              </a:spcAft>
            </a:pPr>
            <a:r>
              <a:rPr lang="fr-CH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	B. Wire fabrication and critical current densities</a:t>
            </a:r>
          </a:p>
          <a:p>
            <a:pPr>
              <a:spcAft>
                <a:spcPts val="600"/>
              </a:spcAft>
            </a:pPr>
            <a:r>
              <a:rPr lang="fr-CH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	C. Calorimetric analysis of Nb</a:t>
            </a:r>
            <a:r>
              <a:rPr lang="fr-CH" sz="24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Sn wires</a:t>
            </a:r>
          </a:p>
          <a:p>
            <a:pPr>
              <a:spcAft>
                <a:spcPts val="600"/>
              </a:spcAft>
            </a:pPr>
            <a:r>
              <a:rPr lang="fr-CH" sz="2400" b="1" dirty="0" smtClean="0">
                <a:latin typeface="Arial" pitchFamily="34" charset="0"/>
                <a:cs typeface="Arial" pitchFamily="34" charset="0"/>
              </a:rPr>
              <a:t>		</a:t>
            </a:r>
          </a:p>
          <a:p>
            <a:pPr>
              <a:spcAft>
                <a:spcPts val="600"/>
              </a:spcAft>
            </a:pPr>
            <a:endParaRPr lang="fr-CH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2</a:t>
            </a:fld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E83BFB-EFF0-46A6-8643-03CEF6EC1117}" type="slidenum">
              <a:rPr lang="fr-FR"/>
              <a:pPr>
                <a:defRPr/>
              </a:pPr>
              <a:t>20</a:t>
            </a:fld>
            <a:endParaRPr lang="fr-FR"/>
          </a:p>
        </p:txBody>
      </p:sp>
      <p:pic>
        <p:nvPicPr>
          <p:cNvPr id="27652" name="Picture 2" descr="8a, pinning force, PP  ~LWF00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781"/>
          <a:stretch/>
        </p:blipFill>
        <p:spPr bwMode="auto">
          <a:xfrm>
            <a:off x="343495" y="1140829"/>
            <a:ext cx="8476977" cy="524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818372" y="273378"/>
            <a:ext cx="568863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Pinning </a:t>
            </a:r>
            <a:r>
              <a:rPr lang="fr-CH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Force</a:t>
            </a:r>
            <a:endParaRPr lang="fr-FR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4463988" y="2996952"/>
            <a:ext cx="1836204" cy="369332"/>
          </a:xfrm>
          <a:prstGeom prst="rect">
            <a:avLst/>
          </a:prstGeom>
          <a:solidFill>
            <a:srgbClr val="00B0F0">
              <a:alpha val="38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280109" y="4002632"/>
            <a:ext cx="1227995" cy="369332"/>
          </a:xfrm>
          <a:prstGeom prst="rect">
            <a:avLst/>
          </a:prstGeom>
          <a:solidFill>
            <a:srgbClr val="00B0F0">
              <a:alpha val="38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535996" y="5569815"/>
            <a:ext cx="82809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  <a:latin typeface="Arial Narrow" pitchFamily="34" charset="0"/>
              </a:rPr>
              <a:t>F</a:t>
            </a:r>
            <a:r>
              <a:rPr lang="fr-CH" b="1" baseline="-25000" dirty="0" smtClean="0">
                <a:solidFill>
                  <a:srgbClr val="0070C0"/>
                </a:solidFill>
                <a:latin typeface="Arial Narrow" pitchFamily="34" charset="0"/>
              </a:rPr>
              <a:t>P</a:t>
            </a:r>
            <a:r>
              <a:rPr lang="fr-CH" b="1" dirty="0" smtClean="0">
                <a:solidFill>
                  <a:srgbClr val="0070C0"/>
                </a:solidFill>
                <a:latin typeface="Arial Narrow" pitchFamily="34" charset="0"/>
              </a:rPr>
              <a:t> &gt; F</a:t>
            </a:r>
            <a:r>
              <a:rPr lang="fr-CH" b="1" baseline="-25000" dirty="0" smtClean="0">
                <a:solidFill>
                  <a:srgbClr val="0070C0"/>
                </a:solidFill>
                <a:latin typeface="Arial Narrow" pitchFamily="34" charset="0"/>
              </a:rPr>
              <a:t>L</a:t>
            </a:r>
            <a:endParaRPr lang="en-GB" b="1" baseline="-250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5229200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292494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FF0000"/>
                </a:solidFill>
                <a:latin typeface="Arial Narrow" pitchFamily="34" charset="0"/>
              </a:rPr>
              <a:t>Pinning Force</a:t>
            </a:r>
            <a:endParaRPr lang="en-GB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400263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FF0000"/>
                </a:solidFill>
                <a:latin typeface="Arial Narrow" pitchFamily="34" charset="0"/>
              </a:rPr>
              <a:t>Lorentz Force</a:t>
            </a:r>
            <a:endParaRPr lang="en-GB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89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8F6457-E9F9-46FF-9032-D563CC19120D}" type="slidenum">
              <a:rPr lang="fr-FR"/>
              <a:pPr>
                <a:defRPr/>
              </a:pPr>
              <a:t>21</a:t>
            </a:fld>
            <a:endParaRPr lang="fr-FR"/>
          </a:p>
        </p:txBody>
      </p:sp>
      <p:pic>
        <p:nvPicPr>
          <p:cNvPr id="28676" name="Picture 2" descr="103 Pinning force  ~LWF000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42" t="7337" r="17281" b="7340"/>
          <a:stretch/>
        </p:blipFill>
        <p:spPr bwMode="auto">
          <a:xfrm>
            <a:off x="1259631" y="2132856"/>
            <a:ext cx="4320481" cy="42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3"/>
          <p:cNvSpPr txBox="1">
            <a:spLocks noChangeArrowheads="1"/>
          </p:cNvSpPr>
          <p:nvPr/>
        </p:nvSpPr>
        <p:spPr bwMode="auto">
          <a:xfrm>
            <a:off x="1482891" y="308123"/>
            <a:ext cx="64014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algn="ctr"/>
            <a:r>
              <a:rPr lang="fr-FR" sz="2400" b="1" dirty="0">
                <a:solidFill>
                  <a:schemeClr val="bg1"/>
                </a:solidFill>
                <a:latin typeface="Arial Narrow" pitchFamily="34" charset="0"/>
              </a:rPr>
              <a:t>Variation of the Lorentz force F</a:t>
            </a:r>
            <a:r>
              <a:rPr lang="fr-FR" sz="2400" b="1" baseline="-25000" dirty="0">
                <a:solidFill>
                  <a:schemeClr val="bg1"/>
                </a:solidFill>
                <a:latin typeface="Arial Narrow" pitchFamily="34" charset="0"/>
              </a:rPr>
              <a:t>p</a:t>
            </a:r>
            <a:r>
              <a:rPr lang="fr-FR" sz="2400" b="1" dirty="0">
                <a:solidFill>
                  <a:schemeClr val="bg1"/>
                </a:solidFill>
                <a:latin typeface="Arial Narrow" pitchFamily="34" charset="0"/>
              </a:rPr>
              <a:t> with </a:t>
            </a:r>
            <a:r>
              <a:rPr lang="fr-FR" sz="2400" b="1" dirty="0" err="1">
                <a:solidFill>
                  <a:schemeClr val="bg1"/>
                </a:solidFill>
                <a:latin typeface="Arial Narrow" pitchFamily="34" charset="0"/>
              </a:rPr>
              <a:t>reduced</a:t>
            </a:r>
            <a:r>
              <a:rPr lang="fr-FR" sz="2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Arial Narrow" pitchFamily="34" charset="0"/>
              </a:rPr>
              <a:t>field</a:t>
            </a:r>
            <a:r>
              <a:rPr lang="fr-FR" sz="2400" b="1" dirty="0">
                <a:solidFill>
                  <a:srgbClr val="0070C0"/>
                </a:solidFill>
                <a:latin typeface="Arial Narrow" pitchFamily="34" charset="0"/>
              </a:rPr>
              <a:t>	</a:t>
            </a:r>
            <a:r>
              <a:rPr lang="fr-FR" sz="2400" b="1" dirty="0">
                <a:latin typeface="Arial Narrow" pitchFamily="34" charset="0"/>
              </a:rPr>
              <a:t>	</a:t>
            </a:r>
            <a:endParaRPr lang="fr-FR" sz="2400" b="1" i="1" baseline="30000" dirty="0">
              <a:latin typeface="Arial Narrow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Rectangle 2"/>
          <p:cNvSpPr/>
          <p:nvPr/>
        </p:nvSpPr>
        <p:spPr>
          <a:xfrm>
            <a:off x="5796136" y="2708920"/>
            <a:ext cx="314861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smtClean="0">
                <a:latin typeface="Arial" panose="020B0604020202020204" pitchFamily="34" charset="0"/>
              </a:rPr>
              <a:t>Reduced field: b </a:t>
            </a:r>
            <a:r>
              <a:rPr lang="fr-FR" sz="2000" b="1" i="1" dirty="0">
                <a:latin typeface="Arial" panose="020B0604020202020204" pitchFamily="34" charset="0"/>
              </a:rPr>
              <a:t>= B/B</a:t>
            </a:r>
            <a:r>
              <a:rPr lang="fr-FR" sz="2000" b="1" i="1" baseline="-25000" dirty="0">
                <a:latin typeface="Arial" panose="020B0604020202020204" pitchFamily="34" charset="0"/>
              </a:rPr>
              <a:t>c2 </a:t>
            </a:r>
            <a:endParaRPr lang="fr-FR" sz="2000" b="1" i="1" baseline="-25000" dirty="0" smtClean="0">
              <a:latin typeface="Arial" panose="020B0604020202020204" pitchFamily="34" charset="0"/>
            </a:endParaRPr>
          </a:p>
          <a:p>
            <a:endParaRPr lang="fr-FR" sz="2400" b="1" baseline="-25000" dirty="0" smtClean="0">
              <a:latin typeface="Arial" panose="020B0604020202020204" pitchFamily="34" charset="0"/>
            </a:endParaRPr>
          </a:p>
          <a:p>
            <a:endParaRPr lang="fr-FR" sz="2400" b="1" baseline="-25000" dirty="0">
              <a:latin typeface="Arial" panose="020B0604020202020204" pitchFamily="34" charset="0"/>
            </a:endParaRPr>
          </a:p>
          <a:p>
            <a:r>
              <a:rPr lang="fr-FR" sz="2400" b="1" i="1" dirty="0" smtClean="0">
                <a:solidFill>
                  <a:srgbClr val="0070C0"/>
                </a:solidFill>
                <a:latin typeface="Arial" panose="020B0604020202020204" pitchFamily="34" charset="0"/>
              </a:rPr>
              <a:t>F(b)  </a:t>
            </a:r>
            <a:r>
              <a:rPr lang="fr-FR" sz="2400" b="1" i="1" dirty="0" smtClean="0">
                <a:solidFill>
                  <a:srgbClr val="0070C0"/>
                </a:solidFill>
              </a:rPr>
              <a:t>~  </a:t>
            </a:r>
            <a:r>
              <a:rPr lang="fr-FR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b</a:t>
            </a:r>
            <a:r>
              <a:rPr lang="fr-FR" sz="2400" b="1" i="1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p</a:t>
            </a:r>
            <a:r>
              <a:rPr lang="fr-FR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(1-b)</a:t>
            </a:r>
            <a:r>
              <a:rPr lang="fr-FR" sz="2400" b="1" i="1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q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915816" y="2204864"/>
            <a:ext cx="144016" cy="367240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 rot="16200000">
            <a:off x="-1027488" y="4044548"/>
            <a:ext cx="42234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 smtClean="0">
                <a:latin typeface="Arial Narrow" panose="020B0606020202030204" pitchFamily="34" charset="0"/>
              </a:rPr>
              <a:t>    Reduced volume pinning force </a:t>
            </a:r>
            <a:endParaRPr lang="fr-CH" sz="2000" b="1" dirty="0">
              <a:latin typeface="Arial Narrow" panose="020B0606020202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47864" y="5949280"/>
            <a:ext cx="10801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B/B</a:t>
            </a:r>
            <a:r>
              <a:rPr lang="fr-CH" sz="2000" b="1" baseline="-25000" dirty="0" smtClean="0">
                <a:latin typeface="Arial Narrow" panose="020B0606020202030204" pitchFamily="34" charset="0"/>
              </a:rPr>
              <a:t>c2</a:t>
            </a:r>
            <a:endParaRPr lang="fr-CH" sz="2000" b="1" baseline="-25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12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1799A-6A17-4CE8-A247-1B67CEA84473}" type="slidenum">
              <a:rPr lang="fr-FR"/>
              <a:pPr>
                <a:defRPr/>
              </a:pPr>
              <a:t>22</a:t>
            </a:fld>
            <a:endParaRPr lang="fr-FR"/>
          </a:p>
        </p:txBody>
      </p:sp>
      <p:pic>
        <p:nvPicPr>
          <p:cNvPr id="35844" name="Picture 2" descr="11a, thermal stability, PP  ~LWF0021 cop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29" t="41604" r="9808"/>
          <a:stretch/>
        </p:blipFill>
        <p:spPr bwMode="auto">
          <a:xfrm rot="-60000">
            <a:off x="947932" y="2795963"/>
            <a:ext cx="7338941" cy="34495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1460210" y="188640"/>
            <a:ext cx="6424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III. Thermal Stability of a wire submitted</a:t>
            </a:r>
          </a:p>
          <a:p>
            <a:pPr algn="ctr"/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 a current  </a:t>
            </a:r>
            <a:endParaRPr lang="en-GB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216" y="1556792"/>
            <a:ext cx="8816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latin typeface="Arial Narrow" panose="020B0606020202030204" pitchFamily="34" charset="0"/>
              </a:rPr>
              <a:t>Local and/or temporary </a:t>
            </a:r>
            <a:r>
              <a:rPr lang="fr-CH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perturbations</a:t>
            </a:r>
            <a:r>
              <a:rPr lang="fr-CH" sz="2000" b="1" dirty="0">
                <a:latin typeface="Arial Narrow" panose="020B0606020202030204" pitchFamily="34" charset="0"/>
              </a:rPr>
              <a:t> may lead to </a:t>
            </a:r>
            <a:r>
              <a:rPr lang="fr-CH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thermal instability </a:t>
            </a:r>
            <a:r>
              <a:rPr lang="fr-CH" sz="2000" b="1" dirty="0">
                <a:latin typeface="Arial Narrow" panose="020B0606020202030204" pitchFamily="34" charset="0"/>
              </a:rPr>
              <a:t>and to a </a:t>
            </a:r>
            <a:r>
              <a:rPr lang="fr-CH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quench</a:t>
            </a:r>
            <a:r>
              <a:rPr lang="fr-CH" sz="20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</a:p>
          <a:p>
            <a:endParaRPr lang="fr-CH" sz="20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fr-CH" sz="2000" b="1" dirty="0">
                <a:latin typeface="Arial Narrow" panose="020B0606020202030204" pitchFamily="34" charset="0"/>
              </a:rPr>
              <a:t>Consider a wire with T</a:t>
            </a:r>
            <a:r>
              <a:rPr lang="fr-CH" sz="2000" b="1" baseline="-25000" dirty="0">
                <a:latin typeface="Arial Narrow" panose="020B0606020202030204" pitchFamily="34" charset="0"/>
              </a:rPr>
              <a:t>c</a:t>
            </a:r>
            <a:r>
              <a:rPr lang="fr-CH" sz="2000" b="1" dirty="0">
                <a:latin typeface="Arial Narrow" panose="020B0606020202030204" pitchFamily="34" charset="0"/>
              </a:rPr>
              <a:t> submitted to I in bath T</a:t>
            </a:r>
            <a:r>
              <a:rPr lang="fr-CH" sz="2000" b="1" baseline="-25000" dirty="0">
                <a:latin typeface="Arial Narrow" panose="020B0606020202030204" pitchFamily="34" charset="0"/>
              </a:rPr>
              <a:t>b</a:t>
            </a:r>
            <a:r>
              <a:rPr lang="fr-CH" sz="2000" b="1" dirty="0" smtClean="0">
                <a:latin typeface="Arial Narrow" panose="020B0606020202030204" pitchFamily="34" charset="0"/>
              </a:rPr>
              <a:t>. Stable </a:t>
            </a:r>
            <a:r>
              <a:rPr lang="fr-CH" sz="2000" b="1" dirty="0">
                <a:latin typeface="Arial Narrow" panose="020B0606020202030204" pitchFamily="34" charset="0"/>
              </a:rPr>
              <a:t>operation conditions:   T</a:t>
            </a:r>
            <a:r>
              <a:rPr lang="fr-CH" sz="2000" b="1" baseline="-25000" dirty="0">
                <a:latin typeface="Arial Narrow" panose="020B0606020202030204" pitchFamily="34" charset="0"/>
              </a:rPr>
              <a:t>c</a:t>
            </a:r>
            <a:r>
              <a:rPr lang="fr-CH" sz="2000" b="1" dirty="0">
                <a:latin typeface="Arial Narrow" panose="020B0606020202030204" pitchFamily="34" charset="0"/>
              </a:rPr>
              <a:t> &gt; T</a:t>
            </a:r>
            <a:r>
              <a:rPr lang="fr-CH" sz="2000" b="1" baseline="-25000" dirty="0">
                <a:latin typeface="Arial Narrow" panose="020B0606020202030204" pitchFamily="34" charset="0"/>
              </a:rPr>
              <a:t>b</a:t>
            </a:r>
            <a:r>
              <a:rPr lang="fr-CH" sz="2000" b="1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/>
        </p:nvCxnSpPr>
        <p:spPr>
          <a:xfrm flipV="1">
            <a:off x="1447800" y="3933056"/>
            <a:ext cx="3916288" cy="7200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176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0F945-37FB-4286-86CB-5E60DA7B0A4C}" type="slidenum">
              <a:rPr lang="fr-FR"/>
              <a:pPr>
                <a:defRPr/>
              </a:pPr>
              <a:t>23</a:t>
            </a:fld>
            <a:endParaRPr lang="fr-FR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619672" y="308123"/>
            <a:ext cx="6192688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Why multifilamentary superconducting wires?</a:t>
            </a:r>
            <a:endParaRPr lang="fr-FR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80238" y="2694376"/>
            <a:ext cx="892855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Energy to be </a:t>
            </a:r>
            <a:r>
              <a:rPr lang="fr-CH" sz="2400" b="1" dirty="0" smtClean="0">
                <a:solidFill>
                  <a:srgbClr val="FF090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evacuated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to restore the superconducting state comprises:		</a:t>
            </a:r>
            <a:r>
              <a:rPr lang="fr-CH" sz="24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*the energy leading to the perturbation,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and </a:t>
            </a:r>
          </a:p>
          <a:p>
            <a:r>
              <a:rPr lang="fr-CH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fr-CH" sz="24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*the energy produced by the Joule heat.</a:t>
            </a:r>
            <a:endParaRPr lang="fr-CH" sz="8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4911" y="4551511"/>
            <a:ext cx="8873883" cy="461665"/>
          </a:xfrm>
          <a:prstGeom prst="rect">
            <a:avLst/>
          </a:prstGeom>
          <a:solidFill>
            <a:srgbClr val="BDEEFF">
              <a:alpha val="1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The Joule heat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11b, thermal perturbation  PP  ~LWF0023 cop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87" t="72805" r="41814" b="20840"/>
          <a:stretch/>
        </p:blipFill>
        <p:spPr bwMode="auto">
          <a:xfrm>
            <a:off x="1115616" y="5146253"/>
            <a:ext cx="6552728" cy="65901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115616" y="5847655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where </a:t>
            </a:r>
            <a:r>
              <a:rPr lang="fr-CH" sz="24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 I / </a:t>
            </a:r>
            <a:r>
              <a:rPr lang="fr-CH" sz="2400" b="1" dirty="0" smtClean="0">
                <a:latin typeface="Symbol" pitchFamily="18" charset="2"/>
                <a:cs typeface="Arial" panose="020B0604020202020204" pitchFamily="34" charset="0"/>
              </a:rPr>
              <a:t>p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r>
              <a:rPr lang="fr-CH" sz="2400" b="1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and </a:t>
            </a:r>
            <a:r>
              <a:rPr lang="fr-CH" sz="2400" b="1" dirty="0" smtClean="0">
                <a:solidFill>
                  <a:srgbClr val="FF0000"/>
                </a:solidFill>
                <a:latin typeface="Symbol" pitchFamily="18" charset="2"/>
                <a:cs typeface="Arial" panose="020B0604020202020204" pitchFamily="34" charset="0"/>
              </a:rPr>
              <a:t>r</a:t>
            </a:r>
            <a:r>
              <a:rPr lang="fr-CH" sz="24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 normal resistivity.</a:t>
            </a:r>
            <a:endParaRPr lang="en-US" sz="2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3873" y="1165821"/>
            <a:ext cx="6284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Suppose a local </a:t>
            </a:r>
            <a:r>
              <a:rPr lang="fr-CH" sz="2400" b="1" dirty="0" smtClean="0">
                <a:solidFill>
                  <a:srgbClr val="FF090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perturbation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causing : </a:t>
            </a:r>
            <a:r>
              <a:rPr lang="fr-CH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T = T</a:t>
            </a:r>
            <a:r>
              <a:rPr lang="fr-CH" sz="2400" b="1" baseline="-25000" dirty="0">
                <a:latin typeface="Arial Narrow" panose="020B0606020202030204" pitchFamily="34" charset="0"/>
                <a:cs typeface="Arial" panose="020B0604020202020204" pitchFamily="34" charset="0"/>
              </a:rPr>
              <a:t>p</a:t>
            </a:r>
            <a:r>
              <a:rPr lang="fr-CH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 &gt; 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fr-CH" sz="24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c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GB" sz="2400" dirty="0"/>
          </a:p>
        </p:txBody>
      </p:sp>
      <p:sp>
        <p:nvSpPr>
          <p:cNvPr id="12" name="Right Arrow 11"/>
          <p:cNvSpPr/>
          <p:nvPr/>
        </p:nvSpPr>
        <p:spPr>
          <a:xfrm>
            <a:off x="1159768" y="1796579"/>
            <a:ext cx="576064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115616" y="5146253"/>
            <a:ext cx="6552728" cy="646331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868986" y="1674170"/>
            <a:ext cx="751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CH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  </a:t>
            </a:r>
            <a:r>
              <a:rPr lang="fr-CH" sz="24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 </a:t>
            </a:r>
            <a:r>
              <a:rPr lang="fr-CH" sz="24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resistive zone develops in the wire</a:t>
            </a:r>
          </a:p>
          <a:p>
            <a:r>
              <a:rPr lang="fr-CH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fr-CH" sz="24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 </a:t>
            </a:r>
            <a:r>
              <a:rPr lang="fr-CH" sz="24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Joule heat is </a:t>
            </a:r>
            <a:r>
              <a:rPr lang="fr-CH" sz="24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built up locally</a:t>
            </a:r>
            <a:r>
              <a:rPr lang="fr-CH" sz="24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4912" y="3896397"/>
            <a:ext cx="6051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Three different power terms have to considered: </a:t>
            </a:r>
            <a:endParaRPr lang="en-US" sz="2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56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B1D5B-E2D4-40DA-8EDB-255F8308ADD3}" type="slidenum">
              <a:rPr lang="fr-FR"/>
              <a:pPr>
                <a:defRPr/>
              </a:pPr>
              <a:t>24</a:t>
            </a:fld>
            <a:endParaRPr lang="fr-FR"/>
          </a:p>
        </p:txBody>
      </p:sp>
      <p:pic>
        <p:nvPicPr>
          <p:cNvPr id="38916" name="Picture 2" descr="12 a, stability PP ~LWF000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55" t="20097" r="8880" b="58753"/>
          <a:stretch/>
        </p:blipFill>
        <p:spPr bwMode="auto">
          <a:xfrm>
            <a:off x="1043608" y="1916832"/>
            <a:ext cx="7272808" cy="12786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6" name="ZoneTexte 5"/>
          <p:cNvSpPr txBox="1"/>
          <p:nvPr/>
        </p:nvSpPr>
        <p:spPr>
          <a:xfrm>
            <a:off x="107504" y="1124744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Heat conduction through the wire</a:t>
            </a:r>
          </a:p>
          <a:p>
            <a:pPr algn="ctr"/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6112" y="3327375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3. Heat transfer to the bath, </a:t>
            </a: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a slice of thickness </a:t>
            </a:r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12 a, stability PP ~LWF000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44" t="57814" r="6203" b="27292"/>
          <a:stretch/>
        </p:blipFill>
        <p:spPr bwMode="auto">
          <a:xfrm>
            <a:off x="1043608" y="3933056"/>
            <a:ext cx="7560840" cy="9361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2 a, stability PP ~LWF000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47" t="83945" r="12550" b="9182"/>
          <a:stretch/>
        </p:blipFill>
        <p:spPr bwMode="auto">
          <a:xfrm>
            <a:off x="954833" y="5842919"/>
            <a:ext cx="7731967" cy="6104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1864" y="4825609"/>
            <a:ext cx="8700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thermal stability limit is now given by :                                  </a:t>
            </a:r>
            <a:endParaRPr 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4200" y="5271591"/>
            <a:ext cx="3515706" cy="461665"/>
          </a:xfrm>
          <a:prstGeom prst="rect">
            <a:avLst/>
          </a:prstGeom>
          <a:solidFill>
            <a:srgbClr val="A7E8FF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CH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joule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&lt; P</a:t>
            </a:r>
            <a:r>
              <a:rPr lang="fr-CH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conduction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+ P</a:t>
            </a:r>
            <a:r>
              <a:rPr lang="fr-CH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  <a:endParaRPr lang="en-US" sz="2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323528" y="6069394"/>
            <a:ext cx="504056" cy="188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1864" y="154750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Heat from 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the resistive zone to the neighbouring superconducting region: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8" y="1916832"/>
            <a:ext cx="7272808" cy="1292662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/>
          </a:p>
          <a:p>
            <a:endParaRPr lang="fr-CH" sz="2400" dirty="0" smtClean="0"/>
          </a:p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76226" y="3933056"/>
            <a:ext cx="7560840" cy="923330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/>
          </a:p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9774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3D3D6-6DED-46B1-A47E-CAC90274096E}" type="slidenum">
              <a:rPr lang="fr-FR"/>
              <a:pPr>
                <a:defRPr/>
              </a:pPr>
              <a:t>25</a:t>
            </a:fld>
            <a:endParaRPr lang="fr-FR"/>
          </a:p>
        </p:txBody>
      </p:sp>
      <p:pic>
        <p:nvPicPr>
          <p:cNvPr id="39940" name="Picture 2" descr="12b, stability, curve, PP ~LWF0004 cop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4" r="8085" b="20623"/>
          <a:stretch/>
        </p:blipFill>
        <p:spPr bwMode="auto">
          <a:xfrm>
            <a:off x="1187624" y="1672740"/>
            <a:ext cx="7200800" cy="467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V="1">
            <a:off x="2843808" y="3698543"/>
            <a:ext cx="4771643" cy="151947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138535"/>
            <a:ext cx="2592288" cy="461665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   </a:t>
            </a:r>
            <a:endParaRPr lang="en-GB" sz="2400" b="1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08123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</a:rPr>
              <a:t>Regions of instability in a wire</a:t>
            </a:r>
            <a:endParaRPr lang="en-GB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1" name="Picture 2" descr="12 a, stability PP ~LWF000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47" t="83945" r="12550" b="9182"/>
          <a:stretch/>
        </p:blipFill>
        <p:spPr bwMode="auto">
          <a:xfrm>
            <a:off x="1043608" y="1450431"/>
            <a:ext cx="7513457" cy="610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7" name="ZoneTexte 6"/>
          <p:cNvSpPr txBox="1"/>
          <p:nvPr/>
        </p:nvSpPr>
        <p:spPr>
          <a:xfrm>
            <a:off x="1033633" y="2060848"/>
            <a:ext cx="7523432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5000"/>
            </a:scheme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1033633" y="1450431"/>
            <a:ext cx="7523432" cy="610417"/>
          </a:xfrm>
          <a:prstGeom prst="rect">
            <a:avLst/>
          </a:prstGeom>
          <a:solidFill>
            <a:srgbClr val="FF0000">
              <a:alpha val="6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2" name="Flèche droite 11"/>
          <p:cNvSpPr/>
          <p:nvPr/>
        </p:nvSpPr>
        <p:spPr>
          <a:xfrm>
            <a:off x="179512" y="1628800"/>
            <a:ext cx="638097" cy="239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234420"/>
            <a:ext cx="7200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</a:rPr>
              <a:t>Graphical representation showing the regions of instability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2915816" y="4221088"/>
            <a:ext cx="3960440" cy="0"/>
          </a:xfrm>
          <a:prstGeom prst="line">
            <a:avLst/>
          </a:prstGeom>
          <a:ln w="571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96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D98D6-7E9F-47EC-B0B6-E2C7FD400162}" type="slidenum">
              <a:rPr lang="fr-FR"/>
              <a:pPr>
                <a:defRPr/>
              </a:pPr>
              <a:t>26</a:t>
            </a:fld>
            <a:endParaRPr lang="fr-FR"/>
          </a:p>
        </p:txBody>
      </p:sp>
      <p:pic>
        <p:nvPicPr>
          <p:cNvPr id="40964" name="Picture 2" descr="12b, stability criteria, end   ~LWF0026 c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80"/>
          <a:stretch>
            <a:fillRect/>
          </a:stretch>
        </p:blipFill>
        <p:spPr bwMode="auto">
          <a:xfrm>
            <a:off x="0" y="1224160"/>
            <a:ext cx="91440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915816" y="3140968"/>
            <a:ext cx="4176464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2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R should be as small as </a:t>
            </a:r>
            <a:r>
              <a:rPr lang="fr-CH" sz="2000" b="1" dirty="0">
                <a:solidFill>
                  <a:srgbClr val="0070C0"/>
                </a:solidFill>
                <a:latin typeface="Arial" panose="020B0604020202020204" pitchFamily="34" charset="0"/>
              </a:rPr>
              <a:t>possible </a:t>
            </a:r>
            <a:endParaRPr lang="fr-FR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275856" y="4119463"/>
            <a:ext cx="4170537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fr-CH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l</a:t>
            </a:r>
            <a:r>
              <a:rPr lang="fr-CH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must be as </a:t>
            </a:r>
            <a:r>
              <a:rPr lang="fr-CH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as possible</a:t>
            </a:r>
            <a:endParaRPr lang="fr-FR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308123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Stability criteria for wires</a:t>
            </a:r>
            <a:endParaRPr lang="en-GB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5415607"/>
            <a:ext cx="1512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rgbClr val="005392"/>
                </a:solidFill>
                <a:latin typeface="Arial Narrow" pitchFamily="34" charset="0"/>
                <a:cs typeface="Arial" pitchFamily="34" charset="0"/>
              </a:rPr>
              <a:t>maximized</a:t>
            </a:r>
            <a:endParaRPr lang="en-GB" sz="2400" b="1" dirty="0">
              <a:solidFill>
                <a:srgbClr val="005392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5415607"/>
            <a:ext cx="216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h</a:t>
            </a:r>
            <a:endParaRPr lang="en-GB" sz="2400" b="1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3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15A32-B2D8-4CBA-BF85-8D4F8869BB87}" type="slidenum">
              <a:rPr lang="fr-FR"/>
              <a:pPr>
                <a:defRPr/>
              </a:pPr>
              <a:t>27</a:t>
            </a:fld>
            <a:endParaRPr lang="fr-FR"/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0" y="1146224"/>
            <a:ext cx="8964488" cy="41549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r>
              <a:rPr lang="fr-FR" sz="2400" dirty="0" smtClean="0">
                <a:latin typeface="Arial" panose="020B0604020202020204" pitchFamily="34" charset="0"/>
              </a:rPr>
              <a:t>    </a:t>
            </a:r>
            <a:r>
              <a:rPr lang="fr-FR" sz="2000" dirty="0" smtClean="0">
                <a:latin typeface="Arial" panose="020B0604020202020204" pitchFamily="34" charset="0"/>
              </a:rPr>
              <a:t>1 </a:t>
            </a:r>
            <a:r>
              <a:rPr lang="fr-FR" sz="2000" dirty="0">
                <a:latin typeface="Arial" panose="020B0604020202020204" pitchFamily="34" charset="0"/>
              </a:rPr>
              <a:t>: </a:t>
            </a:r>
            <a:r>
              <a:rPr lang="fr-FR" sz="2000" dirty="0" smtClean="0">
                <a:latin typeface="Arial" panose="020B0604020202020204" pitchFamily="34" charset="0"/>
              </a:rPr>
              <a:t> Chemical </a:t>
            </a:r>
            <a:r>
              <a:rPr lang="fr-FR" sz="2000" dirty="0">
                <a:latin typeface="Arial" panose="020B0604020202020204" pitchFamily="34" charset="0"/>
              </a:rPr>
              <a:t>stability</a:t>
            </a:r>
          </a:p>
          <a:p>
            <a:r>
              <a:rPr lang="fr-FR" sz="2000" dirty="0">
                <a:latin typeface="Arial" panose="020B0604020202020204" pitchFamily="34" charset="0"/>
              </a:rPr>
              <a:t>   </a:t>
            </a:r>
            <a:r>
              <a:rPr lang="fr-FR" sz="2000" dirty="0" smtClean="0">
                <a:latin typeface="Arial" panose="020B0604020202020204" pitchFamily="34" charset="0"/>
              </a:rPr>
              <a:t>  2 </a:t>
            </a:r>
            <a:r>
              <a:rPr lang="fr-FR" sz="2000" dirty="0">
                <a:latin typeface="Arial" panose="020B0604020202020204" pitchFamily="34" charset="0"/>
              </a:rPr>
              <a:t>: </a:t>
            </a:r>
            <a:r>
              <a:rPr lang="fr-FR" sz="2000" dirty="0" smtClean="0">
                <a:latin typeface="Arial" panose="020B0604020202020204" pitchFamily="34" charset="0"/>
              </a:rPr>
              <a:t> Mechanical </a:t>
            </a:r>
            <a:r>
              <a:rPr lang="fr-FR" sz="2000" dirty="0">
                <a:latin typeface="Arial" panose="020B0604020202020204" pitchFamily="34" charset="0"/>
              </a:rPr>
              <a:t>stability : </a:t>
            </a:r>
          </a:p>
          <a:p>
            <a:r>
              <a:rPr lang="fr-FR" sz="2000" dirty="0">
                <a:latin typeface="Arial" panose="020B0604020202020204" pitchFamily="34" charset="0"/>
              </a:rPr>
              <a:t>	</a:t>
            </a:r>
            <a:r>
              <a:rPr lang="fr-FR" sz="2000" i="1" u="sng" dirty="0">
                <a:latin typeface="Arial" panose="020B0604020202020204" pitchFamily="34" charset="0"/>
              </a:rPr>
              <a:t>Bulk </a:t>
            </a:r>
            <a:r>
              <a:rPr lang="fr-FR" sz="2000" i="1" u="sng" dirty="0" smtClean="0">
                <a:latin typeface="Arial" panose="020B0604020202020204" pitchFamily="34" charset="0"/>
              </a:rPr>
              <a:t>superconductors </a:t>
            </a:r>
            <a:r>
              <a:rPr lang="fr-FR" sz="2000" dirty="0" smtClean="0">
                <a:latin typeface="Arial" panose="020B0604020202020204" pitchFamily="34" charset="0"/>
              </a:rPr>
              <a:t>(except NbTi) break </a:t>
            </a:r>
            <a:r>
              <a:rPr lang="fr-FR" sz="2000" dirty="0">
                <a:latin typeface="Arial" panose="020B0604020202020204" pitchFamily="34" charset="0"/>
              </a:rPr>
              <a:t>at </a:t>
            </a:r>
            <a:r>
              <a:rPr lang="fr-FR" sz="2000" b="1" dirty="0">
                <a:solidFill>
                  <a:srgbClr val="0033CC"/>
                </a:solidFill>
              </a:rPr>
              <a:t>e</a:t>
            </a:r>
            <a:r>
              <a:rPr lang="fr-FR" sz="2000" b="1" dirty="0">
                <a:solidFill>
                  <a:srgbClr val="0033CC"/>
                </a:solidFill>
                <a:latin typeface="Arial" panose="020B0604020202020204" pitchFamily="34" charset="0"/>
              </a:rPr>
              <a:t> &lt;0.05 % !</a:t>
            </a:r>
          </a:p>
          <a:p>
            <a:r>
              <a:rPr lang="fr-FR" sz="2000" dirty="0">
                <a:latin typeface="Arial" panose="020B0604020202020204" pitchFamily="34" charset="0"/>
                <a:sym typeface="Symbol" panose="05050102010706020507" pitchFamily="18" charset="2"/>
              </a:rPr>
              <a:t>        	 </a:t>
            </a:r>
            <a:r>
              <a:rPr lang="fr-FR" sz="2000" dirty="0">
                <a:latin typeface="Arial" panose="020B0604020202020204" pitchFamily="34" charset="0"/>
              </a:rPr>
              <a:t>microcomposite (multifilamentary) configuration 			</a:t>
            </a:r>
            <a:r>
              <a:rPr lang="fr-FR" sz="2000" dirty="0" smtClean="0">
                <a:latin typeface="Arial" panose="020B0604020202020204" pitchFamily="34" charset="0"/>
              </a:rPr>
              <a:t>     Filament </a:t>
            </a:r>
            <a:r>
              <a:rPr lang="fr-FR" sz="2000" dirty="0">
                <a:latin typeface="Arial" panose="020B0604020202020204" pitchFamily="34" charset="0"/>
              </a:rPr>
              <a:t>size:   </a:t>
            </a:r>
            <a:r>
              <a:rPr lang="fr-FR" sz="2000" dirty="0" smtClean="0">
                <a:latin typeface="Arial" panose="020B0604020202020204" pitchFamily="34" charset="0"/>
              </a:rPr>
              <a:t>     </a:t>
            </a:r>
            <a:r>
              <a:rPr lang="fr-FR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&lt; </a:t>
            </a:r>
            <a:r>
              <a:rPr lang="fr-FR" sz="2000" dirty="0">
                <a:solidFill>
                  <a:srgbClr val="0000FF"/>
                </a:solidFill>
                <a:latin typeface="Arial" panose="020B0604020202020204" pitchFamily="34" charset="0"/>
              </a:rPr>
              <a:t>5 - </a:t>
            </a:r>
            <a:r>
              <a:rPr lang="fr-FR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30 </a:t>
            </a:r>
            <a:r>
              <a:rPr lang="fr-FR" sz="2000" dirty="0">
                <a:solidFill>
                  <a:srgbClr val="0000FF"/>
                </a:solidFill>
              </a:rPr>
              <a:t>m</a:t>
            </a:r>
            <a:r>
              <a:rPr lang="fr-FR" sz="2000" dirty="0">
                <a:solidFill>
                  <a:srgbClr val="0000FF"/>
                </a:solidFill>
                <a:latin typeface="Arial" panose="020B0604020202020204" pitchFamily="34" charset="0"/>
              </a:rPr>
              <a:t>m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endParaRPr lang="fr-FR" sz="2000" dirty="0" smtClean="0">
              <a:latin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</a:rPr>
              <a:t>	</a:t>
            </a:r>
            <a:r>
              <a:rPr lang="fr-FR" sz="2000" i="1" u="sng" dirty="0" smtClean="0">
                <a:latin typeface="Arial" panose="020B0604020202020204" pitchFamily="34" charset="0"/>
              </a:rPr>
              <a:t>Wires</a:t>
            </a:r>
            <a:r>
              <a:rPr lang="fr-FR" sz="2000" i="1" dirty="0" smtClean="0">
                <a:latin typeface="Arial" panose="020B0604020202020204" pitchFamily="34" charset="0"/>
              </a:rPr>
              <a:t>:</a:t>
            </a:r>
            <a:r>
              <a:rPr lang="fr-FR" sz="2000" dirty="0" smtClean="0">
                <a:latin typeface="Arial" panose="020B0604020202020204" pitchFamily="34" charset="0"/>
              </a:rPr>
              <a:t> Irreversible </a:t>
            </a:r>
            <a:r>
              <a:rPr lang="fr-FR" sz="2000" dirty="0">
                <a:latin typeface="Arial" panose="020B0604020202020204" pitchFamily="34" charset="0"/>
              </a:rPr>
              <a:t>strain:  </a:t>
            </a:r>
            <a:r>
              <a:rPr lang="fr-FR" sz="2000" dirty="0">
                <a:solidFill>
                  <a:srgbClr val="0000FF"/>
                </a:solidFill>
              </a:rPr>
              <a:t>e</a:t>
            </a:r>
            <a:r>
              <a:rPr lang="fr-FR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irr</a:t>
            </a:r>
            <a:r>
              <a:rPr lang="fr-FR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fr-FR" sz="2000" dirty="0">
                <a:solidFill>
                  <a:srgbClr val="0000FF"/>
                </a:solidFill>
                <a:latin typeface="Arial" panose="020B0604020202020204" pitchFamily="34" charset="0"/>
              </a:rPr>
              <a:t> 0.4 %</a:t>
            </a:r>
          </a:p>
          <a:p>
            <a:r>
              <a:rPr lang="fr-FR" sz="2000" dirty="0">
                <a:latin typeface="Arial" panose="020B0604020202020204" pitchFamily="34" charset="0"/>
              </a:rPr>
              <a:t>   </a:t>
            </a:r>
            <a:r>
              <a:rPr lang="fr-FR" sz="2000" dirty="0" smtClean="0">
                <a:latin typeface="Arial" panose="020B0604020202020204" pitchFamily="34" charset="0"/>
              </a:rPr>
              <a:t> 3 </a:t>
            </a:r>
            <a:r>
              <a:rPr lang="fr-FR" sz="2000" dirty="0">
                <a:latin typeface="Arial" panose="020B0604020202020204" pitchFamily="34" charset="0"/>
              </a:rPr>
              <a:t>: Cryogenic stability : presence of </a:t>
            </a:r>
            <a:r>
              <a:rPr lang="fr-FR" sz="2000" dirty="0">
                <a:solidFill>
                  <a:srgbClr val="0070C0"/>
                </a:solidFill>
                <a:latin typeface="Arial" panose="020B0604020202020204" pitchFamily="34" charset="0"/>
              </a:rPr>
              <a:t>Cu</a:t>
            </a:r>
            <a:r>
              <a:rPr lang="fr-FR" sz="20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fr-FR" sz="2000" dirty="0" smtClean="0">
                <a:latin typeface="Arial" panose="020B0604020202020204" pitchFamily="34" charset="0"/>
              </a:rPr>
              <a:t>as </a:t>
            </a:r>
            <a:r>
              <a:rPr lang="fr-FR" sz="2000" dirty="0">
                <a:latin typeface="Arial" panose="020B0604020202020204" pitchFamily="34" charset="0"/>
              </a:rPr>
              <a:t>stabilizer 	</a:t>
            </a:r>
          </a:p>
          <a:p>
            <a:r>
              <a:rPr lang="fr-FR" sz="2000" dirty="0">
                <a:latin typeface="Arial" panose="020B0604020202020204" pitchFamily="34" charset="0"/>
              </a:rPr>
              <a:t>	High thermal conductivity of Cu </a:t>
            </a:r>
            <a:r>
              <a:rPr lang="fr-FR" sz="2000" dirty="0" smtClean="0">
                <a:latin typeface="Arial" panose="020B0604020202020204" pitchFamily="34" charset="0"/>
              </a:rPr>
              <a:t> </a:t>
            </a:r>
            <a:endParaRPr lang="fr-FR" sz="2000" dirty="0">
              <a:latin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</a:rPr>
              <a:t>	</a:t>
            </a:r>
            <a:r>
              <a:rPr lang="fr-FR" sz="2000" dirty="0">
                <a:latin typeface="Arial" panose="020B0604020202020204" pitchFamily="34" charset="0"/>
                <a:sym typeface="Symbol" panose="05050102010706020507" pitchFamily="18" charset="2"/>
              </a:rPr>
              <a:t> a </a:t>
            </a:r>
            <a:r>
              <a:rPr lang="fr-FR" sz="2000" dirty="0">
                <a:latin typeface="Arial" panose="020B0604020202020204" pitchFamily="34" charset="0"/>
              </a:rPr>
              <a:t>minimum quantity of stabilizer is required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dirty="0">
                <a:latin typeface="Arial" panose="020B0604020202020204" pitchFamily="34" charset="0"/>
              </a:rPr>
              <a:t>23% Cu)</a:t>
            </a:r>
          </a:p>
          <a:p>
            <a:r>
              <a:rPr lang="fr-FR" sz="2000" dirty="0">
                <a:latin typeface="Arial" panose="020B0604020202020204" pitchFamily="34" charset="0"/>
              </a:rPr>
              <a:t>   </a:t>
            </a:r>
            <a:r>
              <a:rPr lang="fr-FR" sz="2000" dirty="0" smtClean="0">
                <a:latin typeface="Arial" panose="020B0604020202020204" pitchFamily="34" charset="0"/>
              </a:rPr>
              <a:t> 4 </a:t>
            </a:r>
            <a:r>
              <a:rPr lang="fr-FR" sz="2000" dirty="0">
                <a:latin typeface="Arial" panose="020B0604020202020204" pitchFamily="34" charset="0"/>
              </a:rPr>
              <a:t>: Electromagnetic stability :</a:t>
            </a:r>
          </a:p>
          <a:p>
            <a:r>
              <a:rPr lang="fr-FR" sz="2000" dirty="0">
                <a:latin typeface="Arial" panose="020B0604020202020204" pitchFamily="34" charset="0"/>
              </a:rPr>
              <a:t>       	Low AC coupling losses required </a:t>
            </a:r>
            <a:r>
              <a:rPr lang="fr-FR" sz="2000" dirty="0" smtClean="0"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fr-FR" sz="2000" dirty="0">
                <a:latin typeface="Arial" panose="020B0604020202020204" pitchFamily="34" charset="0"/>
              </a:rPr>
              <a:t>Twisting of </a:t>
            </a:r>
            <a:r>
              <a:rPr lang="fr-FR" sz="2000" dirty="0" smtClean="0">
                <a:latin typeface="Arial" panose="020B0604020202020204" pitchFamily="34" charset="0"/>
              </a:rPr>
              <a:t>wires</a:t>
            </a:r>
            <a:endParaRPr lang="fr-FR" sz="2000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fr-FR" sz="2000" dirty="0">
                <a:latin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fr-FR" sz="2000" dirty="0" smtClean="0">
                <a:latin typeface="Arial" panose="020B0604020202020204" pitchFamily="34" charset="0"/>
                <a:sym typeface="Symbol" panose="05050102010706020507" pitchFamily="18" charset="2"/>
              </a:rPr>
              <a:t> 5 </a:t>
            </a:r>
            <a:r>
              <a:rPr lang="fr-FR" sz="2000" dirty="0">
                <a:latin typeface="Arial" panose="020B0604020202020204" pitchFamily="34" charset="0"/>
                <a:sym typeface="Symbol" panose="05050102010706020507" pitchFamily="18" charset="2"/>
              </a:rPr>
              <a:t>: Low material costs</a:t>
            </a:r>
          </a:p>
          <a:p>
            <a:r>
              <a:rPr lang="fr-FR" sz="2000" dirty="0">
                <a:latin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fr-FR" sz="2000" dirty="0" smtClean="0">
                <a:latin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fr-FR" sz="2000" dirty="0">
                <a:latin typeface="Arial" panose="020B0604020202020204" pitchFamily="34" charset="0"/>
                <a:sym typeface="Symbol" panose="05050102010706020507" pitchFamily="18" charset="2"/>
              </a:rPr>
              <a:t>6:  Length:</a:t>
            </a:r>
            <a:r>
              <a:rPr lang="fr-FR" sz="2000" dirty="0">
                <a:solidFill>
                  <a:srgbClr val="FF33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sz="2000" dirty="0">
                <a:latin typeface="Arial" panose="020B0604020202020204" pitchFamily="34" charset="0"/>
                <a:sym typeface="Symbol" panose="05050102010706020507" pitchFamily="18" charset="2"/>
              </a:rPr>
              <a:t>&gt; 1 km </a:t>
            </a:r>
            <a:endParaRPr lang="fr-FR" sz="12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4" name="Rectangle 3"/>
          <p:cNvSpPr/>
          <p:nvPr/>
        </p:nvSpPr>
        <p:spPr>
          <a:xfrm>
            <a:off x="1100764" y="5371479"/>
            <a:ext cx="6711596" cy="1015663"/>
          </a:xfrm>
          <a:prstGeom prst="rect">
            <a:avLst/>
          </a:prstGeom>
          <a:solidFill>
            <a:srgbClr val="FFFFB3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fr-CH" sz="2000" b="1" dirty="0">
                <a:solidFill>
                  <a:srgbClr val="0033CC"/>
                </a:solidFill>
                <a:latin typeface="Arial Narrow" pitchFamily="34" charset="0"/>
                <a:cs typeface="Arial" panose="020B0604020202020204" pitchFamily="34" charset="0"/>
              </a:rPr>
              <a:t>Typical wire configuration: 	</a:t>
            </a:r>
            <a:r>
              <a:rPr lang="fr-CH" sz="2000" b="1" dirty="0">
                <a:solidFill>
                  <a:srgbClr val="FF0909"/>
                </a:solidFill>
                <a:latin typeface="Arial Narrow" pitchFamily="34" charset="0"/>
                <a:cs typeface="Arial" panose="020B0604020202020204" pitchFamily="34" charset="0"/>
              </a:rPr>
              <a:t>1’000 -10’000 </a:t>
            </a:r>
            <a:r>
              <a:rPr lang="fr-CH" sz="2000" b="1" dirty="0">
                <a:solidFill>
                  <a:srgbClr val="0033CC"/>
                </a:solidFill>
                <a:latin typeface="Arial Narrow" pitchFamily="34" charset="0"/>
                <a:cs typeface="Arial" panose="020B0604020202020204" pitchFamily="34" charset="0"/>
              </a:rPr>
              <a:t>filaments</a:t>
            </a:r>
          </a:p>
          <a:p>
            <a:r>
              <a:rPr lang="fr-CH" sz="2000" b="1" dirty="0">
                <a:solidFill>
                  <a:srgbClr val="0033CC"/>
                </a:solidFill>
                <a:latin typeface="Arial Narrow" pitchFamily="34" charset="0"/>
                <a:cs typeface="Arial" panose="020B0604020202020204" pitchFamily="34" charset="0"/>
              </a:rPr>
              <a:t>			</a:t>
            </a:r>
            <a:r>
              <a:rPr lang="fr-CH" sz="2000" b="1" dirty="0" smtClean="0">
                <a:solidFill>
                  <a:srgbClr val="FF0909"/>
                </a:solidFill>
                <a:latin typeface="Arial Narrow" pitchFamily="34" charset="0"/>
                <a:cs typeface="Arial" panose="020B0604020202020204" pitchFamily="34" charset="0"/>
              </a:rPr>
              <a:t>5 </a:t>
            </a:r>
            <a:r>
              <a:rPr lang="fr-CH" sz="2000" b="1" dirty="0">
                <a:solidFill>
                  <a:srgbClr val="FF0909"/>
                </a:solidFill>
                <a:latin typeface="Arial Narrow" pitchFamily="34" charset="0"/>
                <a:cs typeface="Arial" panose="020B0604020202020204" pitchFamily="34" charset="0"/>
              </a:rPr>
              <a:t>- 30 </a:t>
            </a:r>
            <a:r>
              <a:rPr lang="fr-CH" sz="2000" b="1" dirty="0">
                <a:solidFill>
                  <a:srgbClr val="FF0909"/>
                </a:solidFill>
                <a:latin typeface="Symbol" pitchFamily="18" charset="2"/>
                <a:cs typeface="Arial" panose="020B0604020202020204" pitchFamily="34" charset="0"/>
              </a:rPr>
              <a:t>m</a:t>
            </a:r>
            <a:r>
              <a:rPr lang="fr-CH" sz="2000" b="1" dirty="0">
                <a:solidFill>
                  <a:srgbClr val="FF0909"/>
                </a:solidFill>
                <a:latin typeface="Arial Narrow" pitchFamily="34" charset="0"/>
                <a:cs typeface="Arial" panose="020B0604020202020204" pitchFamily="34" charset="0"/>
              </a:rPr>
              <a:t>m   </a:t>
            </a:r>
            <a:r>
              <a:rPr lang="fr-CH" sz="2000" b="1" dirty="0">
                <a:solidFill>
                  <a:srgbClr val="0033CC"/>
                </a:solidFill>
                <a:latin typeface="Arial Narrow" pitchFamily="34" charset="0"/>
                <a:cs typeface="Arial" panose="020B0604020202020204" pitchFamily="34" charset="0"/>
              </a:rPr>
              <a:t>filament size</a:t>
            </a:r>
          </a:p>
          <a:p>
            <a:r>
              <a:rPr lang="fr-CH" sz="2000" b="1" dirty="0">
                <a:solidFill>
                  <a:srgbClr val="0033CC"/>
                </a:solidFill>
                <a:latin typeface="Arial Narrow" pitchFamily="34" charset="0"/>
                <a:cs typeface="Arial" panose="020B0604020202020204" pitchFamily="34" charset="0"/>
              </a:rPr>
              <a:t>			</a:t>
            </a:r>
            <a:r>
              <a:rPr lang="fr-CH" sz="2000" b="1" dirty="0" smtClean="0">
                <a:solidFill>
                  <a:srgbClr val="FF0909"/>
                </a:solidFill>
                <a:latin typeface="Arial Narrow" pitchFamily="34" charset="0"/>
                <a:cs typeface="Arial" panose="020B0604020202020204" pitchFamily="34" charset="0"/>
              </a:rPr>
              <a:t>25 </a:t>
            </a:r>
            <a:r>
              <a:rPr lang="fr-CH" sz="2000" b="1" dirty="0">
                <a:solidFill>
                  <a:srgbClr val="FF0909"/>
                </a:solidFill>
                <a:latin typeface="Arial Narrow" pitchFamily="34" charset="0"/>
                <a:cs typeface="Arial" panose="020B0604020202020204" pitchFamily="34" charset="0"/>
              </a:rPr>
              <a:t>cm </a:t>
            </a:r>
            <a:r>
              <a:rPr lang="fr-CH" sz="2000" b="1" dirty="0">
                <a:solidFill>
                  <a:srgbClr val="0033CC"/>
                </a:solidFill>
                <a:latin typeface="Arial Narrow" pitchFamily="34" charset="0"/>
                <a:cs typeface="Arial" panose="020B0604020202020204" pitchFamily="34" charset="0"/>
              </a:rPr>
              <a:t>twist pitch </a:t>
            </a:r>
            <a:endParaRPr lang="fr-FR" sz="2000" b="1" dirty="0">
              <a:solidFill>
                <a:srgbClr val="0033CC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37952" y="116632"/>
            <a:ext cx="6446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2400" b="1" dirty="0" smtClean="0">
                <a:solidFill>
                  <a:srgbClr val="FF0909"/>
                </a:solidFill>
                <a:latin typeface="Arial Narrow" panose="020B0606020202030204" pitchFamily="34" charset="0"/>
              </a:rPr>
              <a:t>Practica</a:t>
            </a:r>
            <a:r>
              <a:rPr lang="fr-FR" sz="2000" b="1" dirty="0" smtClean="0">
                <a:solidFill>
                  <a:srgbClr val="FF0909"/>
                </a:solidFill>
                <a:latin typeface="Arial Narrow" panose="020B0606020202030204" pitchFamily="34" charset="0"/>
              </a:rPr>
              <a:t>l</a:t>
            </a:r>
            <a:r>
              <a:rPr lang="fr-FR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c</a:t>
            </a:r>
            <a:r>
              <a:rPr lang="fr-FR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riteria </a:t>
            </a:r>
            <a:r>
              <a:rPr lang="fr-F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for stability and applicability of superconducting wires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65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ACCDBD-7AED-4973-978B-0E77042B2418}" type="slidenum">
              <a:rPr lang="fr-FR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fr-FR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96273"/>
            <a:ext cx="3671837" cy="365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4714875" y="5013325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b="1">
                <a:solidFill>
                  <a:schemeClr val="bg1"/>
                </a:solidFill>
              </a:rPr>
              <a:t>10 nm</a:t>
            </a:r>
            <a:endParaRPr lang="fr-FR" b="1">
              <a:solidFill>
                <a:schemeClr val="bg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6926021" y="2028136"/>
            <a:ext cx="94251" cy="428624"/>
          </a:xfrm>
          <a:prstGeom prst="straightConnector1">
            <a:avLst/>
          </a:prstGeom>
          <a:ln w="38100">
            <a:solidFill>
              <a:srgbClr val="FF33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0" name="ZoneTexte 10"/>
          <p:cNvSpPr txBox="1">
            <a:spLocks noChangeArrowheads="1"/>
          </p:cNvSpPr>
          <p:nvPr/>
        </p:nvSpPr>
        <p:spPr bwMode="auto">
          <a:xfrm>
            <a:off x="4643438" y="1661131"/>
            <a:ext cx="4500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sz="2000" b="1" dirty="0" smtClean="0">
                <a:latin typeface="Arial Narrow" panose="020B0606020202030204" pitchFamily="34" charset="0"/>
              </a:rPr>
              <a:t>Boundary between Nb</a:t>
            </a:r>
            <a:r>
              <a:rPr lang="fr-CH" sz="2000" b="1" baseline="-25000" dirty="0" smtClean="0">
                <a:latin typeface="Arial Narrow" panose="020B0606020202030204" pitchFamily="34" charset="0"/>
              </a:rPr>
              <a:t>3</a:t>
            </a:r>
            <a:r>
              <a:rPr lang="fr-CH" sz="2000" b="1" dirty="0" smtClean="0">
                <a:latin typeface="Arial Narrow" panose="020B0606020202030204" pitchFamily="34" charset="0"/>
              </a:rPr>
              <a:t>Sn grains </a:t>
            </a:r>
            <a:endParaRPr lang="fr-CH" sz="2000" b="1" dirty="0">
              <a:latin typeface="Arial Narrow" panose="020B0606020202030204" pitchFamily="34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5724128" y="6021288"/>
            <a:ext cx="21602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3" name="ZoneTexte 14"/>
          <p:cNvSpPr txBox="1">
            <a:spLocks noChangeArrowheads="1"/>
          </p:cNvSpPr>
          <p:nvPr/>
        </p:nvSpPr>
        <p:spPr bwMode="auto">
          <a:xfrm>
            <a:off x="395536" y="5445224"/>
            <a:ext cx="3314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b="1" dirty="0" smtClean="0"/>
              <a:t>4 nm: ~ Coherence length </a:t>
            </a:r>
            <a:r>
              <a:rPr lang="fr-CH" b="1" dirty="0">
                <a:solidFill>
                  <a:srgbClr val="0070C0"/>
                </a:solidFill>
                <a:latin typeface="Symbol" panose="05050102010706020507" pitchFamily="18" charset="2"/>
              </a:rPr>
              <a:t>x</a:t>
            </a:r>
            <a:r>
              <a:rPr lang="fr-CH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o</a:t>
            </a:r>
          </a:p>
        </p:txBody>
      </p:sp>
      <p:sp>
        <p:nvSpPr>
          <p:cNvPr id="34826" name="ZoneTexte 17"/>
          <p:cNvSpPr txBox="1">
            <a:spLocks noChangeArrowheads="1"/>
          </p:cNvSpPr>
          <p:nvPr/>
        </p:nvSpPr>
        <p:spPr bwMode="auto">
          <a:xfrm>
            <a:off x="1547664" y="116632"/>
            <a:ext cx="64373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Applied superconductivity: </a:t>
            </a:r>
          </a:p>
          <a:p>
            <a:pPr algn="ctr">
              <a:defRPr/>
            </a:pPr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Phenomenon at nanometric scale</a:t>
            </a:r>
            <a:endParaRPr lang="fr-C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6875" name="ZoneTexte 10"/>
          <p:cNvSpPr txBox="1">
            <a:spLocks noChangeArrowheads="1"/>
          </p:cNvSpPr>
          <p:nvPr/>
        </p:nvSpPr>
        <p:spPr bwMode="auto">
          <a:xfrm>
            <a:off x="0" y="1844824"/>
            <a:ext cx="44291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sz="2400" b="1" dirty="0"/>
              <a:t>LTS: </a:t>
            </a:r>
            <a:endParaRPr lang="fr-CH" sz="2400" b="1" dirty="0" smtClean="0"/>
          </a:p>
          <a:p>
            <a:pPr eaLnBrk="1" hangingPunct="1"/>
            <a:r>
              <a:rPr lang="fr-CH" sz="2400" b="1" dirty="0" smtClean="0">
                <a:latin typeface="Arial Narrow" panose="020B0606020202030204" pitchFamily="34" charset="0"/>
              </a:rPr>
              <a:t>Defects at grain boundaries: breakage of periodicity creates normalconducting regions: Vortices, will pin the flux lines </a:t>
            </a:r>
          </a:p>
          <a:p>
            <a:pPr eaLnBrk="1" hangingPunct="1"/>
            <a:endParaRPr lang="fr-CH" sz="2400" b="1" dirty="0"/>
          </a:p>
          <a:p>
            <a:pPr eaLnBrk="1" hangingPunct="1"/>
            <a:r>
              <a:rPr lang="fr-CH" sz="2400" b="1" dirty="0" smtClean="0">
                <a:solidFill>
                  <a:srgbClr val="FF0909"/>
                </a:solidFill>
                <a:latin typeface="Arial Narrow" panose="020B0606020202030204" pitchFamily="34" charset="0"/>
              </a:rPr>
              <a:t>Grain bound</a:t>
            </a:r>
            <a:r>
              <a:rPr lang="fr-CH" sz="2400" b="1" dirty="0" smtClean="0">
                <a:latin typeface="Arial Narrow" panose="020B0606020202030204" pitchFamily="34" charset="0"/>
              </a:rPr>
              <a:t>aries are the </a:t>
            </a:r>
            <a:r>
              <a:rPr lang="fr-CH" sz="2400" b="1" dirty="0" smtClean="0">
                <a:solidFill>
                  <a:srgbClr val="FF0909"/>
                </a:solidFill>
                <a:latin typeface="Arial Narrow" panose="020B0606020202030204" pitchFamily="34" charset="0"/>
              </a:rPr>
              <a:t>main factor </a:t>
            </a:r>
            <a:r>
              <a:rPr lang="fr-CH" sz="2400" b="1" dirty="0" smtClean="0">
                <a:latin typeface="Arial Narrow" panose="020B0606020202030204" pitchFamily="34" charset="0"/>
              </a:rPr>
              <a:t>for the enhancement of Jc in superconducting wires</a:t>
            </a:r>
          </a:p>
          <a:p>
            <a:pPr eaLnBrk="1" hangingPunct="1"/>
            <a:endParaRPr lang="fr-CH" sz="2400" b="1" dirty="0">
              <a:latin typeface="Arial Narrow" panose="020B0606020202030204" pitchFamily="34" charset="0"/>
            </a:endParaRPr>
          </a:p>
          <a:p>
            <a:pPr eaLnBrk="1" hangingPunct="1"/>
            <a:endParaRPr lang="fr-CH" sz="2400" b="1" dirty="0">
              <a:latin typeface="Arial Narrow" panose="020B060602020203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CAS, Erice, Italy, 25 April - 4 May, 2013</a:t>
            </a:r>
            <a:endParaRPr lang="fr-CH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827" y="6145559"/>
            <a:ext cx="243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latin typeface="Arial Narrow" pitchFamily="34" charset="0"/>
              </a:rPr>
              <a:t>R. Flükiger and M. Cantoni, 2005</a:t>
            </a:r>
            <a:endParaRPr lang="en-GB" sz="1400" dirty="0">
              <a:latin typeface="Arial Narrow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1159107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800" b="1" dirty="0">
                <a:solidFill>
                  <a:srgbClr val="00539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Intergrain boundary at the high Sn limit of Bronze Route Wires</a:t>
            </a:r>
            <a:endParaRPr lang="fr-FR" sz="2800" b="1" dirty="0">
              <a:solidFill>
                <a:srgbClr val="00539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135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29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b="1" dirty="0" smtClean="0">
                <a:latin typeface="Arial" pitchFamily="34" charset="0"/>
                <a:cs typeface="Arial" pitchFamily="34" charset="0"/>
              </a:rPr>
              <a:t>Grain boundaries in Nb</a:t>
            </a:r>
            <a:r>
              <a:rPr lang="fr-CH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fr-CH" sz="2800" b="1" dirty="0" smtClean="0">
                <a:latin typeface="Arial" pitchFamily="34" charset="0"/>
                <a:cs typeface="Arial" pitchFamily="34" charset="0"/>
              </a:rPr>
              <a:t>Sn wire</a:t>
            </a:r>
            <a:endParaRPr lang="fr-CH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b="9675"/>
          <a:stretch>
            <a:fillRect/>
          </a:stretch>
        </p:blipFill>
        <p:spPr bwMode="auto">
          <a:xfrm>
            <a:off x="3995936" y="1196752"/>
            <a:ext cx="4896544" cy="507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139952" y="5661248"/>
            <a:ext cx="83067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 50 nm</a:t>
            </a:r>
            <a:endParaRPr lang="fr-CH" dirty="0"/>
          </a:p>
        </p:txBody>
      </p:sp>
      <p:sp>
        <p:nvSpPr>
          <p:cNvPr id="7" name="Rectangle 6"/>
          <p:cNvSpPr/>
          <p:nvPr/>
        </p:nvSpPr>
        <p:spPr>
          <a:xfrm>
            <a:off x="251520" y="2060848"/>
            <a:ext cx="2952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 smtClean="0">
                <a:latin typeface="Arial Narrow" pitchFamily="34" charset="0"/>
              </a:rPr>
              <a:t>Cu at grain boundaries of a 20 nm thick slice</a:t>
            </a:r>
          </a:p>
          <a:p>
            <a:r>
              <a:rPr lang="fr-CH" sz="2000" b="1" dirty="0" smtClean="0">
                <a:latin typeface="Arial Narrow" pitchFamily="34" charset="0"/>
              </a:rPr>
              <a:t>(projection):</a:t>
            </a:r>
          </a:p>
          <a:p>
            <a:endParaRPr lang="fr-CH" sz="2000" b="1" dirty="0" smtClean="0">
              <a:latin typeface="Arial Narrow" pitchFamily="34" charset="0"/>
            </a:endParaRPr>
          </a:p>
          <a:p>
            <a:r>
              <a:rPr lang="fr-CH" sz="2000" b="1" dirty="0" smtClean="0">
                <a:latin typeface="Arial Narrow" pitchFamily="34" charset="0"/>
              </a:rPr>
              <a:t>Cu discontinuous: there is no Cu « layer », thus allowing  current transport through the layer.</a:t>
            </a:r>
            <a:endParaRPr lang="fr-FR" sz="2000" b="1" dirty="0">
              <a:latin typeface="Arial Narrow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131840" y="2348880"/>
            <a:ext cx="864096" cy="43204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323528" y="5805264"/>
            <a:ext cx="3146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 b="1" dirty="0" smtClean="0">
                <a:latin typeface="Arial Narrow" pitchFamily="34" charset="0"/>
                <a:cs typeface="Arial" pitchFamily="34" charset="0"/>
              </a:rPr>
              <a:t>M. Cantoni, R. Flükiger, 2005, </a:t>
            </a:r>
            <a:r>
              <a:rPr lang="fr-CH" sz="1400" b="1" dirty="0" err="1" smtClean="0">
                <a:latin typeface="Arial Narrow" pitchFamily="34" charset="0"/>
                <a:cs typeface="Arial" pitchFamily="34" charset="0"/>
              </a:rPr>
              <a:t>unpublished</a:t>
            </a:r>
            <a:endParaRPr lang="fr-FR" sz="1400" b="1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4" name="Rectangle 3"/>
          <p:cNvSpPr/>
          <p:nvPr/>
        </p:nvSpPr>
        <p:spPr>
          <a:xfrm>
            <a:off x="-36512" y="1591627"/>
            <a:ext cx="9144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sz="2000" b="1" dirty="0" smtClean="0">
                <a:solidFill>
                  <a:srgbClr val="005392"/>
                </a:solidFill>
                <a:latin typeface="Arial" panose="020B0604020202020204" pitchFamily="34" charset="0"/>
              </a:rPr>
              <a:t>Round</a:t>
            </a:r>
            <a:r>
              <a:rPr lang="fr-CH" sz="20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CH" sz="2000" b="1" dirty="0">
                <a:solidFill>
                  <a:srgbClr val="0000FF"/>
                </a:solidFill>
                <a:latin typeface="Arial" panose="020B0604020202020204" pitchFamily="34" charset="0"/>
              </a:rPr>
              <a:t>wires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NbTi</a:t>
            </a:r>
            <a:r>
              <a:rPr lang="en-US" b="1" dirty="0">
                <a:latin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</a:rPr>
              <a:t>        Still </a:t>
            </a:r>
            <a:r>
              <a:rPr lang="en-US" b="1" dirty="0">
                <a:latin typeface="Arial" panose="020B0604020202020204" pitchFamily="34" charset="0"/>
              </a:rPr>
              <a:t>the most used wires: ~ 90% (MRI, accelerators) 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Nb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Sn</a:t>
            </a:r>
            <a:r>
              <a:rPr lang="en-US" b="1" dirty="0">
                <a:latin typeface="Arial" panose="020B0604020202020204" pitchFamily="34" charset="0"/>
              </a:rPr>
              <a:t> 	</a:t>
            </a:r>
            <a:r>
              <a:rPr lang="en-US" b="1" dirty="0" smtClean="0">
                <a:latin typeface="Arial" panose="020B0604020202020204" pitchFamily="34" charset="0"/>
              </a:rPr>
              <a:t>        &gt; </a:t>
            </a:r>
            <a:r>
              <a:rPr lang="en-US" b="1" dirty="0">
                <a:latin typeface="Arial" panose="020B0604020202020204" pitchFamily="34" charset="0"/>
              </a:rPr>
              <a:t>5% (NMR, lab magnets, accelerators as LHC Upgrade) 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MgB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b="1" baseline="-25000" dirty="0">
                <a:latin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</a:rPr>
              <a:t>        Low </a:t>
            </a:r>
            <a:r>
              <a:rPr lang="en-US" b="1" dirty="0">
                <a:latin typeface="Arial" panose="020B0604020202020204" pitchFamily="34" charset="0"/>
              </a:rPr>
              <a:t>costs; Niche applications at 10 – 25 K (open MRI, LINK) </a:t>
            </a:r>
          </a:p>
          <a:p>
            <a:r>
              <a:rPr lang="en-US" b="1" dirty="0">
                <a:solidFill>
                  <a:srgbClr val="005392"/>
                </a:solidFill>
                <a:latin typeface="Arial" panose="020B0604020202020204" pitchFamily="34" charset="0"/>
              </a:rPr>
              <a:t>Bi-2212</a:t>
            </a:r>
            <a:r>
              <a:rPr lang="en-US" b="1" dirty="0">
                <a:latin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</a:rPr>
              <a:t>        Future </a:t>
            </a:r>
            <a:r>
              <a:rPr lang="en-US" b="1" dirty="0">
                <a:latin typeface="Arial" panose="020B0604020202020204" pitchFamily="34" charset="0"/>
              </a:rPr>
              <a:t>accelerators at &gt;</a:t>
            </a:r>
            <a:r>
              <a:rPr lang="en-US" b="1" dirty="0" smtClean="0">
                <a:latin typeface="Arial" panose="020B0604020202020204" pitchFamily="34" charset="0"/>
              </a:rPr>
              <a:t>20T. </a:t>
            </a:r>
            <a:r>
              <a:rPr lang="en-US" b="1" dirty="0">
                <a:latin typeface="Arial" panose="020B0604020202020204" pitchFamily="34" charset="0"/>
              </a:rPr>
              <a:t>Problem: mechanical stability</a:t>
            </a:r>
          </a:p>
          <a:p>
            <a:endParaRPr lang="en-US" sz="800" b="1" dirty="0">
              <a:latin typeface="Arial" panose="020B0604020202020204" pitchFamily="34" charset="0"/>
            </a:endParaRPr>
          </a:p>
          <a:p>
            <a:pPr algn="ctr"/>
            <a:r>
              <a:rPr lang="fr-CH" sz="2000" b="1" dirty="0">
                <a:solidFill>
                  <a:srgbClr val="0033CC"/>
                </a:solidFill>
                <a:latin typeface="Arial" panose="020B0604020202020204" pitchFamily="34" charset="0"/>
              </a:rPr>
              <a:t>Tapes</a:t>
            </a:r>
            <a:endParaRPr lang="en-US" sz="20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</a:rPr>
              <a:t>Bi,Pb(2223)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 </a:t>
            </a:r>
            <a:r>
              <a:rPr lang="en-US" b="1" dirty="0" smtClean="0">
                <a:latin typeface="Arial" panose="020B0604020202020204" pitchFamily="34" charset="0"/>
              </a:rPr>
              <a:t>Cables</a:t>
            </a:r>
            <a:r>
              <a:rPr lang="en-US" b="1" dirty="0">
                <a:latin typeface="Arial" panose="020B0604020202020204" pitchFamily="34" charset="0"/>
              </a:rPr>
              <a:t>, motors at T&lt; 30K. Problems: costs, &lt; 1 T at 77K)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YBCO</a:t>
            </a:r>
            <a:r>
              <a:rPr lang="en-US" b="1" dirty="0">
                <a:latin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</a:rPr>
              <a:t>        Cables</a:t>
            </a:r>
            <a:r>
              <a:rPr lang="en-US" b="1" dirty="0">
                <a:latin typeface="Arial" panose="020B0604020202020204" pitchFamily="34" charset="0"/>
              </a:rPr>
              <a:t>, Current limiters, Wind generators,…….</a:t>
            </a:r>
          </a:p>
          <a:p>
            <a:r>
              <a:rPr lang="fr-CH" b="1" dirty="0">
                <a:latin typeface="Arial" panose="020B0604020202020204" pitchFamily="34" charset="0"/>
              </a:rPr>
              <a:t>	</a:t>
            </a:r>
            <a:r>
              <a:rPr lang="fr-CH" b="1" dirty="0" smtClean="0">
                <a:latin typeface="Arial" panose="020B0604020202020204" pitchFamily="34" charset="0"/>
              </a:rPr>
              <a:t>        (</a:t>
            </a:r>
            <a:r>
              <a:rPr lang="fr-CH" b="1" dirty="0">
                <a:latin typeface="Arial" panose="020B0604020202020204" pitchFamily="34" charset="0"/>
              </a:rPr>
              <a:t>Main problems: costs, limited lengths)</a:t>
            </a:r>
          </a:p>
          <a:p>
            <a:r>
              <a:rPr lang="en-US" b="1" dirty="0">
                <a:latin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</a:rPr>
              <a:t>        Commercially </a:t>
            </a:r>
            <a:r>
              <a:rPr lang="en-US" b="1" dirty="0">
                <a:latin typeface="Arial" panose="020B0604020202020204" pitchFamily="34" charset="0"/>
              </a:rPr>
              <a:t>available: &lt; 500 m SuperPower, USA</a:t>
            </a:r>
          </a:p>
          <a:p>
            <a:r>
              <a:rPr lang="en-US" b="1" dirty="0">
                <a:latin typeface="Arial" panose="020B0604020202020204" pitchFamily="34" charset="0"/>
              </a:rPr>
              <a:t>				       </a:t>
            </a:r>
            <a:r>
              <a:rPr lang="en-US" b="1" dirty="0" smtClean="0">
                <a:latin typeface="Arial" panose="020B0604020202020204" pitchFamily="34" charset="0"/>
              </a:rPr>
              <a:t>&lt; </a:t>
            </a:r>
            <a:r>
              <a:rPr lang="en-US" b="1" dirty="0">
                <a:latin typeface="Arial" panose="020B0604020202020204" pitchFamily="34" charset="0"/>
              </a:rPr>
              <a:t>500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 at Fujikura, Japan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000" b="1" dirty="0">
                <a:solidFill>
                  <a:srgbClr val="0033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Other high field superconductors</a:t>
            </a:r>
            <a:endParaRPr lang="en-US" sz="2000" b="1" dirty="0">
              <a:solidFill>
                <a:srgbClr val="0033C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fr-CH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Ba</a:t>
            </a:r>
            <a:r>
              <a:rPr lang="fr-CH" b="1" baseline="-25000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0.6</a:t>
            </a:r>
            <a:r>
              <a:rPr lang="fr-CH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K</a:t>
            </a:r>
            <a:r>
              <a:rPr lang="fr-CH" b="1" baseline="-25000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0.4</a:t>
            </a:r>
            <a:r>
              <a:rPr lang="fr-CH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)Fe</a:t>
            </a:r>
            <a:r>
              <a:rPr lang="fr-CH" b="1" baseline="-25000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2</a:t>
            </a:r>
            <a:r>
              <a:rPr lang="fr-CH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As</a:t>
            </a:r>
            <a:r>
              <a:rPr lang="fr-CH" b="1" baseline="-25000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2</a:t>
            </a:r>
            <a:r>
              <a:rPr lang="fr-CH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 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Pnictides</a:t>
            </a:r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promising for high field 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magnets (B</a:t>
            </a:r>
            <a:r>
              <a:rPr lang="fr-CH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70T), </a:t>
            </a:r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not yet 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  <a:p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the industrial </a:t>
            </a:r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level. Problems: toxicity of As, complex 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metallurgy.</a:t>
            </a:r>
            <a:endParaRPr lang="fr-CH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PbMo</a:t>
            </a:r>
            <a:r>
              <a:rPr lang="fr-CH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CH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Chevrel </a:t>
            </a:r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phases. B</a:t>
            </a:r>
            <a:r>
              <a:rPr lang="fr-CH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&gt;50T! </a:t>
            </a:r>
            <a:endParaRPr lang="fr-CH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Problems</a:t>
            </a:r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Reaction at &gt; 1000°C, 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difficult deformation, no</a:t>
            </a:r>
          </a:p>
          <a:p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prestress.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5736" y="33265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I. Introduction, definitions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1124744"/>
            <a:ext cx="54006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sz="2400" b="1" dirty="0" smtClean="0">
                <a:solidFill>
                  <a:srgbClr val="005392"/>
                </a:solidFill>
                <a:latin typeface="Arial Narrow" pitchFamily="34" charset="0"/>
              </a:rPr>
              <a:t>Actual situation of superconductor wires</a:t>
            </a:r>
            <a:endParaRPr lang="fr-CH" sz="2400" b="1" dirty="0">
              <a:solidFill>
                <a:srgbClr val="00539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86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30</a:t>
            </a:fld>
            <a:endParaRPr lang="fr-CH"/>
          </a:p>
        </p:txBody>
      </p:sp>
      <p:sp>
        <p:nvSpPr>
          <p:cNvPr id="4" name="TextBox 3"/>
          <p:cNvSpPr txBox="1"/>
          <p:nvPr/>
        </p:nvSpPr>
        <p:spPr>
          <a:xfrm>
            <a:off x="1447800" y="308123"/>
            <a:ext cx="67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IV. The system NbTi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1804754"/>
            <a:ext cx="331236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" pitchFamily="34" charset="0"/>
                <a:cs typeface="Arial" pitchFamily="34" charset="0"/>
              </a:rPr>
              <a:t>NbTi: T</a:t>
            </a:r>
            <a:r>
              <a:rPr lang="fr-CH" sz="2000" b="1" baseline="-25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fr-CH" sz="2000" b="1" dirty="0" smtClean="0">
                <a:latin typeface="Arial" pitchFamily="34" charset="0"/>
                <a:cs typeface="Arial" pitchFamily="34" charset="0"/>
              </a:rPr>
              <a:t> = 10 K, B</a:t>
            </a:r>
            <a:r>
              <a:rPr lang="fr-CH" sz="2000" b="1" baseline="-25000" dirty="0" smtClean="0">
                <a:latin typeface="Arial" pitchFamily="34" charset="0"/>
                <a:cs typeface="Arial" pitchFamily="34" charset="0"/>
              </a:rPr>
              <a:t>c2</a:t>
            </a:r>
            <a:r>
              <a:rPr lang="fr-CH" sz="2000" b="1" dirty="0" smtClean="0">
                <a:latin typeface="Arial" pitchFamily="34" charset="0"/>
                <a:cs typeface="Arial" pitchFamily="34" charset="0"/>
              </a:rPr>
              <a:t> = 14 T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Tutorial Houston, 2002\13, NbTi, phase diagram PP.tif"/>
          <p:cNvPicPr>
            <a:picLocks noChangeAspect="1" noChangeArrowheads="1"/>
          </p:cNvPicPr>
          <p:nvPr/>
        </p:nvPicPr>
        <p:blipFill rotWithShape="1">
          <a:blip r:embed="rId3" cstate="print"/>
          <a:srcRect t="37656" r="56475" b="17131"/>
          <a:stretch/>
        </p:blipFill>
        <p:spPr bwMode="auto">
          <a:xfrm>
            <a:off x="683567" y="2613156"/>
            <a:ext cx="3432061" cy="28719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560" y="2204864"/>
            <a:ext cx="799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Body cubic cented structure                                                     Phase diagram 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36781" y="3951854"/>
            <a:ext cx="52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00B0F0"/>
                </a:solidFill>
              </a:rPr>
              <a:t>Nb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4509641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</a:rPr>
              <a:t>Ti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Picture 2" descr="C:\Tutorial Houston, 2002\13, NbTi, phase diagram PP.tif"/>
          <p:cNvPicPr>
            <a:picLocks noChangeAspect="1" noChangeArrowheads="1"/>
          </p:cNvPicPr>
          <p:nvPr/>
        </p:nvPicPr>
        <p:blipFill rotWithShape="1">
          <a:blip r:embed="rId3" cstate="print"/>
          <a:srcRect l="45128" t="16839" r="2642" b="11959"/>
          <a:stretch/>
        </p:blipFill>
        <p:spPr bwMode="auto">
          <a:xfrm>
            <a:off x="5076056" y="2613155"/>
            <a:ext cx="3096344" cy="34002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648603" y="4128629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0070C0"/>
                </a:solidFill>
              </a:rPr>
              <a:t>bcc phase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588224" y="4613223"/>
            <a:ext cx="0" cy="90400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55349" y="3140968"/>
            <a:ext cx="68885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0070C0"/>
                </a:solidFill>
                <a:latin typeface="Arial Narrow" pitchFamily="34" charset="0"/>
              </a:rPr>
              <a:t>Liquid</a:t>
            </a:r>
          </a:p>
          <a:p>
            <a:endParaRPr lang="en-GB" sz="800" dirty="0">
              <a:latin typeface="Arial Narrow" pitchFamily="34" charset="0"/>
            </a:endParaRPr>
          </a:p>
        </p:txBody>
      </p:sp>
      <p:pic>
        <p:nvPicPr>
          <p:cNvPr id="18" name="Picture 2" descr="C:\Tutorial Houston, 2002\13, NbTi, phase diagram PP.tif"/>
          <p:cNvPicPr>
            <a:picLocks noChangeAspect="1" noChangeArrowheads="1"/>
          </p:cNvPicPr>
          <p:nvPr/>
        </p:nvPicPr>
        <p:blipFill rotWithShape="1">
          <a:blip r:embed="rId3" cstate="print"/>
          <a:srcRect l="9091" t="88654" r="2642" b="474"/>
          <a:stretch/>
        </p:blipFill>
        <p:spPr bwMode="auto">
          <a:xfrm>
            <a:off x="35496" y="5752490"/>
            <a:ext cx="5259693" cy="52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72976" y="4387139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Ti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2976" y="2624376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Ti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40740" y="3202523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Ti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8484" y="2640474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Ti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336" y="4878973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Ti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83768" y="1196752"/>
            <a:ext cx="45801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Crystal structure and phase </a:t>
            </a:r>
            <a:r>
              <a:rPr lang="fr-CH" sz="2400" b="1" dirty="0" err="1" smtClean="0">
                <a:latin typeface="Arial Narrow" pitchFamily="34" charset="0"/>
              </a:rPr>
              <a:t>diagram</a:t>
            </a:r>
            <a:endParaRPr lang="fr-CH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508104" y="56612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0909"/>
                </a:solidFill>
              </a:rPr>
              <a:t>Ti</a:t>
            </a:r>
            <a:endParaRPr lang="en-GB" b="1" dirty="0">
              <a:solidFill>
                <a:srgbClr val="FF0909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56034" y="5661248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b="1" dirty="0" smtClean="0">
                <a:solidFill>
                  <a:srgbClr val="FF0909"/>
                </a:solidFill>
              </a:rPr>
              <a:t>Nb</a:t>
            </a:r>
            <a:endParaRPr lang="en-GB" b="1" dirty="0">
              <a:solidFill>
                <a:srgbClr val="FF090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00392" y="4664169"/>
            <a:ext cx="12241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fr-CH" sz="1600" b="1" dirty="0" smtClean="0">
                <a:latin typeface="Arial Narrow" pitchFamily="34" charset="0"/>
              </a:rPr>
              <a:t> </a:t>
            </a:r>
            <a:r>
              <a:rPr lang="fr-CH" sz="1600" b="1" dirty="0" err="1" smtClean="0">
                <a:latin typeface="Arial Narrow" pitchFamily="34" charset="0"/>
              </a:rPr>
              <a:t>Forms</a:t>
            </a:r>
            <a:r>
              <a:rPr lang="fr-CH" sz="1600" b="1" dirty="0" smtClean="0">
                <a:latin typeface="Arial Narrow" pitchFamily="34" charset="0"/>
              </a:rPr>
              <a:t> during</a:t>
            </a:r>
          </a:p>
          <a:p>
            <a:r>
              <a:rPr lang="fr-CH" sz="1600" b="1" dirty="0" smtClean="0">
                <a:latin typeface="Arial Narrow" pitchFamily="34" charset="0"/>
              </a:rPr>
              <a:t>deformation  </a:t>
            </a:r>
            <a:endParaRPr lang="en-GB" sz="1600" b="1" dirty="0">
              <a:latin typeface="Arial Narrow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460432" y="450912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</p:spTree>
    <p:extLst>
      <p:ext uri="{BB962C8B-B14F-4D97-AF65-F5344CB8AC3E}">
        <p14:creationId xmlns="" xmlns:p14="http://schemas.microsoft.com/office/powerpoint/2010/main" val="36421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CAS, Erice, Italy, 25 April - 4 May, 2013</a:t>
            </a:r>
            <a:endParaRPr lang="fr-CH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100" b="1" dirty="0" smtClean="0">
                <a:latin typeface="Arial Narrow" pitchFamily="34" charset="0"/>
                <a:cs typeface="Arial" panose="020B0604020202020204" pitchFamily="34" charset="0"/>
              </a:rPr>
              <a:t>The </a:t>
            </a:r>
            <a:r>
              <a:rPr lang="fr-CH" sz="3100" b="1" dirty="0">
                <a:latin typeface="Arial Narrow" pitchFamily="34" charset="0"/>
                <a:cs typeface="Arial" panose="020B0604020202020204" pitchFamily="34" charset="0"/>
              </a:rPr>
              <a:t>fabrication of NbTi wires</a:t>
            </a:r>
            <a:endParaRPr lang="fr-CH" sz="3100" dirty="0"/>
          </a:p>
        </p:txBody>
      </p:sp>
      <p:pic>
        <p:nvPicPr>
          <p:cNvPr id="5" name="Picture 2" descr="C:\Tutorial Houston, 2002\16, NbTi fabrication, PP  ~LWF0007.tif"/>
          <p:cNvPicPr>
            <a:picLocks noChangeAspect="1" noChangeArrowheads="1"/>
          </p:cNvPicPr>
          <p:nvPr/>
        </p:nvPicPr>
        <p:blipFill rotWithShape="1">
          <a:blip r:embed="rId2" cstate="print"/>
          <a:srcRect l="5933" t="20413" r="57660" b="12269"/>
          <a:stretch/>
        </p:blipFill>
        <p:spPr bwMode="auto">
          <a:xfrm>
            <a:off x="35496" y="1215345"/>
            <a:ext cx="3265806" cy="52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Tutorial Houston, 2002\16, NbTi fabrication, PP  ~LWF0007.tif"/>
          <p:cNvPicPr>
            <a:picLocks noChangeAspect="1" noChangeArrowheads="1"/>
          </p:cNvPicPr>
          <p:nvPr/>
        </p:nvPicPr>
        <p:blipFill rotWithShape="1">
          <a:blip r:embed="rId2" cstate="print"/>
          <a:srcRect l="58394" t="20413" r="7089" b="12269"/>
          <a:stretch/>
        </p:blipFill>
        <p:spPr bwMode="auto">
          <a:xfrm>
            <a:off x="3347864" y="1210350"/>
            <a:ext cx="3096344" cy="5242986"/>
          </a:xfrm>
          <a:prstGeom prst="rect">
            <a:avLst/>
          </a:prstGeom>
          <a:solidFill>
            <a:srgbClr val="E7FFFF"/>
          </a:solidFill>
          <a:ln w="9525">
            <a:noFill/>
            <a:miter lim="800000"/>
            <a:headEnd/>
            <a:tailEnd/>
          </a:ln>
        </p:spPr>
      </p:pic>
      <p:cxnSp>
        <p:nvCxnSpPr>
          <p:cNvPr id="12" name="Connecteur droit 11"/>
          <p:cNvCxnSpPr/>
          <p:nvPr/>
        </p:nvCxnSpPr>
        <p:spPr>
          <a:xfrm>
            <a:off x="1979712" y="1844824"/>
            <a:ext cx="14401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347864" y="4221088"/>
            <a:ext cx="216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5" name="ZoneTexte 14"/>
          <p:cNvSpPr txBox="1"/>
          <p:nvPr/>
        </p:nvSpPr>
        <p:spPr>
          <a:xfrm rot="20262582">
            <a:off x="2195736" y="5073558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171429" y="5258224"/>
            <a:ext cx="1284447" cy="114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èche droite 17"/>
          <p:cNvSpPr/>
          <p:nvPr/>
        </p:nvSpPr>
        <p:spPr>
          <a:xfrm>
            <a:off x="5076056" y="1871113"/>
            <a:ext cx="79208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Flèche droite 18"/>
          <p:cNvSpPr/>
          <p:nvPr/>
        </p:nvSpPr>
        <p:spPr>
          <a:xfrm>
            <a:off x="5076056" y="3703942"/>
            <a:ext cx="79208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ZoneTexte 20"/>
          <p:cNvSpPr txBox="1"/>
          <p:nvPr/>
        </p:nvSpPr>
        <p:spPr>
          <a:xfrm>
            <a:off x="1979712" y="1890543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2" name="ZoneTexte 21"/>
          <p:cNvSpPr txBox="1"/>
          <p:nvPr/>
        </p:nvSpPr>
        <p:spPr>
          <a:xfrm>
            <a:off x="5940152" y="1700934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1.Extrusion</a:t>
            </a:r>
          </a:p>
          <a:p>
            <a:endParaRPr lang="fr-CH" b="1" dirty="0" smtClean="0">
              <a:latin typeface="Arial Narrow" panose="020B0606020202030204" pitchFamily="34" charset="0"/>
            </a:endParaRPr>
          </a:p>
          <a:p>
            <a:endParaRPr lang="fr-CH" b="1" dirty="0">
              <a:latin typeface="Arial Narrow" panose="020B0606020202030204" pitchFamily="34" charset="0"/>
            </a:endParaRPr>
          </a:p>
          <a:p>
            <a:endParaRPr lang="fr-CH" b="1" dirty="0" smtClean="0">
              <a:latin typeface="Arial Narrow" panose="020B0606020202030204" pitchFamily="34" charset="0"/>
            </a:endParaRPr>
          </a:p>
          <a:p>
            <a:endParaRPr lang="fr-CH" b="1" dirty="0">
              <a:latin typeface="Arial Narrow" panose="020B0606020202030204" pitchFamily="34" charset="0"/>
            </a:endParaRPr>
          </a:p>
          <a:p>
            <a:endParaRPr lang="fr-CH" sz="1200" b="1" dirty="0" smtClean="0">
              <a:latin typeface="Arial Narrow" panose="020B0606020202030204" pitchFamily="34" charset="0"/>
            </a:endParaRPr>
          </a:p>
          <a:p>
            <a:endParaRPr lang="fr-CH" b="1" dirty="0" smtClean="0">
              <a:latin typeface="Arial Narrow" panose="020B0606020202030204" pitchFamily="34" charset="0"/>
            </a:endParaRPr>
          </a:p>
          <a:p>
            <a:r>
              <a:rPr lang="fr-CH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2.Extrusion</a:t>
            </a:r>
            <a:endParaRPr lang="fr-CH" b="1" dirty="0">
              <a:solidFill>
                <a:srgbClr val="005392"/>
              </a:solidFill>
              <a:latin typeface="Arial Narrow" panose="020B0606020202030204" pitchFamily="34" charset="0"/>
            </a:endParaRPr>
          </a:p>
        </p:txBody>
      </p:sp>
      <p:pic>
        <p:nvPicPr>
          <p:cNvPr id="23" name="Picture 4" descr="VAC-Nb-Ti_Montage2-50pc-smooth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3280" y="1605240"/>
            <a:ext cx="1874520" cy="470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1988840"/>
            <a:ext cx="21172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  <a:latin typeface="Arial Narrow" pitchFamily="34" charset="0"/>
              </a:rPr>
              <a:t>Diam.: 300       50 mm</a:t>
            </a:r>
            <a:endParaRPr lang="en-GB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56176" y="2060848"/>
            <a:ext cx="288032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054867" y="3831843"/>
            <a:ext cx="215796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CH" b="1" dirty="0">
                <a:solidFill>
                  <a:srgbClr val="0070C0"/>
                </a:solidFill>
                <a:latin typeface="Arial Narrow" pitchFamily="34" charset="0"/>
              </a:rPr>
              <a:t>Diam.: 300       </a:t>
            </a:r>
            <a:r>
              <a:rPr lang="fr-CH" b="1" dirty="0" smtClean="0">
                <a:solidFill>
                  <a:srgbClr val="0070C0"/>
                </a:solidFill>
                <a:latin typeface="Arial Narrow" pitchFamily="34" charset="0"/>
              </a:rPr>
              <a:t> 50 </a:t>
            </a:r>
            <a:r>
              <a:rPr lang="fr-CH" b="1" dirty="0">
                <a:solidFill>
                  <a:srgbClr val="0070C0"/>
                </a:solidFill>
                <a:latin typeface="Arial Narrow" pitchFamily="34" charset="0"/>
              </a:rPr>
              <a:t>mm</a:t>
            </a:r>
            <a:endParaRPr lang="en-GB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156176" y="3933056"/>
            <a:ext cx="288032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5496" y="5301208"/>
            <a:ext cx="5760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 smtClean="0">
                <a:latin typeface="Arial Narrow" pitchFamily="34" charset="0"/>
              </a:rPr>
              <a:t>Cu can</a:t>
            </a:r>
            <a:endParaRPr lang="en-GB" sz="1100" b="1" dirty="0"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2996952"/>
            <a:ext cx="6858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 smtClean="0"/>
              <a:t>NbTi rod</a:t>
            </a:r>
            <a:endParaRPr lang="en-GB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79712" y="2951366"/>
            <a:ext cx="11521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 smtClean="0">
                <a:latin typeface="Arial Narrow" pitchFamily="34" charset="0"/>
              </a:rPr>
              <a:t>Stacking unit</a:t>
            </a:r>
            <a:endParaRPr lang="en-GB" sz="1100" b="1" dirty="0"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8399" y="1556792"/>
            <a:ext cx="8873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 smtClean="0">
                <a:latin typeface="Arial Narrow" pitchFamily="34" charset="0"/>
              </a:rPr>
              <a:t>NbTi rods</a:t>
            </a:r>
            <a:endParaRPr lang="en-GB" sz="1100" b="1" dirty="0"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2375302"/>
            <a:ext cx="15005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latin typeface="Arial Narrow" pitchFamily="34" charset="0"/>
              </a:rPr>
              <a:t>Hexagonal tube</a:t>
            </a:r>
            <a:endParaRPr lang="en-GB" sz="1200" b="1" dirty="0"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1600" y="4582289"/>
            <a:ext cx="176419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100" b="1" dirty="0" smtClean="0">
                <a:latin typeface="Arial Narrow" pitchFamily="34" charset="0"/>
              </a:rPr>
              <a:t>Can, extruded and drawn to hexagonal rods</a:t>
            </a:r>
            <a:endParaRPr lang="en-GB" sz="1100" b="1" dirty="0"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55976" y="1340768"/>
            <a:ext cx="2088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latin typeface="Arial Narrow" pitchFamily="34" charset="0"/>
              </a:rPr>
              <a:t>Solid billet of oxygen-free</a:t>
            </a:r>
          </a:p>
          <a:p>
            <a:r>
              <a:rPr lang="fr-CH" sz="1200" b="1" dirty="0" smtClean="0">
                <a:latin typeface="Arial Narrow" pitchFamily="34" charset="0"/>
              </a:rPr>
              <a:t>high conductivity Cu</a:t>
            </a:r>
            <a:endParaRPr lang="en-GB" sz="1200" b="1" dirty="0">
              <a:latin typeface="Arial Narrow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9992" y="2375302"/>
            <a:ext cx="1224136" cy="276999"/>
          </a:xfrm>
          <a:prstGeom prst="rect">
            <a:avLst/>
          </a:prstGeom>
          <a:solidFill>
            <a:srgbClr val="F3FFFF"/>
          </a:solidFill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latin typeface="Arial Narrow" pitchFamily="34" charset="0"/>
              </a:rPr>
              <a:t>Drilled holes</a:t>
            </a:r>
            <a:endParaRPr lang="en-GB" sz="1200" b="1" dirty="0">
              <a:latin typeface="Arial Narrow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54867" y="1700934"/>
            <a:ext cx="2037413" cy="369332"/>
          </a:xfrm>
          <a:prstGeom prst="rect">
            <a:avLst/>
          </a:prstGeom>
          <a:solidFill>
            <a:srgbClr val="E7FFFF">
              <a:alpha val="13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88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32</a:t>
            </a:fld>
            <a:endParaRPr lang="fr-CH"/>
          </a:p>
        </p:txBody>
      </p:sp>
      <p:pic>
        <p:nvPicPr>
          <p:cNvPr id="4" name="Picture 12" descr="Outokumpu AS-LHC-Inner-montagecolor-3·25-originallyputtogetherforEMSATbutnotused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6" y="1412776"/>
            <a:ext cx="2980055" cy="401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94944" y="258290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latin typeface="Arial Narrow" pitchFamily="34" charset="0"/>
                <a:ea typeface="Times New Roman" panose="02020603050405020304" pitchFamily="18" charset="0"/>
              </a:rPr>
              <a:t>TEM </a:t>
            </a:r>
            <a:r>
              <a:rPr lang="en-US" sz="2000" b="1" dirty="0">
                <a:latin typeface="Arial Narrow" pitchFamily="34" charset="0"/>
                <a:ea typeface="Times New Roman" panose="02020603050405020304" pitchFamily="18" charset="0"/>
              </a:rPr>
              <a:t>image of the microstructure (transverse cross-section) of </a:t>
            </a:r>
            <a:r>
              <a:rPr lang="en-US" sz="2000" b="1" dirty="0" smtClean="0">
                <a:latin typeface="Arial Narrow" pitchFamily="34" charset="0"/>
                <a:ea typeface="Times New Roman" panose="02020603050405020304" pitchFamily="18" charset="0"/>
              </a:rPr>
              <a:t>a 3700 </a:t>
            </a:r>
            <a:r>
              <a:rPr lang="en-US" sz="2000" b="1" dirty="0">
                <a:latin typeface="Arial Narrow" pitchFamily="34" charset="0"/>
                <a:ea typeface="Times New Roman" panose="02020603050405020304" pitchFamily="18" charset="0"/>
              </a:rPr>
              <a:t>A/mm² (5 T, 4.2 K) multifilamentary strand from </a:t>
            </a:r>
            <a:r>
              <a:rPr lang="en-US" sz="2000" b="1" dirty="0" smtClean="0">
                <a:latin typeface="Arial Narrow" pitchFamily="34" charset="0"/>
                <a:ea typeface="Times New Roman" panose="02020603050405020304" pitchFamily="18" charset="0"/>
              </a:rPr>
              <a:t>Oxford Instruments (</a:t>
            </a:r>
            <a:r>
              <a:rPr lang="en-US" sz="2000" b="1" dirty="0">
                <a:latin typeface="Arial Narrow" pitchFamily="34" charset="0"/>
                <a:ea typeface="Times New Roman" panose="02020603050405020304" pitchFamily="18" charset="0"/>
              </a:rPr>
              <a:t>OST). </a:t>
            </a:r>
            <a:endParaRPr lang="en-US" sz="2000" b="1" dirty="0" smtClean="0">
              <a:latin typeface="Arial Narrow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000" b="1" dirty="0" smtClean="0">
              <a:latin typeface="Arial Narrow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000" b="1" dirty="0" smtClean="0">
              <a:latin typeface="Arial Narrow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 smtClean="0">
                <a:latin typeface="Arial Narrow" pitchFamily="34" charset="0"/>
                <a:ea typeface="Times New Roman" panose="02020603050405020304" pitchFamily="18" charset="0"/>
              </a:rPr>
              <a:t>This image shows the </a:t>
            </a:r>
            <a:r>
              <a:rPr lang="en-US" sz="2000" b="1" dirty="0">
                <a:latin typeface="Arial Narrow" pitchFamily="34" charset="0"/>
                <a:ea typeface="Times New Roman" panose="02020603050405020304" pitchFamily="18" charset="0"/>
              </a:rPr>
              <a:t>dense array of folded α-Ti ribbons (lighter contrast) that create the strong vortex pinning.</a:t>
            </a:r>
            <a:endParaRPr lang="en-US" sz="2000" b="1" dirty="0">
              <a:effectLst/>
              <a:latin typeface="Arial Narrow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43808" y="332655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</a:rPr>
              <a:t>TEM image of NbTi filaments</a:t>
            </a:r>
            <a:endParaRPr lang="en-GB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5877272"/>
            <a:ext cx="337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latin typeface="Arial Narrow" pitchFamily="34" charset="0"/>
              </a:rPr>
              <a:t>Courtesy Oxford Instruments </a:t>
            </a:r>
            <a:endParaRPr lang="en-GB" sz="1600" b="1" dirty="0">
              <a:latin typeface="Arial Narrow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95936" y="1556792"/>
            <a:ext cx="507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a"/>
            </a:pPr>
            <a:r>
              <a:rPr lang="fr-CH" sz="2400" b="1" dirty="0" smtClean="0">
                <a:solidFill>
                  <a:srgbClr val="FF0909"/>
                </a:solidFill>
                <a:latin typeface="Symbol" panose="05050102010706020507" pitchFamily="18" charset="2"/>
              </a:rPr>
              <a:t>- </a:t>
            </a:r>
            <a:r>
              <a:rPr lang="fr-CH" sz="2400" b="1" dirty="0" smtClean="0">
                <a:solidFill>
                  <a:srgbClr val="FF0909"/>
                </a:solidFill>
                <a:latin typeface="Arial Narrow" panose="020B0606020202030204" pitchFamily="34" charset="0"/>
              </a:rPr>
              <a:t>Ti </a:t>
            </a:r>
            <a:r>
              <a:rPr lang="fr-CH" sz="2400" b="1" dirty="0" smtClean="0">
                <a:latin typeface="Arial Narrow" panose="020B0606020202030204" pitchFamily="34" charset="0"/>
              </a:rPr>
              <a:t>ribbons: form spontaneously</a:t>
            </a:r>
          </a:p>
          <a:p>
            <a:r>
              <a:rPr lang="fr-CH" sz="2400" b="1" dirty="0">
                <a:latin typeface="Arial Narrow" panose="020B0606020202030204" pitchFamily="34" charset="0"/>
              </a:rPr>
              <a:t> </a:t>
            </a:r>
            <a:r>
              <a:rPr lang="fr-CH" sz="2400" b="1" dirty="0" smtClean="0">
                <a:latin typeface="Arial Narrow" panose="020B0606020202030204" pitchFamily="34" charset="0"/>
              </a:rPr>
              <a:t>           during wire deformation 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2850" y="5736748"/>
            <a:ext cx="2846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b="1" dirty="0">
                <a:latin typeface="Arial" panose="020B0604020202020204" pitchFamily="34" charset="0"/>
                <a:cs typeface="Arial" panose="020B0604020202020204" pitchFamily="34" charset="0"/>
              </a:rPr>
              <a:t>D. Larbalestier and P. Lee, 1995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2915816" y="1844824"/>
            <a:ext cx="1080120" cy="1008112"/>
          </a:xfrm>
          <a:prstGeom prst="line">
            <a:avLst/>
          </a:prstGeom>
          <a:ln>
            <a:solidFill>
              <a:srgbClr val="FF0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1474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33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Artificial pinning centers in NbTi</a:t>
            </a:r>
            <a:endParaRPr lang="fr-CH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3550"/>
            <a:ext cx="3001712" cy="222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58488" y="3878440"/>
            <a:ext cx="2810768" cy="2477910"/>
            <a:chOff x="576" y="720"/>
            <a:chExt cx="3264" cy="3586"/>
          </a:xfrm>
        </p:grpSpPr>
        <p:pic>
          <p:nvPicPr>
            <p:cNvPr id="7" name="Picture 5" descr="tpt 11 fig 1 retr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1049"/>
            <a:stretch>
              <a:fillRect/>
            </a:stretch>
          </p:blipFill>
          <p:spPr bwMode="auto">
            <a:xfrm>
              <a:off x="624" y="1824"/>
              <a:ext cx="3203" cy="2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76" y="720"/>
              <a:ext cx="3264" cy="35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Symbol" panose="05050102010706020507" pitchFamily="18" charset="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Symbol" panose="05050102010706020507" pitchFamily="18" charset="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Symbol" panose="05050102010706020507" pitchFamily="18" charset="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Symbol" panose="05050102010706020507" pitchFamily="18" charset="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Symbol" panose="05050102010706020507" pitchFamily="18" charset="2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79191"/>
            <a:ext cx="4320480" cy="421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23643" y="6032321"/>
            <a:ext cx="2473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200" b="1" dirty="0">
                <a:latin typeface="Arial" panose="020B0604020202020204" pitchFamily="34" charset="0"/>
                <a:cs typeface="Arial" panose="020B0604020202020204" pitchFamily="34" charset="0"/>
              </a:rPr>
              <a:t>D. Larbalestier and P. Lee, 1995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6004" y="1095884"/>
            <a:ext cx="8650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solidFill>
                  <a:srgbClr val="FF0909"/>
                </a:solidFill>
                <a:latin typeface="Arial Narrow" panose="020B0606020202030204" pitchFamily="34" charset="0"/>
              </a:rPr>
              <a:t>Artificial pinning: </a:t>
            </a:r>
            <a:r>
              <a:rPr lang="fr-CH" sz="2000" b="1" dirty="0" smtClean="0">
                <a:latin typeface="Arial Narrow" panose="020B0606020202030204" pitchFamily="34" charset="0"/>
              </a:rPr>
              <a:t>Introducing </a:t>
            </a:r>
            <a:r>
              <a:rPr lang="fr-CH" sz="2000" b="1" dirty="0">
                <a:latin typeface="Arial Narrow" panose="020B0606020202030204" pitchFamily="34" charset="0"/>
              </a:rPr>
              <a:t>defects having sizes comparable or smaller than </a:t>
            </a:r>
            <a:r>
              <a:rPr lang="fr-CH" sz="2000" b="1" dirty="0">
                <a:latin typeface="Symbol" panose="05050102010706020507" pitchFamily="18" charset="2"/>
              </a:rPr>
              <a:t>x</a:t>
            </a:r>
            <a:r>
              <a:rPr lang="fr-CH" sz="2000" b="1" baseline="-25000" dirty="0">
                <a:latin typeface="Arial Narrow" panose="020B0606020202030204" pitchFamily="34" charset="0"/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544" y="3878440"/>
            <a:ext cx="4176464" cy="25340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1400" dirty="0" smtClean="0">
              <a:latin typeface="Arial Narrow" pitchFamily="34" charset="0"/>
            </a:endParaRPr>
          </a:p>
          <a:p>
            <a:r>
              <a:rPr lang="fr-CH" sz="1400" b="1" dirty="0" smtClean="0">
                <a:solidFill>
                  <a:srgbClr val="FF0909"/>
                </a:solidFill>
                <a:latin typeface="Arial Narrow" pitchFamily="34" charset="0"/>
              </a:rPr>
              <a:t>Artificial pinning:</a:t>
            </a:r>
          </a:p>
          <a:p>
            <a:endParaRPr lang="fr-CH" sz="1400" b="1" dirty="0" smtClean="0">
              <a:solidFill>
                <a:srgbClr val="FF0909"/>
              </a:solidFill>
              <a:latin typeface="Arial Narrow" pitchFamily="34" charset="0"/>
            </a:endParaRPr>
          </a:p>
          <a:p>
            <a:r>
              <a:rPr lang="fr-CH" sz="1400" b="1" dirty="0" smtClean="0">
                <a:latin typeface="Arial Narrow" pitchFamily="34" charset="0"/>
              </a:rPr>
              <a:t>At the interface between the </a:t>
            </a:r>
            <a:r>
              <a:rPr lang="fr-CH" sz="1400" b="1" dirty="0" smtClean="0">
                <a:latin typeface="Symbol" pitchFamily="18" charset="2"/>
              </a:rPr>
              <a:t>a</a:t>
            </a:r>
            <a:r>
              <a:rPr lang="fr-CH" sz="1400" b="1" dirty="0" smtClean="0">
                <a:latin typeface="Arial Narrow" pitchFamily="34" charset="0"/>
              </a:rPr>
              <a:t> – Ti precipitations and the NbTi matrix: periodicity of NbTi matrix is broken</a:t>
            </a:r>
          </a:p>
          <a:p>
            <a:r>
              <a:rPr lang="fr-CH" sz="1400" b="1" dirty="0">
                <a:latin typeface="Arial Narrow" pitchFamily="34" charset="0"/>
              </a:rPr>
              <a:t> </a:t>
            </a:r>
            <a:r>
              <a:rPr lang="fr-CH" sz="1400" b="1" dirty="0" smtClean="0">
                <a:latin typeface="Arial Narrow" pitchFamily="34" charset="0"/>
              </a:rPr>
              <a:t>            creation of defects</a:t>
            </a:r>
          </a:p>
          <a:p>
            <a:r>
              <a:rPr lang="fr-CH" sz="1400" b="1" dirty="0">
                <a:latin typeface="Arial Narrow" pitchFamily="34" charset="0"/>
              </a:rPr>
              <a:t> </a:t>
            </a:r>
            <a:r>
              <a:rPr lang="fr-CH" sz="1400" b="1" dirty="0" smtClean="0">
                <a:latin typeface="Arial Narrow" pitchFamily="34" charset="0"/>
              </a:rPr>
              <a:t>            creation of normal conducting centers:  </a:t>
            </a:r>
          </a:p>
          <a:p>
            <a:r>
              <a:rPr lang="fr-CH" sz="1400" b="1" dirty="0">
                <a:solidFill>
                  <a:srgbClr val="FF0909"/>
                </a:solidFill>
                <a:latin typeface="Arial Narrow" pitchFamily="34" charset="0"/>
              </a:rPr>
              <a:t> </a:t>
            </a:r>
            <a:r>
              <a:rPr lang="fr-CH" sz="1400" b="1" dirty="0" smtClean="0">
                <a:solidFill>
                  <a:srgbClr val="FF0909"/>
                </a:solidFill>
                <a:latin typeface="Arial Narrow" pitchFamily="34" charset="0"/>
              </a:rPr>
              <a:t>            new vortices</a:t>
            </a:r>
          </a:p>
          <a:p>
            <a:r>
              <a:rPr lang="fr-CH" sz="1400" b="1" dirty="0">
                <a:latin typeface="Arial Narrow" pitchFamily="34" charset="0"/>
              </a:rPr>
              <a:t> </a:t>
            </a:r>
            <a:r>
              <a:rPr lang="fr-CH" sz="1400" b="1" dirty="0" smtClean="0">
                <a:latin typeface="Arial Narrow" pitchFamily="34" charset="0"/>
              </a:rPr>
              <a:t>            Enhancement of J</a:t>
            </a:r>
            <a:r>
              <a:rPr lang="fr-CH" sz="1400" b="1" baseline="-25000" dirty="0" smtClean="0">
                <a:latin typeface="Arial Narrow" pitchFamily="34" charset="0"/>
              </a:rPr>
              <a:t>c</a:t>
            </a:r>
          </a:p>
          <a:p>
            <a:endParaRPr lang="fr-CH" sz="1400" b="1" baseline="-25000" dirty="0">
              <a:latin typeface="Arial Narrow" pitchFamily="34" charset="0"/>
            </a:endParaRPr>
          </a:p>
          <a:p>
            <a:endParaRPr lang="fr-CH" sz="1400" b="1" baseline="-25000" dirty="0" smtClean="0">
              <a:latin typeface="Arial Narrow" pitchFamily="34" charset="0"/>
            </a:endParaRPr>
          </a:p>
          <a:p>
            <a:endParaRPr lang="en-GB" sz="1400" b="1" dirty="0">
              <a:latin typeface="Arial Narrow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99823" y="5085184"/>
            <a:ext cx="27177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99823" y="5301208"/>
            <a:ext cx="27177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3568" y="5733256"/>
            <a:ext cx="28803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214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Tutorial Houston, 2002\20, NbTi, Progress by artificial pinning PP.tif"/>
          <p:cNvPicPr>
            <a:picLocks noChangeAspect="1" noChangeArrowheads="1"/>
          </p:cNvPicPr>
          <p:nvPr/>
        </p:nvPicPr>
        <p:blipFill rotWithShape="1">
          <a:blip r:embed="rId3" cstate="print"/>
          <a:srcRect t="62800" b="-714"/>
          <a:stretch/>
        </p:blipFill>
        <p:spPr bwMode="auto">
          <a:xfrm>
            <a:off x="1115616" y="1124744"/>
            <a:ext cx="6760545" cy="2395007"/>
          </a:xfrm>
          <a:prstGeom prst="rect">
            <a:avLst/>
          </a:prstGeom>
          <a:noFill/>
          <a:ln w="9525">
            <a:solidFill>
              <a:srgbClr val="005392"/>
            </a:solidFill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34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9872" y="308123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pinning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6" y="3645024"/>
            <a:ext cx="86722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</a:rPr>
              <a:t>Today, NbTi is used	* for </a:t>
            </a:r>
            <a:r>
              <a:rPr lang="fr-CH" sz="2400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NMR </a:t>
            </a:r>
            <a:r>
              <a:rPr lang="fr-CH" sz="2400" b="1" dirty="0" smtClean="0">
                <a:latin typeface="Arial Narrow" panose="020B0606020202030204" pitchFamily="34" charset="0"/>
              </a:rPr>
              <a:t>up to 9T, </a:t>
            </a:r>
          </a:p>
          <a:p>
            <a:r>
              <a:rPr lang="fr-CH" sz="2400" b="1" dirty="0">
                <a:latin typeface="Arial Narrow" panose="020B0606020202030204" pitchFamily="34" charset="0"/>
              </a:rPr>
              <a:t>	</a:t>
            </a:r>
            <a:r>
              <a:rPr lang="fr-CH" sz="2400" b="1" dirty="0" smtClean="0">
                <a:latin typeface="Arial Narrow" panose="020B0606020202030204" pitchFamily="34" charset="0"/>
              </a:rPr>
              <a:t>		* for a </a:t>
            </a:r>
            <a:r>
              <a:rPr lang="fr-CH" sz="2400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background field </a:t>
            </a:r>
            <a:r>
              <a:rPr lang="fr-CH" sz="2400" b="1" dirty="0" smtClean="0">
                <a:latin typeface="Arial Narrow" panose="020B0606020202030204" pitchFamily="34" charset="0"/>
              </a:rPr>
              <a:t>in high field magnets</a:t>
            </a:r>
          </a:p>
          <a:p>
            <a:r>
              <a:rPr lang="fr-CH" sz="2400" b="1" dirty="0" smtClean="0">
                <a:latin typeface="Arial Narrow" panose="020B0606020202030204" pitchFamily="34" charset="0"/>
              </a:rPr>
              <a:t>        		and  	* for </a:t>
            </a:r>
            <a:r>
              <a:rPr lang="fr-CH" sz="2400" b="1" dirty="0" smtClean="0">
                <a:solidFill>
                  <a:srgbClr val="005392"/>
                </a:solidFill>
                <a:latin typeface="Arial Narrow" panose="020B0606020202030204" pitchFamily="34" charset="0"/>
              </a:rPr>
              <a:t>accelerator magnets </a:t>
            </a:r>
            <a:r>
              <a:rPr lang="fr-CH" sz="2400" b="1" dirty="0" smtClean="0">
                <a:latin typeface="Arial Narrow" panose="020B0606020202030204" pitchFamily="34" charset="0"/>
              </a:rPr>
              <a:t>(LHC)</a:t>
            </a:r>
          </a:p>
          <a:p>
            <a:endParaRPr lang="fr-CH" sz="800" b="1" dirty="0" smtClean="0">
              <a:latin typeface="Arial Narrow" panose="020B0606020202030204" pitchFamily="34" charset="0"/>
            </a:endParaRPr>
          </a:p>
          <a:p>
            <a:r>
              <a:rPr lang="fr-CH" sz="2400" b="1" dirty="0" smtClean="0">
                <a:latin typeface="Arial Narrow" panose="020B0606020202030204" pitchFamily="34" charset="0"/>
              </a:rPr>
              <a:t>No further work is performed for a further enhancement of J</a:t>
            </a:r>
            <a:r>
              <a:rPr lang="fr-CH" sz="2400" b="1" baseline="-25000" dirty="0" smtClean="0">
                <a:latin typeface="Arial Narrow" panose="020B0606020202030204" pitchFamily="34" charset="0"/>
              </a:rPr>
              <a:t>c</a:t>
            </a:r>
            <a:r>
              <a:rPr lang="fr-CH" sz="2400" b="1" dirty="0" smtClean="0">
                <a:latin typeface="Arial Narrow" panose="020B0606020202030204" pitchFamily="34" charset="0"/>
              </a:rPr>
              <a:t> in  industrial NbTi wires. </a:t>
            </a:r>
          </a:p>
          <a:p>
            <a:endParaRPr lang="fr-CH" sz="2400" b="1" dirty="0" smtClean="0">
              <a:latin typeface="Arial Narrow" panose="020B0606020202030204" pitchFamily="34" charset="0"/>
            </a:endParaRPr>
          </a:p>
          <a:p>
            <a:r>
              <a:rPr lang="fr-CH" sz="2400" b="1" dirty="0" smtClean="0">
                <a:latin typeface="Arial Narrow" panose="020B0606020202030204" pitchFamily="34" charset="0"/>
              </a:rPr>
              <a:t>In contrast to NbTi, Artificial pinning in </a:t>
            </a:r>
            <a:r>
              <a:rPr lang="fr-CH" sz="2400" b="1" dirty="0" smtClean="0">
                <a:solidFill>
                  <a:srgbClr val="FF0909"/>
                </a:solidFill>
                <a:latin typeface="Arial Narrow" panose="020B0606020202030204" pitchFamily="34" charset="0"/>
              </a:rPr>
              <a:t>Nb</a:t>
            </a:r>
            <a:r>
              <a:rPr lang="fr-CH" sz="2400" b="1" baseline="-25000" dirty="0" smtClean="0">
                <a:solidFill>
                  <a:srgbClr val="FF0909"/>
                </a:solidFill>
                <a:latin typeface="Arial Narrow" panose="020B0606020202030204" pitchFamily="34" charset="0"/>
              </a:rPr>
              <a:t>3</a:t>
            </a:r>
            <a:r>
              <a:rPr lang="fr-CH" sz="2400" b="1" dirty="0" smtClean="0">
                <a:solidFill>
                  <a:srgbClr val="FF0909"/>
                </a:solidFill>
                <a:latin typeface="Arial Narrow" panose="020B0606020202030204" pitchFamily="34" charset="0"/>
              </a:rPr>
              <a:t>Sn</a:t>
            </a:r>
            <a:r>
              <a:rPr lang="fr-CH" sz="2400" b="1" dirty="0" smtClean="0">
                <a:latin typeface="Arial Narrow" panose="020B0606020202030204" pitchFamily="34" charset="0"/>
              </a:rPr>
              <a:t> was so far unsuccessful. 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76200" y="3573016"/>
            <a:ext cx="8991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 rot="16200000">
            <a:off x="5043245" y="2237675"/>
            <a:ext cx="432048" cy="78394"/>
          </a:xfrm>
          <a:prstGeom prst="rightArrow">
            <a:avLst/>
          </a:prstGeom>
          <a:solidFill>
            <a:srgbClr val="FF090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447800" y="2947591"/>
            <a:ext cx="6148536" cy="769441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400" b="1" dirty="0">
                <a:latin typeface="Arial" charset="0"/>
              </a:rPr>
              <a:t>The system Nb</a:t>
            </a:r>
            <a:r>
              <a:rPr lang="fr-FR" sz="4400" b="1" baseline="-25000" dirty="0">
                <a:latin typeface="Arial" charset="0"/>
              </a:rPr>
              <a:t>3</a:t>
            </a:r>
            <a:r>
              <a:rPr lang="fr-FR" sz="4400" b="1" dirty="0">
                <a:latin typeface="Arial" charset="0"/>
              </a:rPr>
              <a:t>Sn</a:t>
            </a:r>
            <a:endParaRPr lang="fr-FR" sz="44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Tutorial Houston, 2002\21, A15 structure PP.tif"/>
          <p:cNvPicPr>
            <a:picLocks noChangeAspect="1" noChangeArrowheads="1"/>
          </p:cNvPicPr>
          <p:nvPr/>
        </p:nvPicPr>
        <p:blipFill rotWithShape="1">
          <a:blip r:embed="rId3" cstate="print"/>
          <a:srcRect r="5133" b="67601"/>
          <a:stretch/>
        </p:blipFill>
        <p:spPr bwMode="auto">
          <a:xfrm>
            <a:off x="3820896" y="2863277"/>
            <a:ext cx="5323104" cy="222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36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6" name="Picture 2" descr="C:\Tutorial Houston, 2002\21, A15 structure PP.tif"/>
          <p:cNvPicPr>
            <a:picLocks noChangeAspect="1" noChangeArrowheads="1"/>
          </p:cNvPicPr>
          <p:nvPr/>
        </p:nvPicPr>
        <p:blipFill rotWithShape="1">
          <a:blip r:embed="rId3" cstate="print"/>
          <a:srcRect l="24456" t="40249" r="19188" b="9284"/>
          <a:stretch/>
        </p:blipFill>
        <p:spPr bwMode="auto">
          <a:xfrm>
            <a:off x="58779" y="2060848"/>
            <a:ext cx="3490798" cy="36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35896" y="2051556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162881" y="260648"/>
            <a:ext cx="478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V. The system Nb</a:t>
            </a:r>
            <a:r>
              <a:rPr lang="fr-CH" sz="28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CH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35896" y="1959223"/>
            <a:ext cx="439248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latin typeface="Arial Narrow" panose="020B0606020202030204" pitchFamily="34" charset="0"/>
              </a:rPr>
              <a:t>The cubic A15 type structure A</a:t>
            </a:r>
            <a:r>
              <a:rPr lang="fr-CH" sz="2400" b="1" baseline="-25000" dirty="0" smtClean="0">
                <a:latin typeface="Arial Narrow" panose="020B0606020202030204" pitchFamily="34" charset="0"/>
              </a:rPr>
              <a:t>3</a:t>
            </a:r>
            <a:r>
              <a:rPr lang="fr-CH" sz="2400" b="1" dirty="0" smtClean="0">
                <a:latin typeface="Arial Narrow" panose="020B0606020202030204" pitchFamily="34" charset="0"/>
              </a:rPr>
              <a:t>B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0034" y="2575937"/>
            <a:ext cx="531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solidFill>
                  <a:srgbClr val="FF0909"/>
                </a:solidFill>
              </a:rPr>
              <a:t>     Sn</a:t>
            </a:r>
            <a:endParaRPr lang="en-GB" sz="1200" b="1" dirty="0">
              <a:solidFill>
                <a:srgbClr val="FF090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5696" y="1916832"/>
            <a:ext cx="360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b="1" dirty="0">
                <a:solidFill>
                  <a:srgbClr val="FF0909"/>
                </a:solidFill>
              </a:rPr>
              <a:t>Sn</a:t>
            </a:r>
            <a:endParaRPr lang="en-GB" sz="1200" b="1" dirty="0">
              <a:solidFill>
                <a:srgbClr val="FF090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410" y="2060848"/>
            <a:ext cx="3401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200" b="1" dirty="0">
                <a:solidFill>
                  <a:srgbClr val="FF0909"/>
                </a:solidFill>
              </a:rPr>
              <a:t>Sn</a:t>
            </a:r>
            <a:endParaRPr lang="en-GB" sz="1200" b="1" dirty="0">
              <a:solidFill>
                <a:srgbClr val="FF090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8" y="2132856"/>
            <a:ext cx="78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43608" y="2924944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1200" b="1" dirty="0">
                <a:solidFill>
                  <a:srgbClr val="FF0909"/>
                </a:solidFill>
              </a:rPr>
              <a:t>Sn</a:t>
            </a:r>
            <a:endParaRPr lang="en-GB" sz="1200" b="1" dirty="0">
              <a:solidFill>
                <a:srgbClr val="FF090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7664" y="2924944"/>
            <a:ext cx="49932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08" y="2444019"/>
            <a:ext cx="415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solidFill>
                  <a:srgbClr val="005392"/>
                </a:solidFill>
              </a:rPr>
              <a:t>Nb</a:t>
            </a:r>
            <a:endParaRPr lang="en-GB" sz="1200" b="1" dirty="0">
              <a:solidFill>
                <a:srgbClr val="00539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2420888"/>
            <a:ext cx="1268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547664" y="2791961"/>
            <a:ext cx="369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200" b="1" dirty="0" smtClean="0">
                <a:solidFill>
                  <a:srgbClr val="005392"/>
                </a:solidFill>
              </a:rPr>
              <a:t>Nb</a:t>
            </a:r>
            <a:endParaRPr lang="en-GB" sz="1200" b="1" dirty="0">
              <a:solidFill>
                <a:srgbClr val="00539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752" y="2564904"/>
            <a:ext cx="216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483768" y="2060848"/>
            <a:ext cx="144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3995936" y="5557404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Orthogonal, non intersecting Nb-Nb chains</a:t>
            </a:r>
            <a:endParaRPr lang="en-GB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55576" y="2780928"/>
            <a:ext cx="0" cy="5639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55576" y="3711862"/>
            <a:ext cx="0" cy="5812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55576" y="4660866"/>
            <a:ext cx="0" cy="5812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12" name="Straight Connector 43011"/>
          <p:cNvCxnSpPr/>
          <p:nvPr/>
        </p:nvCxnSpPr>
        <p:spPr>
          <a:xfrm>
            <a:off x="899592" y="2132856"/>
            <a:ext cx="468052" cy="3693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123728" y="3109610"/>
            <a:ext cx="468052" cy="3693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15" name="Straight Connector 43014"/>
          <p:cNvCxnSpPr/>
          <p:nvPr/>
        </p:nvCxnSpPr>
        <p:spPr>
          <a:xfrm>
            <a:off x="2393758" y="33448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619672" y="2716895"/>
            <a:ext cx="224996" cy="2080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19" name="Straight Connector 43018"/>
          <p:cNvCxnSpPr/>
          <p:nvPr/>
        </p:nvCxnSpPr>
        <p:spPr>
          <a:xfrm flipV="1">
            <a:off x="935596" y="4437112"/>
            <a:ext cx="630070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916676" y="4180727"/>
            <a:ext cx="593271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898608" y="3962640"/>
            <a:ext cx="593271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7" name="TextBox 43026"/>
          <p:cNvSpPr txBox="1"/>
          <p:nvPr/>
        </p:nvSpPr>
        <p:spPr>
          <a:xfrm>
            <a:off x="611560" y="2276872"/>
            <a:ext cx="72008" cy="2473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3028" name="TextBox 43027"/>
          <p:cNvSpPr txBox="1"/>
          <p:nvPr/>
        </p:nvSpPr>
        <p:spPr>
          <a:xfrm>
            <a:off x="2960034" y="2420888"/>
            <a:ext cx="235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3030" name="TextBox 43029"/>
          <p:cNvSpPr txBox="1"/>
          <p:nvPr/>
        </p:nvSpPr>
        <p:spPr>
          <a:xfrm>
            <a:off x="4644008" y="494116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CH" sz="1400" b="1" dirty="0" smtClean="0">
                <a:latin typeface="Times New Roman" pitchFamily="18" charset="0"/>
                <a:cs typeface="Times New Roman" pitchFamily="18" charset="0"/>
              </a:rPr>
              <a:t>t 25 at.%Sn:   </a:t>
            </a:r>
            <a:r>
              <a:rPr lang="fr-CH" b="1" dirty="0" smtClean="0">
                <a:latin typeface="Symbol" pitchFamily="18" charset="2"/>
              </a:rPr>
              <a:t>r</a:t>
            </a:r>
            <a:r>
              <a:rPr lang="fr-CH" b="1" baseline="-25000" dirty="0" smtClean="0"/>
              <a:t>o</a:t>
            </a:r>
            <a:r>
              <a:rPr lang="fr-CH" b="1" dirty="0" smtClean="0"/>
              <a:t> </a:t>
            </a:r>
            <a:r>
              <a:rPr lang="fr-CH" sz="2800" b="1" baseline="-25000" dirty="0" smtClean="0"/>
              <a:t>~ </a:t>
            </a:r>
            <a:r>
              <a:rPr lang="fr-CH" sz="1400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fr-CH" sz="1400" b="1" dirty="0" smtClean="0">
                <a:latin typeface="Symbol" pitchFamily="18" charset="2"/>
              </a:rPr>
              <a:t>mW</a:t>
            </a:r>
            <a:r>
              <a:rPr lang="fr-CH" sz="1400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fr-CH" sz="2000" b="1" dirty="0" smtClean="0"/>
              <a:t> </a:t>
            </a:r>
            <a:endParaRPr lang="en-GB" sz="2000" b="1" dirty="0"/>
          </a:p>
        </p:txBody>
      </p:sp>
    </p:spTree>
    <p:extLst>
      <p:ext uri="{BB962C8B-B14F-4D97-AF65-F5344CB8AC3E}">
        <p14:creationId xmlns="" xmlns:p14="http://schemas.microsoft.com/office/powerpoint/2010/main" val="4663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37</a:t>
            </a:fld>
            <a:endParaRPr lang="fr-C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11" t="33981" r="28796" b="19151"/>
          <a:stretch/>
        </p:blipFill>
        <p:spPr bwMode="auto">
          <a:xfrm>
            <a:off x="755576" y="1669538"/>
            <a:ext cx="4392488" cy="4166579"/>
          </a:xfrm>
          <a:prstGeom prst="rect">
            <a:avLst/>
          </a:prstGeom>
          <a:noFill/>
          <a:ln>
            <a:solidFill>
              <a:srgbClr val="00539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Tutorial Houston, 2002\23, Nb-Sn, LT phase diagram.tif"/>
          <p:cNvPicPr>
            <a:picLocks noChangeAspect="1" noChangeArrowheads="1"/>
          </p:cNvPicPr>
          <p:nvPr/>
        </p:nvPicPr>
        <p:blipFill rotWithShape="1">
          <a:blip r:embed="rId4" cstate="print"/>
          <a:srcRect l="3322" t="2817" r="6009" b="18533"/>
          <a:stretch/>
        </p:blipFill>
        <p:spPr bwMode="auto">
          <a:xfrm>
            <a:off x="5148064" y="3212976"/>
            <a:ext cx="3691784" cy="2632105"/>
          </a:xfrm>
          <a:prstGeom prst="rect">
            <a:avLst/>
          </a:prstGeom>
          <a:noFill/>
          <a:ln w="9525">
            <a:solidFill>
              <a:srgbClr val="005392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059832" y="277346"/>
            <a:ext cx="3812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800" b="1" dirty="0">
                <a:solidFill>
                  <a:schemeClr val="bg1"/>
                </a:solidFill>
                <a:latin typeface="Arial Narrow" pitchFamily="34" charset="0"/>
              </a:rPr>
              <a:t>The </a:t>
            </a:r>
            <a:r>
              <a:rPr lang="fr-CH" sz="2800" b="1" dirty="0" smtClean="0">
                <a:solidFill>
                  <a:schemeClr val="bg1"/>
                </a:solidFill>
                <a:latin typeface="Arial Narrow" pitchFamily="34" charset="0"/>
              </a:rPr>
              <a:t>Nb-Sn </a:t>
            </a:r>
            <a:r>
              <a:rPr lang="fr-CH" sz="2800" b="1" dirty="0">
                <a:solidFill>
                  <a:schemeClr val="bg1"/>
                </a:solidFill>
                <a:latin typeface="Arial Narrow" pitchFamily="34" charset="0"/>
              </a:rPr>
              <a:t>phase diagram</a:t>
            </a:r>
            <a:endParaRPr lang="en-GB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5949280"/>
            <a:ext cx="808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                         </a:t>
            </a:r>
            <a:r>
              <a:rPr lang="fr-CH" b="1" dirty="0" smtClean="0">
                <a:latin typeface="Arial" pitchFamily="34" charset="0"/>
                <a:cs typeface="Arial" pitchFamily="34" charset="0"/>
              </a:rPr>
              <a:t>High temperature                                   Low temperature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796136" y="1988840"/>
            <a:ext cx="252028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b="1" dirty="0" smtClean="0"/>
              <a:t>T&gt; 43K:  cubic</a:t>
            </a:r>
          </a:p>
          <a:p>
            <a:r>
              <a:rPr lang="fr-CH" sz="2000" b="1" dirty="0" smtClean="0"/>
              <a:t>T&lt; 43K : tetragonal</a:t>
            </a:r>
            <a:endParaRPr lang="fr-CH" sz="2000" b="1" dirty="0"/>
          </a:p>
        </p:txBody>
      </p:sp>
    </p:spTree>
    <p:extLst>
      <p:ext uri="{BB962C8B-B14F-4D97-AF65-F5344CB8AC3E}">
        <p14:creationId xmlns="" xmlns:p14="http://schemas.microsoft.com/office/powerpoint/2010/main" val="990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38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fr-CH" sz="2800" b="1" dirty="0" smtClean="0">
                <a:latin typeface="Arial" pitchFamily="34" charset="0"/>
                <a:cs typeface="Arial" pitchFamily="34" charset="0"/>
              </a:rPr>
            </a:br>
            <a:r>
              <a:rPr lang="fr-CH" sz="2800" b="1" dirty="0" smtClean="0">
                <a:latin typeface="Arial" pitchFamily="34" charset="0"/>
                <a:cs typeface="Arial" pitchFamily="34" charset="0"/>
              </a:rPr>
              <a:t>A. Superconducting properties </a:t>
            </a:r>
            <a:br>
              <a:rPr lang="fr-CH" sz="2800" b="1" dirty="0" smtClean="0">
                <a:latin typeface="Arial" pitchFamily="34" charset="0"/>
                <a:cs typeface="Arial" pitchFamily="34" charset="0"/>
              </a:rPr>
            </a:br>
            <a:r>
              <a:rPr lang="fr-CH" sz="2800" b="1" dirty="0" smtClean="0">
                <a:latin typeface="Arial" pitchFamily="34" charset="0"/>
                <a:cs typeface="Arial" pitchFamily="34" charset="0"/>
              </a:rPr>
              <a:t>of the A15 phase</a:t>
            </a:r>
            <a:r>
              <a:rPr lang="fr-CH" sz="2700" b="1" dirty="0" smtClean="0">
                <a:latin typeface="Arial Narrow" pitchFamily="34" charset="0"/>
              </a:rPr>
              <a:t/>
            </a:r>
            <a:br>
              <a:rPr lang="fr-CH" sz="2700" b="1" dirty="0" smtClean="0">
                <a:latin typeface="Arial Narrow" pitchFamily="34" charset="0"/>
              </a:rPr>
            </a:br>
            <a:endParaRPr lang="fr-CH" sz="27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192" y="1700808"/>
            <a:ext cx="42862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 flipV="1">
            <a:off x="2195736" y="2204864"/>
            <a:ext cx="2232248" cy="2016224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64088" y="2708920"/>
            <a:ext cx="3384674" cy="861774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CH" sz="2000" b="1" dirty="0">
                <a:latin typeface="Arial Narrow" pitchFamily="34" charset="0"/>
              </a:rPr>
              <a:t>Saturation at &gt; 24.5 at.%:</a:t>
            </a:r>
          </a:p>
          <a:p>
            <a:pPr eaLnBrk="1" hangingPunct="1">
              <a:spcBef>
                <a:spcPct val="50000"/>
              </a:spcBef>
            </a:pPr>
            <a:r>
              <a:rPr lang="fr-CH" sz="2000" b="1" dirty="0" smtClean="0">
                <a:latin typeface="Arial Narrow" pitchFamily="34" charset="0"/>
              </a:rPr>
              <a:t>Attributed to </a:t>
            </a:r>
            <a:r>
              <a:rPr lang="fr-CH" sz="2000" b="1" dirty="0" smtClean="0">
                <a:solidFill>
                  <a:srgbClr val="FF3300"/>
                </a:solidFill>
                <a:latin typeface="Arial Narrow" pitchFamily="34" charset="0"/>
              </a:rPr>
              <a:t>phonon </a:t>
            </a:r>
            <a:r>
              <a:rPr lang="fr-CH" sz="2000" b="1" dirty="0">
                <a:solidFill>
                  <a:srgbClr val="FF3300"/>
                </a:solidFill>
                <a:latin typeface="Arial Narrow" pitchFamily="34" charset="0"/>
              </a:rPr>
              <a:t>softening</a:t>
            </a:r>
            <a:endParaRPr lang="fr-FR" sz="2000" b="1" dirty="0">
              <a:solidFill>
                <a:srgbClr val="FF3300"/>
              </a:solidFill>
              <a:latin typeface="Arial Narrow" pitchFamily="34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4932363" y="2133600"/>
            <a:ext cx="5048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508104" y="1844824"/>
            <a:ext cx="3312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CH" sz="2000" b="1" dirty="0" smtClean="0">
                <a:latin typeface="Arial Narrow" pitchFamily="34" charset="0"/>
              </a:rPr>
              <a:t>T</a:t>
            </a:r>
            <a:r>
              <a:rPr lang="fr-CH" sz="2000" b="1" baseline="-25000" dirty="0" smtClean="0">
                <a:latin typeface="Arial Narrow" pitchFamily="34" charset="0"/>
              </a:rPr>
              <a:t>c</a:t>
            </a:r>
            <a:r>
              <a:rPr lang="fr-CH" sz="2000" b="1" dirty="0" smtClean="0">
                <a:latin typeface="Arial Narrow" pitchFamily="34" charset="0"/>
              </a:rPr>
              <a:t>( linear extrapolation): </a:t>
            </a:r>
            <a:r>
              <a:rPr lang="en-US" sz="2000" b="1" dirty="0">
                <a:latin typeface="Arial Narrow" pitchFamily="34" charset="0"/>
              </a:rPr>
              <a:t>~ 19 K</a:t>
            </a:r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4427984" y="2132856"/>
            <a:ext cx="0" cy="30243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4572000" y="2132856"/>
            <a:ext cx="0" cy="309634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572000" y="4437112"/>
            <a:ext cx="72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195736" y="1988840"/>
            <a:ext cx="2448272" cy="3262432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sz="800" dirty="0" smtClean="0"/>
          </a:p>
          <a:p>
            <a:endParaRPr lang="fr-CH" dirty="0" smtClean="0"/>
          </a:p>
          <a:p>
            <a:endParaRPr lang="fr-CH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4572000" y="2060848"/>
            <a:ext cx="0" cy="1440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148064" y="4365104"/>
            <a:ext cx="3600400" cy="461665"/>
          </a:xfrm>
          <a:prstGeom prst="rect">
            <a:avLst/>
          </a:prstGeom>
          <a:solidFill>
            <a:srgbClr val="BDEEFF"/>
          </a:solidFill>
          <a:ln>
            <a:solidFill>
              <a:srgbClr val="005392"/>
            </a:solidFill>
          </a:ln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T</a:t>
            </a:r>
            <a:r>
              <a:rPr lang="fr-CH" sz="2400" b="1" baseline="-25000" dirty="0" smtClean="0"/>
              <a:t>c</a:t>
            </a:r>
            <a:r>
              <a:rPr lang="fr-CH" sz="2400" b="1" dirty="0" smtClean="0"/>
              <a:t> = T</a:t>
            </a:r>
            <a:r>
              <a:rPr lang="fr-CH" sz="2400" b="1" baseline="-25000" dirty="0" smtClean="0"/>
              <a:t>c</a:t>
            </a:r>
            <a:r>
              <a:rPr lang="fr-CH" sz="2400" b="1" dirty="0" smtClean="0"/>
              <a:t>(max ) at </a:t>
            </a:r>
            <a:r>
              <a:rPr lang="fr-CH" sz="2400" b="1" dirty="0" smtClean="0">
                <a:solidFill>
                  <a:srgbClr val="FF0000"/>
                </a:solidFill>
              </a:rPr>
              <a:t>25</a:t>
            </a:r>
            <a:r>
              <a:rPr lang="fr-CH" sz="2400" b="1" dirty="0" smtClean="0"/>
              <a:t> at.% Sn</a:t>
            </a:r>
            <a:endParaRPr lang="fr-CH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989856" y="5939988"/>
            <a:ext cx="754258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CH" b="1" dirty="0">
                <a:latin typeface="Arial" pitchFamily="34" charset="0"/>
                <a:cs typeface="Arial" pitchFamily="34" charset="0"/>
              </a:rPr>
              <a:t>T</a:t>
            </a:r>
            <a:r>
              <a:rPr lang="fr-CH" b="1" baseline="-25000" dirty="0">
                <a:latin typeface="Arial" pitchFamily="34" charset="0"/>
                <a:cs typeface="Arial" pitchFamily="34" charset="0"/>
              </a:rPr>
              <a:t>c</a:t>
            </a:r>
            <a:r>
              <a:rPr lang="fr-CH" b="1" dirty="0">
                <a:latin typeface="Arial" pitchFamily="34" charset="0"/>
                <a:cs typeface="Arial" pitchFamily="34" charset="0"/>
              </a:rPr>
              <a:t> = T</a:t>
            </a:r>
            <a:r>
              <a:rPr lang="fr-CH" b="1" baseline="-25000" dirty="0">
                <a:latin typeface="Arial" pitchFamily="34" charset="0"/>
                <a:cs typeface="Arial" pitchFamily="34" charset="0"/>
              </a:rPr>
              <a:t>c max = </a:t>
            </a:r>
            <a:r>
              <a:rPr lang="fr-CH" b="1" dirty="0">
                <a:latin typeface="Arial" pitchFamily="34" charset="0"/>
                <a:cs typeface="Arial" pitchFamily="34" charset="0"/>
              </a:rPr>
              <a:t>18.3 </a:t>
            </a:r>
            <a:r>
              <a:rPr lang="fr-CH" b="1" dirty="0" smtClean="0">
                <a:latin typeface="Arial" pitchFamily="34" charset="0"/>
                <a:cs typeface="Arial" pitchFamily="34" charset="0"/>
              </a:rPr>
              <a:t>K at the stoichiometric </a:t>
            </a:r>
            <a:r>
              <a:rPr lang="fr-CH" b="1" dirty="0">
                <a:latin typeface="Arial" pitchFamily="34" charset="0"/>
                <a:cs typeface="Arial" pitchFamily="34" charset="0"/>
              </a:rPr>
              <a:t>composition (25 at.%Sn</a:t>
            </a:r>
            <a:r>
              <a:rPr lang="fr-CH" b="1" dirty="0" smtClean="0">
                <a:latin typeface="Arial" pitchFamily="34" charset="0"/>
                <a:cs typeface="Arial" pitchFamily="34" charset="0"/>
              </a:rPr>
              <a:t>):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79712" y="1239143"/>
            <a:ext cx="532859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Variation of T</a:t>
            </a:r>
            <a:r>
              <a:rPr lang="fr-CH" sz="2400" b="1" baseline="-25000" dirty="0" smtClean="0">
                <a:latin typeface="Arial Narrow" pitchFamily="34" charset="0"/>
              </a:rPr>
              <a:t>c</a:t>
            </a:r>
            <a:r>
              <a:rPr lang="fr-CH" sz="2400" b="1" dirty="0" smtClean="0">
                <a:latin typeface="Arial Narrow" pitchFamily="34" charset="0"/>
              </a:rPr>
              <a:t> with Sn content in Nb</a:t>
            </a:r>
            <a:r>
              <a:rPr lang="fr-CH" sz="2400" b="1" baseline="-25000" dirty="0" smtClean="0">
                <a:latin typeface="Arial Narrow" pitchFamily="34" charset="0"/>
              </a:rPr>
              <a:t>3</a:t>
            </a:r>
            <a:r>
              <a:rPr lang="fr-CH" sz="2400" b="1" dirty="0" smtClean="0">
                <a:latin typeface="Arial Narrow" pitchFamily="34" charset="0"/>
              </a:rPr>
              <a:t>Sn</a:t>
            </a:r>
            <a:endParaRPr lang="fr-CH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39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fr-FR" sz="2800" b="1" dirty="0" smtClean="0">
                <a:latin typeface="Arial Narrow" pitchFamily="34" charset="0"/>
              </a:rPr>
              <a:t>Variation of </a:t>
            </a:r>
            <a:r>
              <a:rPr lang="fr-FR" sz="2800" b="1" dirty="0" smtClean="0">
                <a:latin typeface="Symbol" pitchFamily="18" charset="2"/>
              </a:rPr>
              <a:t>r</a:t>
            </a:r>
            <a:r>
              <a:rPr lang="fr-FR" sz="2800" b="1" baseline="-25000" dirty="0" smtClean="0">
                <a:latin typeface="Arial Narrow" pitchFamily="34" charset="0"/>
              </a:rPr>
              <a:t>o</a:t>
            </a:r>
            <a:r>
              <a:rPr lang="fr-FR" sz="2800" b="1" dirty="0" smtClean="0">
                <a:latin typeface="Arial Narrow" pitchFamily="34" charset="0"/>
              </a:rPr>
              <a:t> vs. Sn content in Nb</a:t>
            </a:r>
            <a:r>
              <a:rPr lang="fr-FR" sz="2800" b="1" baseline="-25000" dirty="0" smtClean="0">
                <a:latin typeface="Arial Narrow" pitchFamily="34" charset="0"/>
              </a:rPr>
              <a:t>3</a:t>
            </a:r>
            <a:r>
              <a:rPr lang="fr-FR" sz="2800" b="1" dirty="0" smtClean="0">
                <a:latin typeface="Arial Narrow" pitchFamily="34" charset="0"/>
              </a:rPr>
              <a:t>Sn 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56, order effects on Tc  PP ~LWF0010"/>
          <p:cNvPicPr>
            <a:picLocks noChangeAspect="1" noChangeArrowheads="1"/>
          </p:cNvPicPr>
          <p:nvPr/>
        </p:nvPicPr>
        <p:blipFill rotWithShape="1">
          <a:blip r:embed="rId4" cstate="print"/>
          <a:srcRect t="2834" r="9293" b="24815"/>
          <a:stretch/>
        </p:blipFill>
        <p:spPr bwMode="auto">
          <a:xfrm>
            <a:off x="1907703" y="1196752"/>
            <a:ext cx="525658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932040" y="1700808"/>
            <a:ext cx="208823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5148064" y="3573016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5481844" y="3573016"/>
            <a:ext cx="12241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/>
          </a:p>
        </p:txBody>
      </p:sp>
      <p:sp>
        <p:nvSpPr>
          <p:cNvPr id="11" name="ZoneTexte 10"/>
          <p:cNvSpPr txBox="1"/>
          <p:nvPr/>
        </p:nvSpPr>
        <p:spPr>
          <a:xfrm>
            <a:off x="3275856" y="429309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smtClean="0"/>
              <a:t>Nb</a:t>
            </a:r>
            <a:r>
              <a:rPr lang="fr-CH" sz="2800" b="1" baseline="-25000" dirty="0" smtClean="0"/>
              <a:t>1-x</a:t>
            </a:r>
            <a:r>
              <a:rPr lang="fr-CH" sz="2800" b="1" dirty="0" smtClean="0"/>
              <a:t>Sn</a:t>
            </a:r>
            <a:r>
              <a:rPr lang="fr-CH" sz="2800" b="1" baseline="-25000" dirty="0" smtClean="0"/>
              <a:t>x</a:t>
            </a:r>
            <a:endParaRPr lang="fr-CH" sz="2800" b="1" baseline="-25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830678" y="537321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8"/>
            </a:pPr>
            <a:r>
              <a:rPr lang="fr-CH" b="1" dirty="0" smtClean="0"/>
              <a:t>19  20    21   22   23   24   25    26   27   28</a:t>
            </a:r>
          </a:p>
          <a:p>
            <a:pPr marL="342900" indent="-342900"/>
            <a:r>
              <a:rPr lang="fr-CH" b="1" dirty="0" smtClean="0"/>
              <a:t>                               x (at. % Sn)</a:t>
            </a:r>
            <a:endParaRPr lang="fr-CH" b="1" dirty="0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5724128" y="1412776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796136" y="1772816"/>
            <a:ext cx="216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7" name="ZoneTexte 16"/>
          <p:cNvSpPr txBox="1"/>
          <p:nvPr/>
        </p:nvSpPr>
        <p:spPr>
          <a:xfrm>
            <a:off x="3635896" y="1772816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8" name="ZoneTexte 17"/>
          <p:cNvSpPr txBox="1"/>
          <p:nvPr/>
        </p:nvSpPr>
        <p:spPr>
          <a:xfrm>
            <a:off x="2915816" y="1412776"/>
            <a:ext cx="2808312" cy="3908762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sz="800" dirty="0" smtClean="0"/>
          </a:p>
          <a:p>
            <a:endParaRPr lang="fr-CH" sz="800" dirty="0" smtClean="0"/>
          </a:p>
          <a:p>
            <a:endParaRPr lang="fr-CH" sz="800" dirty="0" smtClean="0"/>
          </a:p>
          <a:p>
            <a:endParaRPr lang="fr-CH" sz="800" dirty="0" smtClean="0"/>
          </a:p>
          <a:p>
            <a:endParaRPr lang="fr-CH" dirty="0"/>
          </a:p>
        </p:txBody>
      </p:sp>
      <p:sp>
        <p:nvSpPr>
          <p:cNvPr id="19" name="Rectangle 18"/>
          <p:cNvSpPr/>
          <p:nvPr/>
        </p:nvSpPr>
        <p:spPr>
          <a:xfrm>
            <a:off x="7238991" y="3356992"/>
            <a:ext cx="1827744" cy="1569660"/>
          </a:xfrm>
          <a:prstGeom prst="rect">
            <a:avLst/>
          </a:prstGeom>
          <a:solidFill>
            <a:srgbClr val="BDEEFF"/>
          </a:solidFill>
          <a:ln>
            <a:solidFill>
              <a:srgbClr val="005392"/>
            </a:solidFill>
          </a:ln>
        </p:spPr>
        <p:txBody>
          <a:bodyPr wrap="none">
            <a:spAutoFit/>
          </a:bodyPr>
          <a:lstStyle/>
          <a:p>
            <a:r>
              <a:rPr lang="fr-CH" sz="2400" b="1" dirty="0" smtClean="0">
                <a:latin typeface="Symbol" pitchFamily="18" charset="2"/>
              </a:rPr>
              <a:t>r</a:t>
            </a:r>
            <a:r>
              <a:rPr lang="fr-CH" sz="2400" b="1" baseline="-25000" dirty="0" smtClean="0"/>
              <a:t>o</a:t>
            </a:r>
            <a:r>
              <a:rPr lang="fr-CH" sz="2400" b="1" dirty="0" smtClean="0"/>
              <a:t> = </a:t>
            </a:r>
            <a:r>
              <a:rPr lang="fr-CH" sz="2400" b="1" dirty="0" smtClean="0">
                <a:latin typeface="Symbol" pitchFamily="18" charset="2"/>
              </a:rPr>
              <a:t>r</a:t>
            </a:r>
            <a:r>
              <a:rPr lang="fr-CH" sz="2400" b="1" baseline="-25000" dirty="0" smtClean="0">
                <a:latin typeface="Arial Narrow" pitchFamily="34" charset="0"/>
              </a:rPr>
              <a:t>o</a:t>
            </a:r>
            <a:r>
              <a:rPr lang="fr-CH" sz="2400" b="1" dirty="0" smtClean="0">
                <a:latin typeface="Arial Narrow" pitchFamily="34" charset="0"/>
              </a:rPr>
              <a:t>(min) </a:t>
            </a:r>
          </a:p>
          <a:p>
            <a:r>
              <a:rPr lang="fr-CH" sz="2400" b="1" dirty="0" smtClean="0">
                <a:latin typeface="Arial Narrow" pitchFamily="34" charset="0"/>
              </a:rPr>
              <a:t>at </a:t>
            </a:r>
            <a:r>
              <a:rPr lang="fr-CH" sz="2400" b="1" dirty="0" smtClean="0">
                <a:solidFill>
                  <a:srgbClr val="FF0000"/>
                </a:solidFill>
                <a:latin typeface="Arial Narrow" pitchFamily="34" charset="0"/>
              </a:rPr>
              <a:t>25</a:t>
            </a:r>
            <a:r>
              <a:rPr lang="fr-CH" sz="2400" b="1" dirty="0" smtClean="0">
                <a:latin typeface="Arial Narrow" pitchFamily="34" charset="0"/>
              </a:rPr>
              <a:t> at.% Sn:</a:t>
            </a:r>
          </a:p>
          <a:p>
            <a:endParaRPr lang="fr-CH" sz="2400" b="1" dirty="0">
              <a:latin typeface="Arial Narrow" pitchFamily="34" charset="0"/>
            </a:endParaRPr>
          </a:p>
          <a:p>
            <a:r>
              <a:rPr lang="fr-CH" sz="2400" b="1" dirty="0" smtClean="0">
                <a:solidFill>
                  <a:srgbClr val="0070C0"/>
                </a:solidFill>
                <a:latin typeface="Arial Narrow" pitchFamily="34" charset="0"/>
              </a:rPr>
              <a:t>&lt; 10 </a:t>
            </a:r>
            <a:r>
              <a:rPr lang="fr-CH" sz="24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mW</a:t>
            </a:r>
            <a:r>
              <a:rPr lang="fr-CH" sz="2400" b="1" dirty="0" smtClean="0">
                <a:solidFill>
                  <a:srgbClr val="0070C0"/>
                </a:solidFill>
                <a:latin typeface="Arial Narrow" pitchFamily="34" charset="0"/>
              </a:rPr>
              <a:t>cm</a:t>
            </a:r>
            <a:endParaRPr lang="fr-CH" sz="24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796136" y="1475492"/>
            <a:ext cx="144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cxnSp>
        <p:nvCxnSpPr>
          <p:cNvPr id="21" name="Connecteur droit 20"/>
          <p:cNvCxnSpPr/>
          <p:nvPr/>
        </p:nvCxnSpPr>
        <p:spPr>
          <a:xfrm>
            <a:off x="5148064" y="3356992"/>
            <a:ext cx="216024" cy="216024"/>
          </a:xfrm>
          <a:prstGeom prst="line">
            <a:avLst/>
          </a:prstGeom>
          <a:ln w="57150">
            <a:solidFill>
              <a:srgbClr val="F9EE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5076056" y="3455134"/>
            <a:ext cx="72008" cy="0"/>
          </a:xfrm>
          <a:prstGeom prst="line">
            <a:avLst/>
          </a:prstGeom>
          <a:ln w="38100">
            <a:solidFill>
              <a:srgbClr val="F9EE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51520" y="602128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R. Flükiger and W. Goldacker, 1983</a:t>
            </a:r>
            <a:endParaRPr lang="fr-CH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74827157"/>
              </p:ext>
            </p:extLst>
          </p:nvPr>
        </p:nvGraphicFramePr>
        <p:xfrm>
          <a:off x="1115615" y="1556792"/>
          <a:ext cx="7488834" cy="4329662"/>
        </p:xfrm>
        <a:graphic>
          <a:graphicData uri="http://schemas.openxmlformats.org/drawingml/2006/table">
            <a:tbl>
              <a:tblPr/>
              <a:tblGrid>
                <a:gridCol w="1656185"/>
                <a:gridCol w="504056"/>
                <a:gridCol w="1166750"/>
                <a:gridCol w="1387281"/>
                <a:gridCol w="1387281"/>
                <a:gridCol w="1387281"/>
              </a:tblGrid>
              <a:tr h="340024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Compound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Year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T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c</a:t>
                      </a:r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B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c2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(0)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Symbol"/>
                        </a:rPr>
                        <a:t>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8048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(K)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(T)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(nm)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615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FF0000"/>
                          </a:solidFill>
                          <a:latin typeface="Arial Narrow"/>
                        </a:rPr>
                        <a:t>NbTi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1960</a:t>
                      </a:r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9.5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14.6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~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 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FF0000"/>
                          </a:solidFill>
                          <a:latin typeface="Arial Narrow"/>
                        </a:rPr>
                        <a:t>Nb</a:t>
                      </a:r>
                      <a:r>
                        <a:rPr lang="fr-CH" sz="1800" b="1" i="0" u="none" strike="noStrike" baseline="-25000" dirty="0">
                          <a:solidFill>
                            <a:srgbClr val="FF0000"/>
                          </a:solidFill>
                          <a:latin typeface="Arial Narrow"/>
                        </a:rPr>
                        <a:t>3</a:t>
                      </a:r>
                      <a:r>
                        <a:rPr lang="fr-CH" sz="1800" b="1" i="0" u="none" strike="noStrike" dirty="0">
                          <a:solidFill>
                            <a:srgbClr val="FF0000"/>
                          </a:solidFill>
                          <a:latin typeface="Arial Narrow"/>
                        </a:rPr>
                        <a:t>Sn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1953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18.3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24 - 28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~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24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LTS</a:t>
                      </a:r>
                      <a:r>
                        <a:rPr lang="fr-CH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</a:tr>
              <a:tr h="340024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PbMo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6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S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8</a:t>
                      </a:r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1970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</a:tr>
              <a:tr h="340024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Nb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3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1972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~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</a:tr>
              <a:tr h="340024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Nb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3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1975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~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</a:tr>
              <a:tr h="340024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FF0000"/>
                          </a:solidFill>
                          <a:latin typeface="Arial Narrow"/>
                        </a:rPr>
                        <a:t>MgB</a:t>
                      </a:r>
                      <a:r>
                        <a:rPr lang="fr-CH" sz="1800" b="1" i="0" u="none" strike="noStrike" baseline="-25000" dirty="0">
                          <a:solidFill>
                            <a:srgbClr val="FF0000"/>
                          </a:solidFill>
                          <a:latin typeface="Arial Narrow"/>
                        </a:rPr>
                        <a:t>2</a:t>
                      </a:r>
                      <a:endParaRPr lang="fr-CH" sz="1800" b="1" i="0" u="none" strike="noStrike" dirty="0">
                        <a:solidFill>
                          <a:srgbClr val="FF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2001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39</a:t>
                      </a:r>
                      <a:r>
                        <a:rPr lang="fr-CH" sz="1800" b="1" i="0" u="none" strike="noStrike" baseline="3000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a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bulk</a:t>
                      </a:r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; 60</a:t>
                      </a:r>
                      <a:r>
                        <a:rPr lang="fr-CH" sz="1800" b="1" i="0" u="none" strike="noStrike" baseline="3000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a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films</a:t>
                      </a:r>
                      <a:endParaRPr lang="fr-CH" sz="1800" b="1" i="0" u="none" strike="noStrike" baseline="-25000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024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Bi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2</a:t>
                      </a:r>
                      <a:r>
                        <a:rPr lang="fr-CH" sz="1800" b="1" i="0" u="none" strike="noStrike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Sr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2</a:t>
                      </a:r>
                      <a:r>
                        <a:rPr lang="fr-CH" sz="1800" b="1" i="0" u="none" strike="noStrike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Ca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1</a:t>
                      </a:r>
                      <a:r>
                        <a:rPr lang="fr-CH" sz="1800" b="1" i="0" u="none" strike="noStrike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Cu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2</a:t>
                      </a:r>
                      <a:r>
                        <a:rPr lang="fr-CH" sz="1800" b="1" i="0" u="none" strike="noStrike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O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005392"/>
                          </a:solidFill>
                          <a:latin typeface="Arial Narrow"/>
                        </a:rPr>
                        <a:t>8</a:t>
                      </a:r>
                      <a:endParaRPr lang="fr-CH" sz="1800" b="1" i="0" u="none" strike="noStrike" dirty="0">
                        <a:solidFill>
                          <a:srgbClr val="005392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1989</a:t>
                      </a:r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&gt; 100</a:t>
                      </a:r>
                      <a:r>
                        <a:rPr lang="fr-CH" sz="1800" b="1" i="0" u="none" strike="noStrike" baseline="3000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a</a:t>
                      </a:r>
                      <a:endParaRPr lang="fr-CH" sz="1800" b="1" i="0" u="none" strike="noStrike" baseline="30000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1 - 2 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024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Bi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Sr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Ca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Cu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3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O</a:t>
                      </a:r>
                      <a:r>
                        <a:rPr lang="fr-CH" sz="1800" b="1" i="0" u="none" strike="noStrike" baseline="-25000" dirty="0">
                          <a:solidFill>
                            <a:srgbClr val="000000"/>
                          </a:solidFill>
                          <a:latin typeface="Arial Narrow"/>
                        </a:rPr>
                        <a:t>10</a:t>
                      </a:r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1989</a:t>
                      </a:r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&gt; 100</a:t>
                      </a:r>
                      <a:r>
                        <a:rPr lang="fr-CH" sz="1800" b="1" i="0" u="none" strike="noStrike" baseline="3000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a</a:t>
                      </a:r>
                      <a:endParaRPr lang="fr-CH" sz="1800" b="1" i="0" u="none" strike="noStrike" baseline="30000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1 - 2 </a:t>
                      </a:r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024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FF0000"/>
                          </a:solidFill>
                          <a:latin typeface="Arial Narrow"/>
                        </a:rPr>
                        <a:t>YBa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FF0000"/>
                          </a:solidFill>
                          <a:latin typeface="Arial Narrow"/>
                        </a:rPr>
                        <a:t>2</a:t>
                      </a:r>
                      <a:r>
                        <a:rPr lang="fr-CH" sz="1800" b="1" i="0" u="none" strike="noStrike" dirty="0" smtClean="0">
                          <a:solidFill>
                            <a:srgbClr val="FF0000"/>
                          </a:solidFill>
                          <a:latin typeface="Arial Narrow"/>
                        </a:rPr>
                        <a:t>Cu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FF0000"/>
                          </a:solidFill>
                          <a:latin typeface="Arial Narrow"/>
                        </a:rPr>
                        <a:t>3</a:t>
                      </a:r>
                      <a:r>
                        <a:rPr lang="fr-CH" sz="1800" b="1" i="0" u="none" strike="noStrike" dirty="0" smtClean="0">
                          <a:solidFill>
                            <a:srgbClr val="FF0000"/>
                          </a:solidFill>
                          <a:latin typeface="Arial Narrow"/>
                        </a:rPr>
                        <a:t>O</a:t>
                      </a:r>
                      <a:r>
                        <a:rPr lang="fr-CH" sz="1800" b="1" i="0" u="none" strike="noStrike" baseline="-25000" dirty="0" smtClean="0">
                          <a:solidFill>
                            <a:srgbClr val="FF0000"/>
                          </a:solidFill>
                          <a:latin typeface="Arial Narrow"/>
                        </a:rPr>
                        <a:t>7</a:t>
                      </a:r>
                      <a:endParaRPr lang="fr-CH" sz="1800" b="1" i="0" u="none" strike="noStrike" baseline="-25000" dirty="0">
                        <a:solidFill>
                          <a:srgbClr val="FF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chemeClr val="tx1"/>
                          </a:solidFill>
                          <a:latin typeface="Arial Narrow"/>
                        </a:rPr>
                        <a:t>1988</a:t>
                      </a:r>
                      <a:endParaRPr lang="fr-CH" sz="1800" b="1" i="0" u="none" strike="noStrike" dirty="0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92</a:t>
                      </a:r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baseline="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&gt; 100</a:t>
                      </a:r>
                      <a:r>
                        <a:rPr lang="fr-CH" sz="1800" b="1" i="0" u="none" strike="noStrike" baseline="3000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a</a:t>
                      </a:r>
                      <a:endParaRPr lang="fr-CH" sz="1800" b="1" i="0" u="none" strike="noStrike" baseline="30000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1 - 2</a:t>
                      </a:r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H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68"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5392"/>
                          </a:solidFill>
                          <a:latin typeface="Arial Narrow"/>
                        </a:rPr>
                        <a:t>(Ba</a:t>
                      </a:r>
                      <a:r>
                        <a:rPr lang="fr-CH" sz="1800" b="1" i="0" u="none" strike="noStrike" baseline="-25000" dirty="0">
                          <a:solidFill>
                            <a:srgbClr val="005392"/>
                          </a:solidFill>
                          <a:latin typeface="Arial Narrow"/>
                        </a:rPr>
                        <a:t>0.6</a:t>
                      </a:r>
                      <a:r>
                        <a:rPr lang="fr-CH" sz="1800" b="1" i="0" u="none" strike="noStrike" dirty="0">
                          <a:solidFill>
                            <a:srgbClr val="005392"/>
                          </a:solidFill>
                          <a:latin typeface="Arial Narrow"/>
                        </a:rPr>
                        <a:t>K</a:t>
                      </a:r>
                      <a:r>
                        <a:rPr lang="fr-CH" sz="1800" b="1" i="0" u="none" strike="noStrike" baseline="-25000" dirty="0">
                          <a:solidFill>
                            <a:srgbClr val="005392"/>
                          </a:solidFill>
                          <a:latin typeface="Arial Narrow"/>
                        </a:rPr>
                        <a:t>0.4</a:t>
                      </a:r>
                      <a:r>
                        <a:rPr lang="fr-CH" sz="1800" b="1" i="0" u="none" strike="noStrike" dirty="0">
                          <a:solidFill>
                            <a:srgbClr val="005392"/>
                          </a:solidFill>
                          <a:latin typeface="Arial Narrow"/>
                        </a:rPr>
                        <a:t>)Fe</a:t>
                      </a:r>
                      <a:r>
                        <a:rPr lang="fr-CH" sz="1800" b="1" i="0" u="none" strike="noStrike" baseline="-25000" dirty="0">
                          <a:solidFill>
                            <a:srgbClr val="005392"/>
                          </a:solidFill>
                          <a:latin typeface="Arial Narrow"/>
                        </a:rPr>
                        <a:t>2</a:t>
                      </a:r>
                      <a:r>
                        <a:rPr lang="fr-CH" sz="1800" b="1" i="0" u="none" strike="noStrike" dirty="0">
                          <a:solidFill>
                            <a:srgbClr val="005392"/>
                          </a:solidFill>
                          <a:latin typeface="Arial Narrow"/>
                        </a:rPr>
                        <a:t>As</a:t>
                      </a:r>
                      <a:r>
                        <a:rPr lang="fr-CH" sz="1800" b="1" i="0" u="none" strike="noStrike" baseline="-25000" dirty="0">
                          <a:solidFill>
                            <a:srgbClr val="005392"/>
                          </a:solidFill>
                          <a:latin typeface="Arial Narrow"/>
                        </a:rPr>
                        <a:t>2</a:t>
                      </a:r>
                      <a:endParaRPr lang="fr-CH" sz="1800" b="1" i="0" u="none" strike="noStrike" dirty="0">
                        <a:solidFill>
                          <a:srgbClr val="005392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2007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70 - &gt;</a:t>
                      </a:r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135</a:t>
                      </a:r>
                      <a:r>
                        <a:rPr lang="fr-CH" sz="1800" b="1" i="0" u="none" strike="noStrike" baseline="3000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a</a:t>
                      </a:r>
                      <a:endParaRPr lang="fr-CH" sz="1800" b="1" i="0" u="none" strike="noStrike" baseline="30000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8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2 - 3</a:t>
                      </a:r>
                      <a:endParaRPr lang="fr-CH" sz="18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CH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</a:t>
            </a:fld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15616" y="4149080"/>
            <a:ext cx="748883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24328" y="4365104"/>
            <a:ext cx="86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2400" b="1" dirty="0" smtClean="0">
              <a:latin typeface="Arial" pitchFamily="34" charset="0"/>
              <a:cs typeface="Arial" pitchFamily="34" charset="0"/>
            </a:endParaRPr>
          </a:p>
          <a:p>
            <a:endParaRPr lang="fr-CH" sz="2400" b="1" dirty="0">
              <a:latin typeface="Arial" pitchFamily="34" charset="0"/>
              <a:cs typeface="Arial" pitchFamily="34" charset="0"/>
            </a:endParaRPr>
          </a:p>
          <a:p>
            <a:r>
              <a:rPr lang="fr-CH" sz="2400" b="1" dirty="0" smtClean="0">
                <a:latin typeface="Arial" pitchFamily="34" charset="0"/>
                <a:cs typeface="Arial" pitchFamily="34" charset="0"/>
              </a:rPr>
              <a:t>HTS</a:t>
            </a:r>
            <a:endParaRPr lang="en-GB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33265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</a:rPr>
              <a:t>Technically interesting superconductors</a:t>
            </a:r>
            <a:endParaRPr lang="en-GB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cxnSp>
        <p:nvCxnSpPr>
          <p:cNvPr id="10" name="Straight Connector 5"/>
          <p:cNvCxnSpPr/>
          <p:nvPr/>
        </p:nvCxnSpPr>
        <p:spPr>
          <a:xfrm flipV="1">
            <a:off x="1110999" y="4506354"/>
            <a:ext cx="748883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40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latin typeface="Arial Narrow" pitchFamily="34" charset="0"/>
              </a:rPr>
              <a:t>Variation of B</a:t>
            </a:r>
            <a:r>
              <a:rPr lang="fr-FR" sz="2800" b="1" baseline="-25000" dirty="0" smtClean="0">
                <a:latin typeface="Arial Narrow" pitchFamily="34" charset="0"/>
              </a:rPr>
              <a:t>c2</a:t>
            </a:r>
            <a:r>
              <a:rPr lang="fr-FR" sz="2800" b="1" dirty="0" smtClean="0">
                <a:latin typeface="Arial Narrow" pitchFamily="34" charset="0"/>
              </a:rPr>
              <a:t> vs. Sn content in Nb</a:t>
            </a:r>
            <a:r>
              <a:rPr lang="fr-FR" sz="2800" b="1" baseline="-25000" dirty="0" smtClean="0">
                <a:latin typeface="Arial Narrow" pitchFamily="34" charset="0"/>
              </a:rPr>
              <a:t>3</a:t>
            </a:r>
            <a:r>
              <a:rPr lang="fr-FR" sz="2800" b="1" dirty="0" smtClean="0">
                <a:latin typeface="Arial Narrow" pitchFamily="34" charset="0"/>
              </a:rPr>
              <a:t>Sn </a:t>
            </a:r>
            <a:endParaRPr lang="fr-CH" sz="2800" dirty="0">
              <a:latin typeface="Arial Narrow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0" descr="scan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0808"/>
            <a:ext cx="432048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915816" y="2060848"/>
            <a:ext cx="2736304" cy="3416320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/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5364088" y="1412776"/>
            <a:ext cx="72008" cy="403244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932040" y="1700808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CH" sz="800" dirty="0"/>
          </a:p>
        </p:txBody>
      </p:sp>
      <p:sp>
        <p:nvSpPr>
          <p:cNvPr id="15" name="Rectangle 14"/>
          <p:cNvSpPr/>
          <p:nvPr/>
        </p:nvSpPr>
        <p:spPr>
          <a:xfrm>
            <a:off x="0" y="1988840"/>
            <a:ext cx="2304256" cy="1107996"/>
          </a:xfrm>
          <a:prstGeom prst="rect">
            <a:avLst/>
          </a:prstGeom>
          <a:solidFill>
            <a:srgbClr val="BDEEFF"/>
          </a:solidFill>
          <a:ln>
            <a:solidFill>
              <a:srgbClr val="005392"/>
            </a:solidFill>
          </a:ln>
        </p:spPr>
        <p:txBody>
          <a:bodyPr wrap="square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B</a:t>
            </a:r>
            <a:r>
              <a:rPr lang="fr-CH" sz="2400" b="1" baseline="-25000" dirty="0" smtClean="0">
                <a:latin typeface="Arial Narrow" pitchFamily="34" charset="0"/>
              </a:rPr>
              <a:t>c2</a:t>
            </a:r>
            <a:r>
              <a:rPr lang="fr-CH" sz="2400" b="1" dirty="0" smtClean="0">
                <a:latin typeface="Arial Narrow" pitchFamily="34" charset="0"/>
              </a:rPr>
              <a:t> = B</a:t>
            </a:r>
            <a:r>
              <a:rPr lang="fr-CH" sz="2400" b="1" baseline="-25000" dirty="0" smtClean="0">
                <a:latin typeface="Arial Narrow" pitchFamily="34" charset="0"/>
              </a:rPr>
              <a:t>c2</a:t>
            </a:r>
            <a:r>
              <a:rPr lang="fr-CH" sz="2400" b="1" dirty="0" smtClean="0">
                <a:latin typeface="Arial Narrow" pitchFamily="34" charset="0"/>
              </a:rPr>
              <a:t>(max</a:t>
            </a:r>
            <a:r>
              <a:rPr lang="fr-CH" b="1" dirty="0" smtClean="0">
                <a:latin typeface="Arial Narrow" pitchFamily="34" charset="0"/>
              </a:rPr>
              <a:t>)</a:t>
            </a:r>
          </a:p>
          <a:p>
            <a:r>
              <a:rPr lang="fr-CH" b="1" dirty="0" smtClean="0">
                <a:latin typeface="Arial Narrow" pitchFamily="34" charset="0"/>
              </a:rPr>
              <a:t> </a:t>
            </a:r>
          </a:p>
          <a:p>
            <a:r>
              <a:rPr lang="fr-CH" sz="2400" b="1" dirty="0" smtClean="0">
                <a:latin typeface="Arial Narrow" pitchFamily="34" charset="0"/>
              </a:rPr>
              <a:t>at </a:t>
            </a:r>
            <a:r>
              <a:rPr lang="fr-CH" sz="2400" b="1" dirty="0" smtClean="0">
                <a:solidFill>
                  <a:srgbClr val="FF0000"/>
                </a:solidFill>
                <a:latin typeface="Arial Narrow" pitchFamily="34" charset="0"/>
              </a:rPr>
              <a:t>~</a:t>
            </a:r>
            <a:r>
              <a:rPr lang="fr-CH" sz="2400" b="1" dirty="0" smtClean="0">
                <a:latin typeface="Arial Narrow" pitchFamily="34" charset="0"/>
              </a:rPr>
              <a:t> </a:t>
            </a:r>
            <a:r>
              <a:rPr lang="fr-CH" sz="2400" b="1" dirty="0" smtClean="0">
                <a:solidFill>
                  <a:srgbClr val="FF0000"/>
                </a:solidFill>
                <a:latin typeface="Arial Narrow" pitchFamily="34" charset="0"/>
              </a:rPr>
              <a:t>24.5 </a:t>
            </a:r>
            <a:r>
              <a:rPr lang="fr-CH" sz="2400" b="1" dirty="0" smtClean="0">
                <a:latin typeface="Arial Narrow" pitchFamily="34" charset="0"/>
              </a:rPr>
              <a:t>at.% Sn</a:t>
            </a:r>
            <a:endParaRPr lang="fr-CH" sz="2400" b="1" dirty="0">
              <a:latin typeface="Arial Narrow" pitchFamily="34" charset="0"/>
            </a:endParaRPr>
          </a:p>
        </p:txBody>
      </p:sp>
      <p:pic>
        <p:nvPicPr>
          <p:cNvPr id="16" name="Picture 2" descr="56, order effects on Tc  PP ~LWF0010"/>
          <p:cNvPicPr>
            <a:picLocks noChangeAspect="1" noChangeArrowheads="1"/>
          </p:cNvPicPr>
          <p:nvPr/>
        </p:nvPicPr>
        <p:blipFill>
          <a:blip r:embed="rId5" cstate="print"/>
          <a:srcRect l="39762" t="23681" r="27931" b="19910"/>
          <a:stretch>
            <a:fillRect/>
          </a:stretch>
        </p:blipFill>
        <p:spPr bwMode="auto">
          <a:xfrm>
            <a:off x="6876256" y="2348880"/>
            <a:ext cx="1872208" cy="33123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553200" y="1124744"/>
            <a:ext cx="2590800" cy="1015663"/>
          </a:xfrm>
          <a:prstGeom prst="rect">
            <a:avLst/>
          </a:prstGeom>
          <a:ln>
            <a:solidFill>
              <a:srgbClr val="005392"/>
            </a:solidFill>
          </a:ln>
        </p:spPr>
        <p:txBody>
          <a:bodyPr wrap="square">
            <a:spAutoFit/>
          </a:bodyPr>
          <a:lstStyle/>
          <a:p>
            <a:r>
              <a:rPr lang="fr-CH" sz="2000" b="1" dirty="0" smtClean="0">
                <a:latin typeface="Arial Narrow" pitchFamily="34" charset="0"/>
              </a:rPr>
              <a:t>Effect due to </a:t>
            </a:r>
          </a:p>
          <a:p>
            <a:r>
              <a:rPr lang="fr-CH" sz="2000" b="1" dirty="0" smtClean="0">
                <a:latin typeface="Arial Narrow" pitchFamily="34" charset="0"/>
              </a:rPr>
              <a:t>electronic </a:t>
            </a:r>
          </a:p>
          <a:p>
            <a:r>
              <a:rPr lang="fr-CH" sz="2000" b="1" dirty="0" smtClean="0">
                <a:latin typeface="Arial Narrow" pitchFamily="34" charset="0"/>
              </a:rPr>
              <a:t>mean free path: </a:t>
            </a:r>
            <a:r>
              <a:rPr lang="fr-CH" sz="2000" b="1" dirty="0" smtClean="0">
                <a:latin typeface="Symbol" pitchFamily="18" charset="2"/>
              </a:rPr>
              <a:t>r</a:t>
            </a:r>
            <a:r>
              <a:rPr lang="fr-CH" sz="2000" b="1" dirty="0" smtClean="0">
                <a:latin typeface="Arial Narrow" pitchFamily="34" charset="0"/>
              </a:rPr>
              <a:t>o</a:t>
            </a:r>
            <a:endParaRPr lang="fr-CH" sz="2000" dirty="0">
              <a:latin typeface="Arial Narrow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 rot="2709435">
            <a:off x="6778237" y="2937175"/>
            <a:ext cx="2184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9" name="ZoneTexte 18"/>
          <p:cNvSpPr txBox="1"/>
          <p:nvPr/>
        </p:nvSpPr>
        <p:spPr>
          <a:xfrm>
            <a:off x="7596336" y="2276872"/>
            <a:ext cx="11521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/>
          </a:p>
        </p:txBody>
      </p:sp>
      <p:sp>
        <p:nvSpPr>
          <p:cNvPr id="20" name="ZoneTexte 19"/>
          <p:cNvSpPr txBox="1"/>
          <p:nvPr/>
        </p:nvSpPr>
        <p:spPr>
          <a:xfrm>
            <a:off x="6876256" y="2329135"/>
            <a:ext cx="3600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236296" y="566124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latin typeface="Arial" pitchFamily="34" charset="0"/>
                <a:cs typeface="Arial" pitchFamily="34" charset="0"/>
              </a:rPr>
              <a:t>at.% Sn</a:t>
            </a:r>
            <a:endParaRPr lang="fr-CH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lèche vers le bas 22"/>
          <p:cNvSpPr/>
          <p:nvPr/>
        </p:nvSpPr>
        <p:spPr>
          <a:xfrm>
            <a:off x="8316416" y="3717032"/>
            <a:ext cx="14401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Rectangle 23"/>
          <p:cNvSpPr/>
          <p:nvPr/>
        </p:nvSpPr>
        <p:spPr>
          <a:xfrm>
            <a:off x="7380312" y="2535287"/>
            <a:ext cx="1749966" cy="461665"/>
          </a:xfrm>
          <a:prstGeom prst="rect">
            <a:avLst/>
          </a:prstGeom>
          <a:solidFill>
            <a:srgbClr val="BDEE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CH" sz="2400" b="1" dirty="0" smtClean="0">
                <a:solidFill>
                  <a:srgbClr val="0070C0"/>
                </a:solidFill>
                <a:latin typeface="Arial Narrow" pitchFamily="34" charset="0"/>
              </a:rPr>
              <a:t>B</a:t>
            </a:r>
            <a:r>
              <a:rPr lang="fr-CH" sz="2400" b="1" baseline="-25000" dirty="0" smtClean="0">
                <a:solidFill>
                  <a:srgbClr val="0070C0"/>
                </a:solidFill>
                <a:latin typeface="Arial Narrow" pitchFamily="34" charset="0"/>
              </a:rPr>
              <a:t>c2</a:t>
            </a:r>
            <a:r>
              <a:rPr lang="fr-CH" sz="2400" b="1" dirty="0" smtClean="0">
                <a:solidFill>
                  <a:srgbClr val="0070C0"/>
                </a:solidFill>
                <a:latin typeface="Arial Narrow" pitchFamily="34" charset="0"/>
              </a:rPr>
              <a:t> ~ T</a:t>
            </a:r>
            <a:r>
              <a:rPr lang="fr-CH" sz="2400" b="1" baseline="-25000" dirty="0" smtClean="0">
                <a:solidFill>
                  <a:srgbClr val="0070C0"/>
                </a:solidFill>
                <a:latin typeface="Arial Narrow" pitchFamily="34" charset="0"/>
              </a:rPr>
              <a:t>c</a:t>
            </a:r>
            <a:r>
              <a:rPr lang="fr-CH" sz="2400" b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fr-CH" sz="2400" b="1" dirty="0" smtClean="0">
                <a:solidFill>
                  <a:srgbClr val="0070C0"/>
                </a:solidFill>
                <a:latin typeface="Symbol" pitchFamily="18" charset="2"/>
              </a:rPr>
              <a:t>g</a:t>
            </a:r>
            <a:r>
              <a:rPr lang="fr-CH" sz="2400" b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fr-CH" sz="2400" b="1" dirty="0" smtClean="0">
                <a:solidFill>
                  <a:srgbClr val="0070C0"/>
                </a:solidFill>
                <a:latin typeface="Symbol" pitchFamily="18" charset="2"/>
              </a:rPr>
              <a:t>r</a:t>
            </a:r>
            <a:r>
              <a:rPr lang="fr-CH" sz="2400" b="1" baseline="-25000" dirty="0" smtClean="0">
                <a:solidFill>
                  <a:srgbClr val="0070C0"/>
                </a:solidFill>
                <a:latin typeface="Arial Narrow" pitchFamily="34" charset="0"/>
              </a:rPr>
              <a:t>o</a:t>
            </a:r>
            <a:endParaRPr lang="en-GB" sz="2400" b="1" baseline="-250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3477201"/>
            <a:ext cx="2304256" cy="461665"/>
          </a:xfrm>
          <a:prstGeom prst="rect">
            <a:avLst/>
          </a:prstGeom>
          <a:solidFill>
            <a:srgbClr val="BDEE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</a:rPr>
              <a:t>Not at 25 at.% Sn!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76256" y="2204864"/>
            <a:ext cx="1872208" cy="2160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8532440" y="3356992"/>
            <a:ext cx="2160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 smtClean="0"/>
          </a:p>
          <a:p>
            <a:endParaRPr lang="fr-CH" dirty="0"/>
          </a:p>
        </p:txBody>
      </p:sp>
      <p:sp>
        <p:nvSpPr>
          <p:cNvPr id="27" name="ZoneTexte 26"/>
          <p:cNvSpPr txBox="1"/>
          <p:nvPr/>
        </p:nvSpPr>
        <p:spPr>
          <a:xfrm>
            <a:off x="8028384" y="3284984"/>
            <a:ext cx="2880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Tutorial Houston, 2002\24, Nb3Sn, Bc2 vs. T, clean limit  PP   ~LWF001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96752"/>
            <a:ext cx="4200120" cy="493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41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140968"/>
            <a:ext cx="200978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fr-CH" sz="2800" b="1" dirty="0" smtClean="0">
                <a:latin typeface="Arial Narrow" pitchFamily="34" charset="0"/>
              </a:rPr>
              <a:t>B</a:t>
            </a:r>
            <a:r>
              <a:rPr lang="fr-CH" sz="2800" b="1" baseline="-25000" dirty="0" smtClean="0">
                <a:latin typeface="Arial Narrow" pitchFamily="34" charset="0"/>
              </a:rPr>
              <a:t>c2</a:t>
            </a:r>
            <a:r>
              <a:rPr lang="fr-CH" sz="2800" b="1" dirty="0" smtClean="0">
                <a:latin typeface="Arial Narrow" pitchFamily="34" charset="0"/>
              </a:rPr>
              <a:t> </a:t>
            </a:r>
            <a:r>
              <a:rPr lang="fr-CH" sz="2800" b="1" dirty="0">
                <a:latin typeface="Arial Narrow" pitchFamily="34" charset="0"/>
              </a:rPr>
              <a:t>~ T</a:t>
            </a:r>
            <a:r>
              <a:rPr lang="fr-CH" sz="2800" b="1" baseline="-25000" dirty="0">
                <a:latin typeface="Arial Narrow" pitchFamily="34" charset="0"/>
              </a:rPr>
              <a:t>c</a:t>
            </a:r>
            <a:r>
              <a:rPr lang="fr-CH" sz="2800" b="1" dirty="0">
                <a:latin typeface="Arial Narrow" pitchFamily="34" charset="0"/>
              </a:rPr>
              <a:t>  </a:t>
            </a:r>
            <a:r>
              <a:rPr lang="fr-CH" sz="2800" b="1" dirty="0">
                <a:latin typeface="Symbol" pitchFamily="18" charset="2"/>
              </a:rPr>
              <a:t>g</a:t>
            </a:r>
            <a:r>
              <a:rPr lang="fr-CH" sz="2800" b="1" dirty="0">
                <a:latin typeface="Arial Narrow" pitchFamily="34" charset="0"/>
              </a:rPr>
              <a:t>  </a:t>
            </a:r>
            <a:r>
              <a:rPr lang="fr-CH" sz="2800" b="1" dirty="0">
                <a:latin typeface="Symbol" pitchFamily="18" charset="2"/>
              </a:rPr>
              <a:t>r</a:t>
            </a:r>
            <a:r>
              <a:rPr lang="fr-CH" sz="2800" b="1" baseline="-25000" dirty="0">
                <a:latin typeface="Arial Narrow" pitchFamily="34" charset="0"/>
              </a:rPr>
              <a:t>o</a:t>
            </a:r>
            <a:endParaRPr lang="en-GB" sz="2800" b="1" baseline="-25000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7669" y="28379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Clean and dirty limit in Nb</a:t>
            </a:r>
            <a:r>
              <a:rPr lang="fr-CH" sz="24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</a:t>
            </a:r>
            <a:endParaRPr lang="en-GB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627784" y="2060848"/>
            <a:ext cx="648072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rgbClr val="005392"/>
                </a:solidFill>
              </a:rPr>
              <a:t> B</a:t>
            </a:r>
            <a:r>
              <a:rPr lang="fr-CH" sz="2400" b="1" baseline="-25000" dirty="0" smtClean="0">
                <a:solidFill>
                  <a:srgbClr val="005392"/>
                </a:solidFill>
              </a:rPr>
              <a:t>c2</a:t>
            </a:r>
          </a:p>
          <a:p>
            <a:r>
              <a:rPr lang="fr-CH" sz="2400" b="1" dirty="0" smtClean="0">
                <a:solidFill>
                  <a:srgbClr val="005392"/>
                </a:solidFill>
              </a:rPr>
              <a:t> (T)</a:t>
            </a:r>
          </a:p>
          <a:p>
            <a:endParaRPr lang="fr-CH" sz="2800" b="1" dirty="0" smtClean="0"/>
          </a:p>
          <a:p>
            <a:endParaRPr lang="fr-CH" sz="2800" b="1" dirty="0" smtClean="0"/>
          </a:p>
          <a:p>
            <a:endParaRPr lang="fr-CH" sz="2800" b="1" dirty="0" smtClean="0"/>
          </a:p>
          <a:p>
            <a:endParaRPr lang="fr-CH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131840" y="1484784"/>
            <a:ext cx="432048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>
                <a:latin typeface="Arial Narrow" pitchFamily="34" charset="0"/>
              </a:rPr>
              <a:t>30</a:t>
            </a:r>
          </a:p>
          <a:p>
            <a:endParaRPr lang="fr-CH" b="1" dirty="0" smtClean="0">
              <a:latin typeface="Arial Narrow" pitchFamily="34" charset="0"/>
            </a:endParaRPr>
          </a:p>
          <a:p>
            <a:endParaRPr lang="fr-CH" sz="16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r>
              <a:rPr lang="fr-CH" b="1" dirty="0" smtClean="0">
                <a:latin typeface="Arial Narrow" pitchFamily="34" charset="0"/>
              </a:rPr>
              <a:t>20</a:t>
            </a:r>
          </a:p>
          <a:p>
            <a:endParaRPr lang="fr-CH" sz="1200" b="1" dirty="0" smtClean="0">
              <a:latin typeface="Arial Narrow" pitchFamily="34" charset="0"/>
            </a:endParaRPr>
          </a:p>
          <a:p>
            <a:endParaRPr lang="fr-CH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r>
              <a:rPr lang="fr-CH" b="1" dirty="0" smtClean="0">
                <a:latin typeface="Arial Narrow" pitchFamily="34" charset="0"/>
              </a:rPr>
              <a:t>10</a:t>
            </a:r>
          </a:p>
          <a:p>
            <a:endParaRPr lang="fr-CH" b="1" dirty="0" smtClean="0">
              <a:latin typeface="Arial Narrow" pitchFamily="34" charset="0"/>
            </a:endParaRPr>
          </a:p>
          <a:p>
            <a:endParaRPr lang="fr-CH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endParaRPr lang="fr-CH" sz="800" b="1" dirty="0" smtClean="0">
              <a:latin typeface="Arial Narrow" pitchFamily="34" charset="0"/>
            </a:endParaRPr>
          </a:p>
          <a:p>
            <a:r>
              <a:rPr lang="fr-CH" b="1" dirty="0" smtClean="0">
                <a:latin typeface="Arial Narrow" pitchFamily="34" charset="0"/>
              </a:rPr>
              <a:t>  0</a:t>
            </a:r>
            <a:endParaRPr lang="fr-CH" b="1" dirty="0">
              <a:latin typeface="Arial Narrow" pitchFamily="34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3563888" y="1340768"/>
            <a:ext cx="0" cy="417646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419872" y="5517232"/>
            <a:ext cx="30243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0                       10                   20</a:t>
            </a:r>
          </a:p>
          <a:p>
            <a:r>
              <a:rPr lang="fr-CH" dirty="0" smtClean="0"/>
              <a:t>                                </a:t>
            </a:r>
            <a:r>
              <a:rPr lang="fr-CH" sz="2400" b="1" dirty="0" smtClean="0">
                <a:solidFill>
                  <a:srgbClr val="0070C0"/>
                </a:solidFill>
              </a:rPr>
              <a:t>T (K)</a:t>
            </a:r>
            <a:endParaRPr lang="fr-CH" sz="2400" b="1" dirty="0">
              <a:solidFill>
                <a:srgbClr val="0070C0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4788024" y="5517232"/>
            <a:ext cx="187220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283968" y="1916832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  <a:latin typeface="Arial Narrow" pitchFamily="34" charset="0"/>
              </a:rPr>
              <a:t>            Clean limit</a:t>
            </a:r>
            <a:endParaRPr lang="fr-CH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79912" y="3779748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  <a:latin typeface="Arial Narrow" pitchFamily="34" charset="0"/>
              </a:rPr>
              <a:t>Dirty limit</a:t>
            </a:r>
            <a:endParaRPr lang="fr-CH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499992" y="2349460"/>
            <a:ext cx="36004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067944" y="314096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6" name="ZoneTexte 25"/>
          <p:cNvSpPr txBox="1"/>
          <p:nvPr/>
        </p:nvSpPr>
        <p:spPr>
          <a:xfrm>
            <a:off x="4932040" y="2708920"/>
            <a:ext cx="216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7" name="ZoneTexte 26"/>
          <p:cNvSpPr txBox="1"/>
          <p:nvPr/>
        </p:nvSpPr>
        <p:spPr>
          <a:xfrm>
            <a:off x="5004048" y="1772816"/>
            <a:ext cx="8640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1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779912" y="443711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smtClean="0"/>
              <a:t>Nb</a:t>
            </a:r>
            <a:r>
              <a:rPr lang="fr-CH" sz="2800" b="1" baseline="-25000" dirty="0" smtClean="0"/>
              <a:t>3</a:t>
            </a:r>
            <a:r>
              <a:rPr lang="fr-CH" sz="2800" b="1" dirty="0" smtClean="0"/>
              <a:t>Sn</a:t>
            </a:r>
            <a:endParaRPr lang="fr-CH" sz="2800" b="1" dirty="0"/>
          </a:p>
        </p:txBody>
      </p:sp>
      <p:cxnSp>
        <p:nvCxnSpPr>
          <p:cNvPr id="30" name="Connecteur droit 29"/>
          <p:cNvCxnSpPr>
            <a:stCxn id="20" idx="3"/>
          </p:cNvCxnSpPr>
          <p:nvPr/>
        </p:nvCxnSpPr>
        <p:spPr>
          <a:xfrm>
            <a:off x="6156176" y="2101498"/>
            <a:ext cx="0" cy="24738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932040" y="2708920"/>
            <a:ext cx="108012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800" dirty="0"/>
          </a:p>
        </p:txBody>
      </p:sp>
      <p:pic>
        <p:nvPicPr>
          <p:cNvPr id="33" name="Picture 2" descr="C:\Tutorial Houston, 2002\24, Nb3Sn, Bc2 vs. T, clean limit  PP   ~LWF0012.tif"/>
          <p:cNvPicPr>
            <a:picLocks noChangeAspect="1" noChangeArrowheads="1"/>
          </p:cNvPicPr>
          <p:nvPr/>
        </p:nvPicPr>
        <p:blipFill>
          <a:blip r:embed="rId3" cstate="print"/>
          <a:srcRect l="56576" t="35035" r="26280" b="56207"/>
          <a:stretch>
            <a:fillRect/>
          </a:stretch>
        </p:blipFill>
        <p:spPr bwMode="auto">
          <a:xfrm>
            <a:off x="3779912" y="3284984"/>
            <a:ext cx="72008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5220072" y="2852936"/>
            <a:ext cx="648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/>
          </a:p>
        </p:txBody>
      </p:sp>
      <p:sp>
        <p:nvSpPr>
          <p:cNvPr id="35" name="ZoneTexte 34"/>
          <p:cNvSpPr txBox="1"/>
          <p:nvPr/>
        </p:nvSpPr>
        <p:spPr>
          <a:xfrm>
            <a:off x="6228184" y="1988840"/>
            <a:ext cx="2915816" cy="2308324"/>
          </a:xfrm>
          <a:prstGeom prst="rect">
            <a:avLst/>
          </a:prstGeom>
          <a:solidFill>
            <a:srgbClr val="EBFDFF"/>
          </a:solidFill>
          <a:ln>
            <a:solidFill>
              <a:srgbClr val="FF0909"/>
            </a:solidFill>
          </a:ln>
        </p:spPr>
        <p:txBody>
          <a:bodyPr wrap="square" rtlCol="0">
            <a:spAutoFit/>
          </a:bodyPr>
          <a:lstStyle/>
          <a:p>
            <a:r>
              <a:rPr lang="fr-CH" b="1" dirty="0" smtClean="0">
                <a:latin typeface="Arial Narrow" pitchFamily="34" charset="0"/>
              </a:rPr>
              <a:t>«</a:t>
            </a:r>
            <a:r>
              <a:rPr lang="fr-CH" b="1" dirty="0" smtClean="0">
                <a:solidFill>
                  <a:srgbClr val="0070C0"/>
                </a:solidFill>
                <a:latin typeface="Arial Narrow" pitchFamily="34" charset="0"/>
              </a:rPr>
              <a:t> Clean</a:t>
            </a:r>
            <a:r>
              <a:rPr lang="fr-CH" b="1" dirty="0" smtClean="0">
                <a:latin typeface="Arial Narrow" pitchFamily="34" charset="0"/>
              </a:rPr>
              <a:t> » limit: low </a:t>
            </a:r>
            <a:r>
              <a:rPr lang="fr-CH" b="1" dirty="0" smtClean="0">
                <a:latin typeface="Symbol" pitchFamily="18" charset="2"/>
              </a:rPr>
              <a:t>r</a:t>
            </a:r>
            <a:r>
              <a:rPr lang="fr-CH" b="1" baseline="-25000" dirty="0" smtClean="0">
                <a:latin typeface="Arial Narrow" pitchFamily="34" charset="0"/>
              </a:rPr>
              <a:t>o</a:t>
            </a:r>
          </a:p>
          <a:p>
            <a:r>
              <a:rPr lang="fr-CH" b="1" dirty="0" smtClean="0">
                <a:latin typeface="Arial Narrow" pitchFamily="34" charset="0"/>
              </a:rPr>
              <a:t>       &lt; 5 </a:t>
            </a:r>
            <a:r>
              <a:rPr lang="fr-CH" b="1" dirty="0" smtClean="0">
                <a:latin typeface="Symbol" pitchFamily="18" charset="2"/>
              </a:rPr>
              <a:t>mW</a:t>
            </a:r>
            <a:r>
              <a:rPr lang="fr-CH" b="1" dirty="0" smtClean="0">
                <a:latin typeface="Arial Narrow" pitchFamily="34" charset="0"/>
              </a:rPr>
              <a:t>cm</a:t>
            </a:r>
          </a:p>
          <a:p>
            <a:r>
              <a:rPr lang="fr-CH" b="1" dirty="0" smtClean="0">
                <a:latin typeface="Arial Narrow" pitchFamily="34" charset="0"/>
              </a:rPr>
              <a:t>(very close to stoichiometry)</a:t>
            </a:r>
          </a:p>
          <a:p>
            <a:endParaRPr lang="fr-CH" b="1" dirty="0" smtClean="0">
              <a:latin typeface="Arial Narrow" pitchFamily="34" charset="0"/>
            </a:endParaRPr>
          </a:p>
          <a:p>
            <a:r>
              <a:rPr lang="fr-CH" b="1" dirty="0" smtClean="0">
                <a:latin typeface="Arial Narrow" pitchFamily="34" charset="0"/>
              </a:rPr>
              <a:t>« </a:t>
            </a:r>
            <a:r>
              <a:rPr lang="fr-CH" b="1" dirty="0" smtClean="0">
                <a:solidFill>
                  <a:srgbClr val="0070C0"/>
                </a:solidFill>
                <a:latin typeface="Arial Narrow" pitchFamily="34" charset="0"/>
              </a:rPr>
              <a:t>Dirty</a:t>
            </a:r>
            <a:r>
              <a:rPr lang="fr-CH" b="1" dirty="0" smtClean="0">
                <a:latin typeface="Arial Narrow" pitchFamily="34" charset="0"/>
              </a:rPr>
              <a:t> » limit: high</a:t>
            </a:r>
            <a:r>
              <a:rPr lang="fr-CH" b="1" dirty="0" smtClean="0">
                <a:latin typeface="Symbol" pitchFamily="18" charset="2"/>
              </a:rPr>
              <a:t> r</a:t>
            </a:r>
            <a:r>
              <a:rPr lang="fr-CH" b="1" baseline="-25000" dirty="0" smtClean="0">
                <a:latin typeface="Symbol" pitchFamily="18" charset="2"/>
              </a:rPr>
              <a:t>o </a:t>
            </a:r>
          </a:p>
          <a:p>
            <a:r>
              <a:rPr lang="fr-CH" b="1" dirty="0" smtClean="0">
                <a:latin typeface="Arial Narrow" pitchFamily="34" charset="0"/>
              </a:rPr>
              <a:t>       &gt; 20 </a:t>
            </a:r>
            <a:r>
              <a:rPr lang="fr-CH" b="1" dirty="0" smtClean="0">
                <a:latin typeface="Symbol" pitchFamily="18" charset="2"/>
              </a:rPr>
              <a:t>mW</a:t>
            </a:r>
            <a:r>
              <a:rPr lang="fr-CH" b="1" dirty="0" smtClean="0">
                <a:latin typeface="Arial Narrow" pitchFamily="34" charset="0"/>
              </a:rPr>
              <a:t>cm</a:t>
            </a:r>
          </a:p>
          <a:p>
            <a:r>
              <a:rPr lang="fr-CH" b="1" dirty="0" smtClean="0">
                <a:latin typeface="Arial Narrow" pitchFamily="34" charset="0"/>
              </a:rPr>
              <a:t>(deviation from stoichiometry</a:t>
            </a:r>
          </a:p>
          <a:p>
            <a:r>
              <a:rPr lang="fr-CH" b="1" dirty="0">
                <a:latin typeface="Arial Narrow" pitchFamily="34" charset="0"/>
              </a:rPr>
              <a:t>o</a:t>
            </a:r>
            <a:r>
              <a:rPr lang="fr-CH" b="1" dirty="0" smtClean="0">
                <a:latin typeface="Arial Narrow" pitchFamily="34" charset="0"/>
              </a:rPr>
              <a:t>r disordered)</a:t>
            </a:r>
            <a:endParaRPr lang="fr-CH" b="1" dirty="0">
              <a:latin typeface="Arial Narrow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27784" y="1196752"/>
            <a:ext cx="324036" cy="9047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1" name="ZoneTexte 10"/>
          <p:cNvSpPr txBox="1"/>
          <p:nvPr/>
        </p:nvSpPr>
        <p:spPr>
          <a:xfrm>
            <a:off x="2627784" y="4615393"/>
            <a:ext cx="648072" cy="16405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3" name="ZoneTexte 12"/>
          <p:cNvSpPr txBox="1"/>
          <p:nvPr/>
        </p:nvSpPr>
        <p:spPr>
          <a:xfrm>
            <a:off x="3131840" y="587727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4" name="ZoneTexte 13"/>
          <p:cNvSpPr txBox="1"/>
          <p:nvPr/>
        </p:nvSpPr>
        <p:spPr>
          <a:xfrm>
            <a:off x="6228184" y="5886564"/>
            <a:ext cx="8157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996952"/>
            <a:ext cx="2483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/>
              <a:t>Ta:   Cody et al. (1972)</a:t>
            </a:r>
          </a:p>
          <a:p>
            <a:r>
              <a:rPr lang="fr-CH" b="1" dirty="0" smtClean="0"/>
              <a:t>Ti:   Sekine et al. (1980)</a:t>
            </a:r>
          </a:p>
          <a:p>
            <a:r>
              <a:rPr lang="fr-CH" b="1" dirty="0" smtClean="0"/>
              <a:t>Drost et al. (1985), </a:t>
            </a:r>
          </a:p>
          <a:p>
            <a:r>
              <a:rPr lang="fr-CH" b="1" dirty="0" smtClean="0"/>
              <a:t>Suenaga et al., (1986), </a:t>
            </a:r>
          </a:p>
          <a:p>
            <a:r>
              <a:rPr lang="fr-CH" b="1" dirty="0" smtClean="0"/>
              <a:t>Geneva group (2007)</a:t>
            </a:r>
            <a:endParaRPr lang="fr-CH" b="1" dirty="0"/>
          </a:p>
        </p:txBody>
      </p:sp>
      <p:sp>
        <p:nvSpPr>
          <p:cNvPr id="8" name="Rectangle 7"/>
          <p:cNvSpPr/>
          <p:nvPr/>
        </p:nvSpPr>
        <p:spPr>
          <a:xfrm>
            <a:off x="1475656" y="260648"/>
            <a:ext cx="6746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</a:rPr>
              <a:t>Enhancement of J</a:t>
            </a:r>
            <a:r>
              <a:rPr lang="fr-CH" sz="2400" b="1" baseline="-25000" dirty="0" smtClean="0">
                <a:solidFill>
                  <a:schemeClr val="bg1"/>
                </a:solidFill>
                <a:latin typeface="Arial Narrow" pitchFamily="34" charset="0"/>
              </a:rPr>
              <a:t>c </a:t>
            </a:r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</a:rPr>
              <a:t>at high fields by Ta and Ti additives</a:t>
            </a:r>
          </a:p>
        </p:txBody>
      </p:sp>
      <p:pic>
        <p:nvPicPr>
          <p:cNvPr id="9" name="Picture 2" descr="44, Nb-Sn wires, Vacuumschmelze, TT ~LWF0025 copie"/>
          <p:cNvPicPr>
            <a:picLocks noChangeAspect="1" noChangeArrowheads="1"/>
          </p:cNvPicPr>
          <p:nvPr/>
        </p:nvPicPr>
        <p:blipFill>
          <a:blip r:embed="rId5" cstate="print"/>
          <a:srcRect l="10259" t="2089" r="7937" b="30869"/>
          <a:stretch>
            <a:fillRect/>
          </a:stretch>
        </p:blipFill>
        <p:spPr bwMode="auto">
          <a:xfrm>
            <a:off x="3131840" y="1340768"/>
            <a:ext cx="5725144" cy="4224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 rot="16200000">
            <a:off x="2030525" y="2586099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J</a:t>
            </a:r>
            <a:r>
              <a:rPr lang="fr-CH" sz="2400" b="1" baseline="-25000" dirty="0" smtClean="0">
                <a:latin typeface="Arial Narrow" pitchFamily="34" charset="0"/>
              </a:rPr>
              <a:t>c</a:t>
            </a:r>
            <a:r>
              <a:rPr lang="fr-CH" sz="2400" b="1" dirty="0" smtClean="0">
                <a:latin typeface="Arial Narrow" pitchFamily="34" charset="0"/>
              </a:rPr>
              <a:t> (A/cm</a:t>
            </a:r>
            <a:r>
              <a:rPr lang="fr-CH" sz="2400" b="1" baseline="30000" dirty="0" smtClean="0">
                <a:latin typeface="Arial Narrow" pitchFamily="34" charset="0"/>
              </a:rPr>
              <a:t>2</a:t>
            </a:r>
            <a:r>
              <a:rPr lang="fr-CH" sz="2400" b="1" dirty="0" smtClean="0">
                <a:latin typeface="Arial Narrow" pitchFamily="34" charset="0"/>
              </a:rPr>
              <a:t>)</a:t>
            </a:r>
            <a:endParaRPr lang="fr-CH" sz="2400" b="1" dirty="0"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24128" y="558924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B (T)</a:t>
            </a:r>
            <a:endParaRPr lang="fr-CH" sz="2400" b="1" dirty="0"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512" y="1988840"/>
            <a:ext cx="2438103" cy="830997"/>
          </a:xfrm>
          <a:prstGeom prst="rect">
            <a:avLst/>
          </a:prstGeom>
          <a:solidFill>
            <a:srgbClr val="BDEEFF"/>
          </a:solidFill>
        </p:spPr>
        <p:txBody>
          <a:bodyPr wrap="none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Effect of </a:t>
            </a:r>
          </a:p>
          <a:p>
            <a:r>
              <a:rPr lang="fr-CH" sz="2400" b="1" dirty="0" smtClean="0">
                <a:latin typeface="Arial Narrow" pitchFamily="34" charset="0"/>
              </a:rPr>
              <a:t>Ti and Ta additives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707904" y="3284984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itchFamily="34" charset="0"/>
              </a:rPr>
              <a:t>Nb</a:t>
            </a:r>
            <a:r>
              <a:rPr lang="fr-CH" sz="2000" b="1" baseline="-25000" dirty="0" smtClean="0">
                <a:latin typeface="Arial Narrow" pitchFamily="34" charset="0"/>
              </a:rPr>
              <a:t>3</a:t>
            </a:r>
            <a:r>
              <a:rPr lang="fr-CH" sz="2000" b="1" dirty="0" smtClean="0">
                <a:latin typeface="Arial Narrow" pitchFamily="34" charset="0"/>
              </a:rPr>
              <a:t>Sn wire</a:t>
            </a:r>
          </a:p>
          <a:p>
            <a:r>
              <a:rPr lang="fr-CH" sz="2000" b="1" dirty="0" smtClean="0">
                <a:latin typeface="Arial Narrow" pitchFamily="34" charset="0"/>
              </a:rPr>
              <a:t>(Bronze, VAC)</a:t>
            </a:r>
            <a:endParaRPr lang="fr-CH" sz="2000" b="1" dirty="0">
              <a:latin typeface="Arial Narrow" pitchFamily="34" charset="0"/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7164288" y="4797152"/>
            <a:ext cx="151216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43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3100" b="1" dirty="0" smtClean="0">
                <a:latin typeface="Arial Narrow" panose="020B0606020202030204" pitchFamily="34" charset="0"/>
              </a:rPr>
              <a:t/>
            </a:r>
            <a:br>
              <a:rPr lang="fr-CH" sz="3100" b="1" dirty="0" smtClean="0">
                <a:latin typeface="Arial Narrow" panose="020B0606020202030204" pitchFamily="34" charset="0"/>
              </a:rPr>
            </a:br>
            <a:r>
              <a:rPr lang="fr-CH" sz="3100" b="1" dirty="0" smtClean="0">
                <a:latin typeface="Arial Narrow" panose="020B0606020202030204" pitchFamily="34" charset="0"/>
              </a:rPr>
              <a:t>Effect </a:t>
            </a:r>
            <a:r>
              <a:rPr lang="fr-CH" sz="3100" b="1" dirty="0">
                <a:latin typeface="Arial Narrow" panose="020B0606020202030204" pitchFamily="34" charset="0"/>
              </a:rPr>
              <a:t>of Ta and Ti alloying on T</a:t>
            </a:r>
            <a:r>
              <a:rPr lang="fr-CH" sz="3100" b="1" baseline="-25000" dirty="0">
                <a:latin typeface="Arial Narrow" panose="020B0606020202030204" pitchFamily="34" charset="0"/>
              </a:rPr>
              <a:t>c</a:t>
            </a:r>
            <a:r>
              <a:rPr lang="fr-CH" sz="3100" b="1" dirty="0">
                <a:latin typeface="Arial Narrow" panose="020B0606020202030204" pitchFamily="34" charset="0"/>
              </a:rPr>
              <a:t> of Nb</a:t>
            </a:r>
            <a:r>
              <a:rPr lang="fr-CH" sz="3100" b="1" baseline="-25000" dirty="0">
                <a:latin typeface="Arial Narrow" panose="020B0606020202030204" pitchFamily="34" charset="0"/>
              </a:rPr>
              <a:t>3</a:t>
            </a:r>
            <a:r>
              <a:rPr lang="fr-CH" sz="3100" b="1" dirty="0">
                <a:latin typeface="Arial Narrow" panose="020B0606020202030204" pitchFamily="34" charset="0"/>
              </a:rPr>
              <a:t>Sn</a:t>
            </a:r>
            <a:r>
              <a:rPr lang="fr-CH" b="1" dirty="0">
                <a:latin typeface="Arial Narrow" panose="020B0606020202030204" pitchFamily="34" charset="0"/>
              </a:rPr>
              <a:t/>
            </a:r>
            <a:br>
              <a:rPr lang="fr-CH" b="1" dirty="0">
                <a:latin typeface="Arial Narrow" panose="020B0606020202030204" pitchFamily="34" charset="0"/>
              </a:rPr>
            </a:br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/>
          <a:srcRect l="35611" t="31893" r="15687" b="21841"/>
          <a:stretch/>
        </p:blipFill>
        <p:spPr>
          <a:xfrm>
            <a:off x="75328" y="1412776"/>
            <a:ext cx="9033176" cy="482453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930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44</a:t>
            </a:fld>
            <a:endParaRPr lang="fr-CH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2700" b="1" dirty="0" smtClean="0">
                <a:latin typeface="Arial Narrow" pitchFamily="34" charset="0"/>
              </a:rPr>
              <a:t/>
            </a:r>
            <a:br>
              <a:rPr lang="fr-CH" sz="2700" b="1" dirty="0" smtClean="0">
                <a:latin typeface="Arial Narrow" pitchFamily="34" charset="0"/>
              </a:rPr>
            </a:br>
            <a:r>
              <a:rPr lang="fr-CH" sz="2700" b="1" dirty="0" smtClean="0">
                <a:latin typeface="Arial Narrow" pitchFamily="34" charset="0"/>
              </a:rPr>
              <a:t>    Enhancement of J</a:t>
            </a:r>
            <a:r>
              <a:rPr lang="fr-CH" sz="2700" b="1" baseline="-25000" dirty="0" smtClean="0">
                <a:latin typeface="Arial Narrow" pitchFamily="34" charset="0"/>
              </a:rPr>
              <a:t>c </a:t>
            </a:r>
            <a:r>
              <a:rPr lang="fr-CH" sz="2700" b="1" dirty="0" smtClean="0">
                <a:latin typeface="Arial Narrow" pitchFamily="34" charset="0"/>
              </a:rPr>
              <a:t>at high fields by Ta and Ti additives</a:t>
            </a:r>
            <a:r>
              <a:rPr lang="fr-CH" b="1" dirty="0" smtClean="0">
                <a:latin typeface="Arial Narrow" pitchFamily="34" charset="0"/>
              </a:rPr>
              <a:t/>
            </a:r>
            <a:br>
              <a:rPr lang="fr-CH" b="1" dirty="0" smtClean="0">
                <a:latin typeface="Arial Narrow" pitchFamily="34" charset="0"/>
              </a:rPr>
            </a:br>
            <a:endParaRPr lang="fr-CH" dirty="0"/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979068" cy="4232618"/>
          </a:xfrm>
          <a:prstGeom prst="rect">
            <a:avLst/>
          </a:prstGeom>
          <a:noFill/>
          <a:ln w="9525">
            <a:solidFill>
              <a:srgbClr val="005392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220072" y="1628800"/>
            <a:ext cx="38164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Effect of Ta and Ti additives:</a:t>
            </a:r>
          </a:p>
          <a:p>
            <a:r>
              <a:rPr lang="fr-CH" sz="2400" b="1" dirty="0" smtClean="0">
                <a:latin typeface="Arial Narrow" pitchFamily="34" charset="0"/>
              </a:rPr>
              <a:t>	 Enhancement of </a:t>
            </a:r>
            <a:r>
              <a:rPr lang="fr-CH" sz="2400" b="1" dirty="0" smtClean="0">
                <a:latin typeface="Symbol" pitchFamily="18" charset="2"/>
              </a:rPr>
              <a:t>r</a:t>
            </a:r>
            <a:r>
              <a:rPr lang="fr-CH" sz="2400" b="1" baseline="-25000" dirty="0" smtClean="0">
                <a:latin typeface="Arial Narrow" pitchFamily="34" charset="0"/>
              </a:rPr>
              <a:t>o</a:t>
            </a:r>
          </a:p>
          <a:p>
            <a:endParaRPr lang="fr-CH" sz="2400" b="1" baseline="-25000" dirty="0" smtClean="0">
              <a:latin typeface="Arial Narrow" pitchFamily="34" charset="0"/>
            </a:endParaRPr>
          </a:p>
          <a:p>
            <a:r>
              <a:rPr lang="fr-CH" sz="2400" b="1" dirty="0" smtClean="0">
                <a:latin typeface="Arial Narrow" pitchFamily="34" charset="0"/>
              </a:rPr>
              <a:t>Since  </a:t>
            </a:r>
            <a:r>
              <a:rPr lang="fr-CH" sz="2400" b="1" dirty="0" smtClean="0">
                <a:solidFill>
                  <a:srgbClr val="FF0000"/>
                </a:solidFill>
                <a:latin typeface="Arial Narrow" pitchFamily="34" charset="0"/>
              </a:rPr>
              <a:t>B</a:t>
            </a:r>
            <a:r>
              <a:rPr lang="fr-CH" sz="2400" b="1" baseline="-25000" dirty="0" smtClean="0">
                <a:solidFill>
                  <a:srgbClr val="FF0000"/>
                </a:solidFill>
                <a:latin typeface="Arial Narrow" pitchFamily="34" charset="0"/>
              </a:rPr>
              <a:t>c2</a:t>
            </a:r>
            <a:r>
              <a:rPr lang="fr-CH" sz="2400" b="1" dirty="0" smtClean="0">
                <a:solidFill>
                  <a:srgbClr val="FF0000"/>
                </a:solidFill>
                <a:latin typeface="Arial Narrow" pitchFamily="34" charset="0"/>
              </a:rPr>
              <a:t> ~ T</a:t>
            </a:r>
            <a:r>
              <a:rPr lang="fr-CH" sz="2400" b="1" baseline="-25000" dirty="0" smtClean="0">
                <a:solidFill>
                  <a:srgbClr val="FF0000"/>
                </a:solidFill>
                <a:latin typeface="Arial Narrow" pitchFamily="34" charset="0"/>
              </a:rPr>
              <a:t>c</a:t>
            </a:r>
            <a:r>
              <a:rPr lang="fr-CH" sz="2400" b="1" dirty="0" smtClean="0">
                <a:solidFill>
                  <a:srgbClr val="FF0000"/>
                </a:solidFill>
                <a:latin typeface="Arial Narrow" pitchFamily="34" charset="0"/>
              </a:rPr>
              <a:t>  </a:t>
            </a:r>
            <a:r>
              <a:rPr lang="fr-CH" sz="2400" b="1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fr-CH" sz="2400" b="1" dirty="0" smtClean="0">
                <a:solidFill>
                  <a:srgbClr val="FF0000"/>
                </a:solidFill>
                <a:latin typeface="Arial Narrow" pitchFamily="34" charset="0"/>
              </a:rPr>
              <a:t>  </a:t>
            </a:r>
            <a:r>
              <a:rPr lang="fr-CH" sz="2400" b="1" dirty="0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fr-CH" sz="2400" b="1" baseline="-25000" dirty="0" smtClean="0">
                <a:solidFill>
                  <a:srgbClr val="FF0000"/>
                </a:solidFill>
                <a:latin typeface="Arial Narrow" pitchFamily="34" charset="0"/>
              </a:rPr>
              <a:t>o </a:t>
            </a:r>
            <a:r>
              <a:rPr lang="fr-CH" sz="2400" b="1" dirty="0" smtClean="0">
                <a:latin typeface="Arial Narrow" pitchFamily="34" charset="0"/>
              </a:rPr>
              <a:t>, </a:t>
            </a:r>
          </a:p>
          <a:p>
            <a:endParaRPr lang="fr-CH" sz="2400" b="1" dirty="0" smtClean="0">
              <a:latin typeface="Arial Narrow" pitchFamily="34" charset="0"/>
            </a:endParaRPr>
          </a:p>
          <a:p>
            <a:r>
              <a:rPr lang="fr-CH" sz="2400" b="1" dirty="0">
                <a:latin typeface="Arial Narrow" pitchFamily="34" charset="0"/>
              </a:rPr>
              <a:t>a</a:t>
            </a:r>
            <a:r>
              <a:rPr lang="fr-CH" sz="2400" b="1" dirty="0" smtClean="0">
                <a:latin typeface="Arial Narrow" pitchFamily="34" charset="0"/>
              </a:rPr>
              <a:t>nd </a:t>
            </a:r>
            <a:r>
              <a:rPr lang="fr-CH" sz="2400" b="1" dirty="0" smtClean="0">
                <a:latin typeface="Symbol" panose="05050102010706020507" pitchFamily="18" charset="2"/>
              </a:rPr>
              <a:t>D</a:t>
            </a:r>
            <a:r>
              <a:rPr lang="fr-CH" sz="2400" b="1" dirty="0" smtClean="0">
                <a:latin typeface="Arial Narrow" pitchFamily="34" charset="0"/>
              </a:rPr>
              <a:t>T </a:t>
            </a:r>
            <a:r>
              <a:rPr lang="fr-CH" sz="2400" b="1" baseline="-25000" dirty="0" smtClean="0">
                <a:latin typeface="Arial Narrow" pitchFamily="34" charset="0"/>
              </a:rPr>
              <a:t>c</a:t>
            </a:r>
            <a:r>
              <a:rPr lang="fr-CH" sz="2400" b="1" dirty="0" smtClean="0">
                <a:latin typeface="Arial Narrow" pitchFamily="34" charset="0"/>
              </a:rPr>
              <a:t> and </a:t>
            </a:r>
            <a:r>
              <a:rPr lang="fr-CH" sz="2400" b="1" dirty="0" smtClean="0">
                <a:latin typeface="Symbol" panose="05050102010706020507" pitchFamily="18" charset="2"/>
              </a:rPr>
              <a:t>Dr</a:t>
            </a:r>
            <a:r>
              <a:rPr lang="fr-CH" sz="2400" b="1" baseline="-25000" dirty="0" smtClean="0">
                <a:latin typeface="Arial Narrow" pitchFamily="34" charset="0"/>
              </a:rPr>
              <a:t>o</a:t>
            </a:r>
            <a:r>
              <a:rPr lang="fr-CH" sz="2400" b="1" dirty="0" smtClean="0">
                <a:latin typeface="Arial Narrow" pitchFamily="34" charset="0"/>
              </a:rPr>
              <a:t> small:</a:t>
            </a:r>
          </a:p>
          <a:p>
            <a:endParaRPr lang="fr-CH" sz="2400" b="1" dirty="0">
              <a:latin typeface="Arial Narrow" pitchFamily="34" charset="0"/>
            </a:endParaRPr>
          </a:p>
          <a:p>
            <a:r>
              <a:rPr lang="fr-CH" sz="2800" b="1" dirty="0" smtClean="0">
                <a:latin typeface="Symbol" pitchFamily="18" charset="2"/>
              </a:rPr>
              <a:t>r</a:t>
            </a:r>
            <a:r>
              <a:rPr lang="fr-CH" sz="2800" b="1" baseline="-25000" dirty="0" smtClean="0">
                <a:latin typeface="Arial Narrow" pitchFamily="34" charset="0"/>
              </a:rPr>
              <a:t>o</a:t>
            </a:r>
            <a:r>
              <a:rPr lang="fr-CH" sz="2400" b="1" baseline="-25000" dirty="0" smtClean="0">
                <a:latin typeface="Arial Narrow" pitchFamily="34" charset="0"/>
              </a:rPr>
              <a:t>                             </a:t>
            </a:r>
            <a:r>
              <a:rPr lang="fr-CH" sz="2800" b="1" dirty="0" smtClean="0">
                <a:latin typeface="Arial Narrow" pitchFamily="34" charset="0"/>
              </a:rPr>
              <a:t>B</a:t>
            </a:r>
            <a:r>
              <a:rPr lang="fr-CH" sz="2800" b="1" baseline="-25000" dirty="0" smtClean="0">
                <a:latin typeface="Arial Narrow" pitchFamily="34" charset="0"/>
              </a:rPr>
              <a:t>c2</a:t>
            </a:r>
          </a:p>
          <a:p>
            <a:endParaRPr lang="fr-CH" sz="2400" b="1" baseline="-25000" dirty="0">
              <a:latin typeface="Arial Narrow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5580112" y="4149080"/>
            <a:ext cx="216024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èche droite 9"/>
          <p:cNvSpPr/>
          <p:nvPr/>
        </p:nvSpPr>
        <p:spPr>
          <a:xfrm>
            <a:off x="5249776" y="2132856"/>
            <a:ext cx="97840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7236296" y="4005064"/>
            <a:ext cx="216024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 flipH="1">
            <a:off x="1547664" y="1628800"/>
            <a:ext cx="72008" cy="3384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331640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  <a:endParaRPr lang="fr-CH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1850548" y="4227358"/>
            <a:ext cx="97840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ZoneTexte 17"/>
          <p:cNvSpPr txBox="1"/>
          <p:nvPr/>
        </p:nvSpPr>
        <p:spPr>
          <a:xfrm>
            <a:off x="2895706" y="3861048"/>
            <a:ext cx="1388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Ternary Ta and Ti additions</a:t>
            </a:r>
            <a:endParaRPr lang="fr-CH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èche droite 19"/>
          <p:cNvSpPr/>
          <p:nvPr/>
        </p:nvSpPr>
        <p:spPr>
          <a:xfrm>
            <a:off x="5868144" y="4221088"/>
            <a:ext cx="97840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ZoneTexte 18"/>
          <p:cNvSpPr txBox="1"/>
          <p:nvPr/>
        </p:nvSpPr>
        <p:spPr>
          <a:xfrm>
            <a:off x="0" y="5877272"/>
            <a:ext cx="9144000" cy="400110"/>
          </a:xfrm>
          <a:prstGeom prst="rect">
            <a:avLst/>
          </a:prstGeom>
          <a:solidFill>
            <a:srgbClr val="00D7D2"/>
          </a:solidFill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itchFamily="34" charset="0"/>
              </a:rPr>
              <a:t>Additives lead always to enhanced </a:t>
            </a:r>
            <a:r>
              <a:rPr lang="fr-CH" sz="2000" b="1" dirty="0" smtClean="0">
                <a:latin typeface="Symbol" pitchFamily="18" charset="2"/>
              </a:rPr>
              <a:t>r</a:t>
            </a:r>
            <a:r>
              <a:rPr lang="fr-CH" sz="2000" b="1" baseline="-25000" dirty="0" smtClean="0">
                <a:latin typeface="Arial Narrow" pitchFamily="34" charset="0"/>
              </a:rPr>
              <a:t>o</a:t>
            </a:r>
            <a:r>
              <a:rPr lang="fr-CH" sz="2000" b="1" dirty="0" smtClean="0">
                <a:latin typeface="Arial Narrow" pitchFamily="34" charset="0"/>
              </a:rPr>
              <a:t> and thus B</a:t>
            </a:r>
            <a:r>
              <a:rPr lang="fr-CH" sz="2000" b="1" baseline="-25000" dirty="0" smtClean="0">
                <a:latin typeface="Arial Narrow" pitchFamily="34" charset="0"/>
              </a:rPr>
              <a:t>c2</a:t>
            </a:r>
            <a:r>
              <a:rPr lang="fr-CH" sz="2000" b="1" dirty="0" smtClean="0">
                <a:latin typeface="Arial Narrow" pitchFamily="34" charset="0"/>
              </a:rPr>
              <a:t> : NbTi, Nb</a:t>
            </a:r>
            <a:r>
              <a:rPr lang="fr-CH" sz="2000" b="1" baseline="-25000" dirty="0" smtClean="0">
                <a:latin typeface="Arial Narrow" pitchFamily="34" charset="0"/>
              </a:rPr>
              <a:t>3</a:t>
            </a:r>
            <a:r>
              <a:rPr lang="fr-CH" sz="2000" b="1" dirty="0" smtClean="0">
                <a:latin typeface="Arial Narrow" pitchFamily="34" charset="0"/>
              </a:rPr>
              <a:t>Sn, MgB</a:t>
            </a:r>
            <a:r>
              <a:rPr lang="fr-CH" sz="2000" b="1" baseline="-25000" dirty="0" smtClean="0">
                <a:latin typeface="Arial Narrow" pitchFamily="34" charset="0"/>
              </a:rPr>
              <a:t>2</a:t>
            </a:r>
            <a:r>
              <a:rPr lang="fr-CH" sz="2000" b="1" dirty="0" smtClean="0">
                <a:latin typeface="Arial Narrow" pitchFamily="34" charset="0"/>
              </a:rPr>
              <a:t>, Chevrel phases,...</a:t>
            </a:r>
            <a:endParaRPr lang="fr-CH" sz="20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057400" y="2514600"/>
            <a:ext cx="4724400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 dirty="0">
                <a:latin typeface="Arial Narrow" pitchFamily="34" charset="0"/>
              </a:rPr>
              <a:t>Nb</a:t>
            </a:r>
            <a:r>
              <a:rPr lang="fr-FR" sz="2800" b="1" baseline="-25000" dirty="0">
                <a:latin typeface="Arial Narrow" pitchFamily="34" charset="0"/>
              </a:rPr>
              <a:t>3</a:t>
            </a:r>
            <a:r>
              <a:rPr lang="fr-FR" sz="2800" b="1" dirty="0">
                <a:latin typeface="Arial Narrow" pitchFamily="34" charset="0"/>
              </a:rPr>
              <a:t>Sn wires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187624" y="3429000"/>
            <a:ext cx="720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itchFamily="34" charset="0"/>
              </a:rPr>
              <a:t>Industrial fabrication techniques</a:t>
            </a:r>
          </a:p>
          <a:p>
            <a:endParaRPr lang="fr-CH" sz="2000" b="1" dirty="0" smtClean="0">
              <a:latin typeface="Arial Narrow" pitchFamily="34" charset="0"/>
            </a:endParaRPr>
          </a:p>
          <a:p>
            <a:r>
              <a:rPr lang="fr-CH" sz="2000" b="1" dirty="0" smtClean="0">
                <a:latin typeface="Arial Narrow" pitchFamily="34" charset="0"/>
              </a:rPr>
              <a:t>A: Bronze Route</a:t>
            </a:r>
          </a:p>
          <a:p>
            <a:r>
              <a:rPr lang="fr-CH" sz="2000" b="1" dirty="0" smtClean="0">
                <a:latin typeface="Arial Narrow" pitchFamily="34" charset="0"/>
              </a:rPr>
              <a:t>B: Internal Sn Diffusion</a:t>
            </a:r>
          </a:p>
          <a:p>
            <a:r>
              <a:rPr lang="fr-CH" sz="2000" b="1" dirty="0" smtClean="0">
                <a:latin typeface="Arial Narrow" pitchFamily="34" charset="0"/>
              </a:rPr>
              <a:t>C: Powder in Tube (or PIT) method</a:t>
            </a:r>
            <a:endParaRPr lang="fr-CH" sz="2000" b="1" dirty="0">
              <a:latin typeface="Arial Narrow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835696" y="116632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Wire fabrication and </a:t>
            </a:r>
          </a:p>
          <a:p>
            <a:pPr algn="ctr"/>
            <a:r>
              <a:rPr lang="fr-CH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critical current densities: Nb</a:t>
            </a:r>
            <a:r>
              <a:rPr lang="fr-CH" sz="28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CH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 </a:t>
            </a:r>
            <a:endParaRPr lang="fr-CH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46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100" b="1" dirty="0" smtClean="0">
                <a:latin typeface="Arial Narrow" panose="020B0606020202030204" pitchFamily="34" charset="0"/>
              </a:rPr>
              <a:t/>
            </a:r>
            <a:br>
              <a:rPr lang="fr-FR" sz="3100" b="1" dirty="0" smtClean="0">
                <a:latin typeface="Arial Narrow" panose="020B0606020202030204" pitchFamily="34" charset="0"/>
              </a:rPr>
            </a:br>
            <a:r>
              <a:rPr lang="fr-FR" sz="3100" b="1" dirty="0" smtClean="0">
                <a:latin typeface="Arial Narrow" panose="020B0606020202030204" pitchFamily="34" charset="0"/>
              </a:rPr>
              <a:t>The diffusion - reaction </a:t>
            </a:r>
            <a:r>
              <a:rPr lang="fr-FR" sz="3100" b="1" dirty="0">
                <a:latin typeface="Arial Narrow" panose="020B0606020202030204" pitchFamily="34" charset="0"/>
              </a:rPr>
              <a:t>pattern for  Nb</a:t>
            </a:r>
            <a:r>
              <a:rPr lang="fr-FR" sz="3100" b="1" baseline="-25000" dirty="0">
                <a:latin typeface="Arial Narrow" panose="020B0606020202030204" pitchFamily="34" charset="0"/>
              </a:rPr>
              <a:t>3</a:t>
            </a:r>
            <a:r>
              <a:rPr lang="fr-FR" sz="3100" b="1" dirty="0">
                <a:latin typeface="Arial Narrow" panose="020B0606020202030204" pitchFamily="34" charset="0"/>
              </a:rPr>
              <a:t>Sn </a:t>
            </a:r>
            <a:r>
              <a:rPr lang="fr-FR" b="1" dirty="0"/>
              <a:t/>
            </a:r>
            <a:br>
              <a:rPr lang="fr-FR" b="1" dirty="0"/>
            </a:br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/>
          <a:srcRect l="37824" t="20671" r="16241" b="31160"/>
          <a:stretch/>
        </p:blipFill>
        <p:spPr>
          <a:xfrm>
            <a:off x="653414" y="1501162"/>
            <a:ext cx="8033386" cy="473615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546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Tutorial Houston, 2002\30, Nb-Sn, bronze diffusion process, PP  ~LWF000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8382000" cy="49926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sp>
        <p:nvSpPr>
          <p:cNvPr id="52230" name="Text Box 9"/>
          <p:cNvSpPr txBox="1">
            <a:spLocks noChangeArrowheads="1"/>
          </p:cNvSpPr>
          <p:nvPr/>
        </p:nvSpPr>
        <p:spPr bwMode="auto">
          <a:xfrm>
            <a:off x="2743200" y="3429000"/>
            <a:ext cx="51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 -</a:t>
            </a:r>
          </a:p>
        </p:txBody>
      </p:sp>
      <p:sp>
        <p:nvSpPr>
          <p:cNvPr id="52232" name="Text Box 11"/>
          <p:cNvSpPr txBox="1">
            <a:spLocks noChangeArrowheads="1"/>
          </p:cNvSpPr>
          <p:nvPr/>
        </p:nvSpPr>
        <p:spPr bwMode="auto">
          <a:xfrm flipV="1">
            <a:off x="2627784" y="5229200"/>
            <a:ext cx="434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/>
              <a:t>  </a:t>
            </a:r>
            <a:r>
              <a:rPr lang="fr-FR" b="1" dirty="0">
                <a:latin typeface="Arial Narrow" pitchFamily="34" charset="0"/>
              </a:rPr>
              <a:t>6</a:t>
            </a:r>
          </a:p>
        </p:txBody>
      </p:sp>
      <p:sp>
        <p:nvSpPr>
          <p:cNvPr id="52233" name="Text Box 12"/>
          <p:cNvSpPr txBox="1">
            <a:spLocks noChangeArrowheads="1"/>
          </p:cNvSpPr>
          <p:nvPr/>
        </p:nvSpPr>
        <p:spPr bwMode="auto">
          <a:xfrm>
            <a:off x="2123728" y="4869160"/>
            <a:ext cx="720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latin typeface="Arial Narrow" pitchFamily="34" charset="0"/>
              </a:rPr>
              <a:t>T</a:t>
            </a:r>
            <a:r>
              <a:rPr lang="fr-FR" sz="2000" b="1" baseline="-25000" dirty="0">
                <a:latin typeface="Arial Narrow" pitchFamily="34" charset="0"/>
              </a:rPr>
              <a:t>c</a:t>
            </a:r>
            <a:r>
              <a:rPr lang="fr-FR" sz="2000" b="1" dirty="0">
                <a:latin typeface="Arial Narrow" pitchFamily="34" charset="0"/>
              </a:rPr>
              <a:t>(K</a:t>
            </a:r>
            <a:r>
              <a:rPr lang="fr-FR" sz="1600" b="1" dirty="0">
                <a:latin typeface="Arial" charset="0"/>
              </a:rPr>
              <a:t>)</a:t>
            </a:r>
          </a:p>
        </p:txBody>
      </p:sp>
      <p:sp>
        <p:nvSpPr>
          <p:cNvPr id="52234" name="Text Box 14"/>
          <p:cNvSpPr txBox="1">
            <a:spLocks noChangeArrowheads="1"/>
          </p:cNvSpPr>
          <p:nvPr/>
        </p:nvSpPr>
        <p:spPr bwMode="auto">
          <a:xfrm>
            <a:off x="3491880" y="5589240"/>
            <a:ext cx="14478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latin typeface="Arial Narrow" pitchFamily="34" charset="0"/>
              </a:rPr>
              <a:t>a</a:t>
            </a:r>
            <a:r>
              <a:rPr lang="fr-FR" sz="2000" b="1" dirty="0" smtClean="0">
                <a:latin typeface="Arial Narrow" pitchFamily="34" charset="0"/>
              </a:rPr>
              <a:t>t</a:t>
            </a:r>
            <a:r>
              <a:rPr lang="fr-FR" sz="2000" b="1" dirty="0">
                <a:latin typeface="Arial Narrow" pitchFamily="34" charset="0"/>
              </a:rPr>
              <a:t>.% Sn</a:t>
            </a:r>
          </a:p>
        </p:txBody>
      </p:sp>
      <p:sp>
        <p:nvSpPr>
          <p:cNvPr id="52236" name="Text Box 16"/>
          <p:cNvSpPr txBox="1">
            <a:spLocks noChangeArrowheads="1"/>
          </p:cNvSpPr>
          <p:nvPr/>
        </p:nvSpPr>
        <p:spPr bwMode="auto">
          <a:xfrm>
            <a:off x="5292080" y="4725144"/>
            <a:ext cx="4122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latin typeface="Arial" charset="0"/>
              </a:rPr>
              <a:t>18</a:t>
            </a:r>
            <a:endParaRPr lang="fr-FR" sz="16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47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15" name="Rectangle 14"/>
          <p:cNvSpPr/>
          <p:nvPr/>
        </p:nvSpPr>
        <p:spPr>
          <a:xfrm>
            <a:off x="2267744" y="260648"/>
            <a:ext cx="561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dirty="0" smtClean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The bronze diffusion reaction to Nb</a:t>
            </a:r>
            <a:r>
              <a:rPr lang="fr-FR" sz="2800" b="1" baseline="-25000" dirty="0" smtClean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3</a:t>
            </a:r>
            <a:r>
              <a:rPr lang="fr-FR" sz="2800" b="1" dirty="0" smtClean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Sn</a:t>
            </a:r>
            <a:endParaRPr lang="fr-FR" sz="2800" b="1" dirty="0">
              <a:solidFill>
                <a:schemeClr val="bg1">
                  <a:lumMod val="9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771800" y="55799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latin typeface="Arial Narrow" pitchFamily="34" charset="0"/>
              </a:rPr>
              <a:t>18</a:t>
            </a:r>
            <a:endParaRPr lang="fr-CH" b="1" dirty="0">
              <a:latin typeface="Arial Narrow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76056" y="55892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latin typeface="Arial Narrow" pitchFamily="34" charset="0"/>
              </a:rPr>
              <a:t>25</a:t>
            </a:r>
            <a:endParaRPr lang="fr-CH" b="1" dirty="0">
              <a:latin typeface="Arial Narrow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67544" y="2564904"/>
            <a:ext cx="12961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2000" dirty="0" smtClean="0">
              <a:latin typeface="Arial Narrow" pitchFamily="34" charset="0"/>
            </a:endParaRPr>
          </a:p>
          <a:p>
            <a:r>
              <a:rPr lang="fr-CH" sz="2000" b="1" dirty="0" smtClean="0">
                <a:latin typeface="Arial Narrow" pitchFamily="34" charset="0"/>
              </a:rPr>
              <a:t>Conditions after reaction</a:t>
            </a:r>
          </a:p>
          <a:p>
            <a:endParaRPr lang="fr-CH" dirty="0"/>
          </a:p>
        </p:txBody>
      </p:sp>
      <p:sp>
        <p:nvSpPr>
          <p:cNvPr id="21" name="ZoneTexte 20"/>
          <p:cNvSpPr txBox="1"/>
          <p:nvPr/>
        </p:nvSpPr>
        <p:spPr>
          <a:xfrm>
            <a:off x="5724128" y="2628201"/>
            <a:ext cx="28083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3200" b="1" dirty="0" smtClean="0">
                <a:latin typeface="Times New Roman" pitchFamily="18" charset="0"/>
                <a:cs typeface="Times New Roman" pitchFamily="18" charset="0"/>
              </a:rPr>
              <a:t>Cu-Sn Bronze</a:t>
            </a:r>
            <a:endParaRPr lang="fr-CH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3528" y="1268760"/>
            <a:ext cx="8363272" cy="5078313"/>
          </a:xfrm>
          <a:prstGeom prst="rect">
            <a:avLst/>
          </a:prstGeom>
          <a:solidFill>
            <a:srgbClr val="CCFFFF">
              <a:alpha val="18000"/>
            </a:srgbClr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Tutorial Houston, 2002\35, Nb-Sn wire fabrication methods  PP ~LWF0011.tif"/>
          <p:cNvPicPr>
            <a:picLocks noChangeAspect="1" noChangeArrowheads="1"/>
          </p:cNvPicPr>
          <p:nvPr/>
        </p:nvPicPr>
        <p:blipFill rotWithShape="1">
          <a:blip r:embed="rId3" cstate="print"/>
          <a:srcRect l="11690" t="14101" r="8424" b="1550"/>
          <a:stretch/>
        </p:blipFill>
        <p:spPr bwMode="auto">
          <a:xfrm>
            <a:off x="802606" y="1196752"/>
            <a:ext cx="7807994" cy="5184576"/>
          </a:xfrm>
          <a:prstGeom prst="rect">
            <a:avLst/>
          </a:prstGeom>
          <a:solidFill>
            <a:srgbClr val="FFFF66"/>
          </a:solidFill>
          <a:ln w="9525">
            <a:solidFill>
              <a:srgbClr val="FF0909"/>
            </a:solidFill>
            <a:miter lim="800000"/>
            <a:headEnd/>
            <a:tailEnd/>
          </a:ln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685800" y="1066800"/>
            <a:ext cx="7391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48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1187624" y="404664"/>
            <a:ext cx="688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 for the Nb</a:t>
            </a:r>
            <a:r>
              <a:rPr lang="fr-CH" sz="2400" b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CH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wire fabrication</a:t>
            </a:r>
            <a:endParaRPr lang="fr-CH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Tutorial Houston, 2002\39, Nb-Sn schematic wire fabrication TT ~LWF0020 copi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8686800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49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187624" y="1628800"/>
            <a:ext cx="7200800" cy="523220"/>
          </a:xfrm>
          <a:prstGeom prst="rect">
            <a:avLst/>
          </a:prstGeom>
          <a:solidFill>
            <a:srgbClr val="BDEE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Bronze Route: </a:t>
            </a:r>
            <a:r>
              <a:rPr lang="fr-CH" sz="2800" b="1" dirty="0" smtClean="0">
                <a:solidFill>
                  <a:srgbClr val="0070C0"/>
                </a:solidFill>
                <a:latin typeface="Arial Narrow" pitchFamily="34" charset="0"/>
              </a:rPr>
              <a:t>With intermediate anneals</a:t>
            </a:r>
            <a:endParaRPr lang="fr-CH" sz="2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59632" y="3933056"/>
            <a:ext cx="7128792" cy="523220"/>
          </a:xfrm>
          <a:prstGeom prst="rect">
            <a:avLst/>
          </a:prstGeom>
          <a:solidFill>
            <a:srgbClr val="BDEEFF"/>
          </a:solidFill>
          <a:ln>
            <a:solidFill>
              <a:srgbClr val="005392"/>
            </a:solidFill>
          </a:ln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Internal Sn Diffusion method: </a:t>
            </a:r>
            <a:r>
              <a:rPr lang="fr-CH" sz="2800" b="1" dirty="0" smtClean="0">
                <a:solidFill>
                  <a:srgbClr val="0070C0"/>
                </a:solidFill>
                <a:latin typeface="Arial Narrow" pitchFamily="34" charset="0"/>
              </a:rPr>
              <a:t>No intermediate anneals</a:t>
            </a:r>
            <a:endParaRPr lang="fr-CH" sz="2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05804" y="332656"/>
            <a:ext cx="676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chemeClr val="bg1"/>
                </a:solidFill>
                <a:latin typeface="Arial Narrow" pitchFamily="34" charset="0"/>
              </a:rPr>
              <a:t>Processing of Bronze route and Internal Sn diffusion Nb3Sn wires</a:t>
            </a:r>
            <a:endParaRPr lang="fr-CH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3356992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smtClean="0">
                <a:solidFill>
                  <a:srgbClr val="00B0F0"/>
                </a:solidFill>
                <a:latin typeface="Arial Narrow" pitchFamily="34" charset="0"/>
              </a:rPr>
              <a:t>Cu-15.6wt.%Sn bronze: difficult to deform</a:t>
            </a:r>
            <a:endParaRPr lang="en-GB" sz="14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5805264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smtClean="0">
                <a:solidFill>
                  <a:srgbClr val="00B0F0"/>
                </a:solidFill>
                <a:latin typeface="Arial Narrow" pitchFamily="34" charset="0"/>
              </a:rPr>
              <a:t>Cu: easy to deform</a:t>
            </a:r>
            <a:endParaRPr lang="en-GB" sz="1400" b="1" dirty="0">
              <a:solidFill>
                <a:srgbClr val="00B0F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4E0E7-A021-44B4-9A28-A60E03272BD7}" type="slidenum">
              <a:rPr lang="fr-FR"/>
              <a:pPr>
                <a:defRPr/>
              </a:pPr>
              <a:t>5</a:t>
            </a:fld>
            <a:endParaRPr lang="fr-FR" dirty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55"/>
          <a:stretch/>
        </p:blipFill>
        <p:spPr bwMode="auto">
          <a:xfrm>
            <a:off x="0" y="1530804"/>
            <a:ext cx="9144000" cy="477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827584" y="6308725"/>
            <a:ext cx="83164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547664" y="260648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Cooling Regime for various Superconducting wires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601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Tutorial Houston, 2002\36. advantages Bronze method  PP  ~LWF0012.tif"/>
          <p:cNvPicPr>
            <a:picLocks noChangeAspect="1" noChangeArrowheads="1"/>
          </p:cNvPicPr>
          <p:nvPr/>
        </p:nvPicPr>
        <p:blipFill>
          <a:blip r:embed="rId3" cstate="print"/>
          <a:srcRect b="16497"/>
          <a:stretch>
            <a:fillRect/>
          </a:stretch>
        </p:blipFill>
        <p:spPr bwMode="auto">
          <a:xfrm>
            <a:off x="323528" y="1141700"/>
            <a:ext cx="8825353" cy="473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50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403648" y="260648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Bronze Route wires, </a:t>
            </a:r>
            <a:r>
              <a:rPr lang="fr-CH" sz="2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advantages</a:t>
            </a:r>
            <a:endParaRPr lang="fr-CH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3528" y="5805264"/>
            <a:ext cx="88204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        *         Has the best mechanical properties (J</a:t>
            </a:r>
            <a:r>
              <a:rPr lang="fr-CH" sz="2000" b="1" baseline="-25000" dirty="0" smtClean="0">
                <a:latin typeface="Arial Narrow" pitchFamily="34" charset="0"/>
              </a:rPr>
              <a:t>c</a:t>
            </a:r>
            <a:r>
              <a:rPr lang="fr-CH" sz="2000" b="1" dirty="0" smtClean="0">
                <a:latin typeface="Arial Narrow" pitchFamily="34" charset="0"/>
              </a:rPr>
              <a:t> vs. </a:t>
            </a:r>
            <a:r>
              <a:rPr lang="fr-CH" sz="2000" b="1" dirty="0" smtClean="0">
                <a:latin typeface="Symbol" pitchFamily="18" charset="2"/>
              </a:rPr>
              <a:t>e</a:t>
            </a:r>
            <a:r>
              <a:rPr lang="fr-CH" sz="2000" b="1" dirty="0" smtClean="0">
                <a:latin typeface="Arial Narrow" pitchFamily="34" charset="0"/>
              </a:rPr>
              <a:t>) of all Nb</a:t>
            </a:r>
            <a:r>
              <a:rPr lang="fr-CH" sz="2000" b="1" baseline="-25000" dirty="0" smtClean="0">
                <a:latin typeface="Arial Narrow" pitchFamily="34" charset="0"/>
              </a:rPr>
              <a:t>3</a:t>
            </a:r>
            <a:r>
              <a:rPr lang="fr-CH" sz="2000" b="1" dirty="0" smtClean="0">
                <a:latin typeface="Arial Narrow" pitchFamily="34" charset="0"/>
              </a:rPr>
              <a:t>Sn wire types</a:t>
            </a:r>
            <a:endParaRPr lang="fr-CH" sz="2000" b="1" dirty="0">
              <a:latin typeface="Arial Narrow" pitchFamily="34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Tutorial Houston, 2002\37, Nb-Sn, Internal Sn, advantages PP 6~LWF0014.tif"/>
          <p:cNvPicPr>
            <a:picLocks noChangeAspect="1" noChangeArrowheads="1"/>
          </p:cNvPicPr>
          <p:nvPr/>
        </p:nvPicPr>
        <p:blipFill>
          <a:blip r:embed="rId3" cstate="print"/>
          <a:srcRect t="5143" r="9747" b="3991"/>
          <a:stretch>
            <a:fillRect/>
          </a:stretch>
        </p:blipFill>
        <p:spPr bwMode="auto">
          <a:xfrm>
            <a:off x="306403" y="1212721"/>
            <a:ext cx="826054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51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87624" y="3356992"/>
            <a:ext cx="7200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Less</a:t>
            </a:r>
            <a:r>
              <a:rPr lang="fr-CH" dirty="0" smtClean="0"/>
              <a:t> </a:t>
            </a:r>
            <a:endParaRPr lang="fr-CH" dirty="0"/>
          </a:p>
        </p:txBody>
      </p:sp>
      <p:sp>
        <p:nvSpPr>
          <p:cNvPr id="6" name="ZoneTexte 5"/>
          <p:cNvSpPr txBox="1"/>
          <p:nvPr/>
        </p:nvSpPr>
        <p:spPr>
          <a:xfrm>
            <a:off x="4187504" y="4541058"/>
            <a:ext cx="42009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>
                <a:latin typeface="Arial Narrow" panose="020B0606020202030204" pitchFamily="34" charset="0"/>
              </a:rPr>
              <a:t> </a:t>
            </a:r>
            <a:r>
              <a:rPr lang="fr-CH" sz="2000" b="1" dirty="0">
                <a:latin typeface="Arial Narrow" panose="020B0606020202030204" pitchFamily="34" charset="0"/>
              </a:rPr>
              <a:t>(lower costs than bronze route </a:t>
            </a:r>
            <a:r>
              <a:rPr lang="fr-CH" sz="2000" b="1" dirty="0" smtClean="0">
                <a:latin typeface="Arial Narrow" panose="020B0606020202030204" pitchFamily="34" charset="0"/>
              </a:rPr>
              <a:t>wires)</a:t>
            </a:r>
            <a:endParaRPr lang="fr-CH" sz="2000" dirty="0">
              <a:latin typeface="Arial Narrow" panose="020B0606020202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83668" y="33265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chemeClr val="bg1"/>
                </a:solidFill>
              </a:rPr>
              <a:t>Internal Sn Diffusion wires </a:t>
            </a:r>
            <a:endParaRPr lang="fr-CH" sz="24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36096" y="4973106"/>
            <a:ext cx="290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: 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&gt; 3’500 A/mm</a:t>
            </a:r>
            <a:r>
              <a:rPr lang="fr-CH" sz="2000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at 4.2K/12T</a:t>
            </a:r>
            <a:endParaRPr lang="fr-CH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00FBE3-5A93-4844-8EB3-963899B40307}" type="slidenum">
              <a:rPr lang="fr-FR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fr-FR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5843" name="Picture 2" descr="FESEM_D_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2529408" cy="247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6660232" y="4127245"/>
            <a:ext cx="2483768" cy="784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CH" b="1" dirty="0" smtClean="0">
                <a:latin typeface="Arial Narrow" pitchFamily="34" charset="0"/>
              </a:rPr>
              <a:t>Filament diameter 4 </a:t>
            </a:r>
            <a:r>
              <a:rPr lang="fr-CH" b="1" dirty="0">
                <a:latin typeface="Symbol" pitchFamily="18" charset="2"/>
              </a:rPr>
              <a:t>m</a:t>
            </a:r>
            <a:r>
              <a:rPr lang="fr-CH" b="1" dirty="0">
                <a:latin typeface="Arial Narrow" pitchFamily="34" charset="0"/>
              </a:rPr>
              <a:t>m) </a:t>
            </a:r>
            <a:endParaRPr lang="fr-CH" b="1" dirty="0" smtClean="0">
              <a:latin typeface="Arial Narrow" pitchFamily="34" charset="0"/>
            </a:endParaRPr>
          </a:p>
          <a:p>
            <a:pPr>
              <a:spcBef>
                <a:spcPct val="50000"/>
              </a:spcBef>
            </a:pPr>
            <a:r>
              <a:rPr lang="fr-CH" b="1" dirty="0" smtClean="0">
                <a:latin typeface="Arial Narrow" pitchFamily="34" charset="0"/>
              </a:rPr>
              <a:t>Grain </a:t>
            </a:r>
            <a:r>
              <a:rPr lang="fr-CH" b="1" dirty="0">
                <a:latin typeface="Arial Narrow" pitchFamily="34" charset="0"/>
              </a:rPr>
              <a:t>sizes: 100 – 200 </a:t>
            </a:r>
            <a:r>
              <a:rPr lang="fr-CH" b="1" dirty="0" smtClean="0">
                <a:latin typeface="Arial Narrow" pitchFamily="34" charset="0"/>
              </a:rPr>
              <a:t>nm</a:t>
            </a:r>
            <a:endParaRPr lang="fr-FR" b="1" dirty="0">
              <a:latin typeface="Arial Narrow" pitchFamily="34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79389" y="1238846"/>
            <a:ext cx="4032571" cy="46196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sz="2400" b="1" dirty="0">
                <a:solidFill>
                  <a:srgbClr val="0070C0"/>
                </a:solidFill>
                <a:latin typeface="Arial Narrow" pitchFamily="34" charset="0"/>
              </a:rPr>
              <a:t>Nb</a:t>
            </a:r>
            <a:r>
              <a:rPr lang="fr-CH" sz="2400" b="1" baseline="-25000" dirty="0">
                <a:solidFill>
                  <a:srgbClr val="0070C0"/>
                </a:solidFill>
                <a:latin typeface="Arial Narrow" pitchFamily="34" charset="0"/>
              </a:rPr>
              <a:t>3</a:t>
            </a:r>
            <a:r>
              <a:rPr lang="fr-CH" sz="2400" b="1" dirty="0">
                <a:solidFill>
                  <a:srgbClr val="0070C0"/>
                </a:solidFill>
                <a:latin typeface="Arial Narrow" pitchFamily="34" charset="0"/>
              </a:rPr>
              <a:t>Sn: T</a:t>
            </a:r>
            <a:r>
              <a:rPr lang="fr-CH" sz="2400" b="1" baseline="-25000" dirty="0">
                <a:solidFill>
                  <a:srgbClr val="0070C0"/>
                </a:solidFill>
                <a:latin typeface="Arial Narrow" pitchFamily="34" charset="0"/>
              </a:rPr>
              <a:t>c</a:t>
            </a:r>
            <a:r>
              <a:rPr lang="fr-CH" sz="2400" b="1" dirty="0">
                <a:solidFill>
                  <a:srgbClr val="0070C0"/>
                </a:solidFill>
                <a:latin typeface="Arial Narrow" pitchFamily="34" charset="0"/>
              </a:rPr>
              <a:t> = 18K, H</a:t>
            </a:r>
            <a:r>
              <a:rPr lang="fr-CH" sz="2400" b="1" baseline="-25000" dirty="0">
                <a:solidFill>
                  <a:srgbClr val="0070C0"/>
                </a:solidFill>
                <a:latin typeface="Arial Narrow" pitchFamily="34" charset="0"/>
              </a:rPr>
              <a:t>c2</a:t>
            </a:r>
            <a:r>
              <a:rPr lang="fr-CH" sz="2400" b="1" dirty="0">
                <a:solidFill>
                  <a:srgbClr val="0070C0"/>
                </a:solidFill>
                <a:latin typeface="Arial Narrow" pitchFamily="34" charset="0"/>
              </a:rPr>
              <a:t>(0) = 30T  </a:t>
            </a:r>
          </a:p>
        </p:txBody>
      </p:sp>
      <p:pic>
        <p:nvPicPr>
          <p:cNvPr id="35846" name="Picture 6" descr="photo_optic_#21D1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772816"/>
            <a:ext cx="389255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294282"/>
            <a:ext cx="2016224" cy="179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5796136" y="3140968"/>
            <a:ext cx="2592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sz="2000" b="1" dirty="0" smtClean="0">
                <a:latin typeface="Arial Narrow" pitchFamily="34" charset="0"/>
              </a:rPr>
              <a:t>Filament group</a:t>
            </a:r>
            <a:endParaRPr lang="fr-FR" sz="2000" b="1" dirty="0">
              <a:latin typeface="Arial Narrow" pitchFamily="34" charset="0"/>
            </a:endParaRPr>
          </a:p>
        </p:txBody>
      </p:sp>
      <p:sp>
        <p:nvSpPr>
          <p:cNvPr id="35849" name="Text Box 12"/>
          <p:cNvSpPr txBox="1">
            <a:spLocks noChangeArrowheads="1"/>
          </p:cNvSpPr>
          <p:nvPr/>
        </p:nvSpPr>
        <p:spPr bwMode="auto">
          <a:xfrm>
            <a:off x="-3850" y="6053226"/>
            <a:ext cx="443183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fr-CH" sz="2000" b="1" dirty="0" smtClean="0">
                <a:latin typeface="Arial Narrow" pitchFamily="34" charset="0"/>
              </a:rPr>
              <a:t>Bronze type Nb</a:t>
            </a:r>
            <a:r>
              <a:rPr lang="fr-CH" sz="2000" b="1" baseline="-25000" dirty="0" smtClean="0">
                <a:latin typeface="Arial Narrow" pitchFamily="34" charset="0"/>
              </a:rPr>
              <a:t>3</a:t>
            </a:r>
            <a:r>
              <a:rPr lang="fr-CH" sz="2000" b="1" dirty="0" smtClean="0">
                <a:latin typeface="Arial Narrow" pitchFamily="34" charset="0"/>
              </a:rPr>
              <a:t>Sn wire (10’000 </a:t>
            </a:r>
            <a:r>
              <a:rPr lang="fr-CH" sz="2000" b="1" dirty="0">
                <a:latin typeface="Arial Narrow" pitchFamily="34" charset="0"/>
              </a:rPr>
              <a:t>filaments)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2914594" y="2385818"/>
            <a:ext cx="2917547" cy="9551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6012162" y="2571523"/>
            <a:ext cx="364156" cy="16155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42938" y="4929188"/>
            <a:ext cx="6429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CH" sz="2000" b="1" dirty="0">
                <a:solidFill>
                  <a:schemeClr val="bg1">
                    <a:lumMod val="95000"/>
                  </a:schemeClr>
                </a:solidFill>
              </a:rPr>
              <a:t>Cu</a:t>
            </a:r>
          </a:p>
        </p:txBody>
      </p:sp>
      <p:sp>
        <p:nvSpPr>
          <p:cNvPr id="35853" name="ZoneTexte 14"/>
          <p:cNvSpPr txBox="1">
            <a:spLocks noChangeArrowheads="1"/>
          </p:cNvSpPr>
          <p:nvPr/>
        </p:nvSpPr>
        <p:spPr bwMode="auto">
          <a:xfrm>
            <a:off x="3429000" y="4643438"/>
            <a:ext cx="642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sz="2000" b="1"/>
              <a:t>Ta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CAS, Erice, Italy, 25 April - 4 May, 2013</a:t>
            </a:r>
            <a:endParaRPr lang="fr-CH"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26064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Multifilamentary</a:t>
            </a:r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</a:rPr>
              <a:t> Nb</a:t>
            </a:r>
            <a:r>
              <a:rPr lang="fr-CH" sz="2400" b="1" baseline="-25000" dirty="0" smtClean="0">
                <a:solidFill>
                  <a:schemeClr val="bg1"/>
                </a:solidFill>
                <a:latin typeface="Arial Narrow" pitchFamily="34" charset="0"/>
              </a:rPr>
              <a:t>3</a:t>
            </a:r>
            <a:r>
              <a:rPr lang="fr-CH" sz="2400" b="1" dirty="0" smtClean="0">
                <a:solidFill>
                  <a:schemeClr val="bg1"/>
                </a:solidFill>
                <a:latin typeface="Arial Narrow" pitchFamily="34" charset="0"/>
              </a:rPr>
              <a:t>Sn wires </a:t>
            </a:r>
            <a:endParaRPr lang="en-GB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79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sz="1400" smtClean="0"/>
              <a:t>Summer School_06</a:t>
            </a:r>
          </a:p>
        </p:txBody>
      </p:sp>
      <p:pic>
        <p:nvPicPr>
          <p:cNvPr id="50179" name="Picture 2" descr="FESEM_D_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4824412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5148263" y="260350"/>
            <a:ext cx="3095625" cy="366713"/>
          </a:xfrm>
          <a:prstGeom prst="rect">
            <a:avLst/>
          </a:prstGeom>
          <a:solidFill>
            <a:srgbClr val="F3FBA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sz="1800" b="1">
                <a:latin typeface="Comic Sans MS" panose="030F0702030302020204" pitchFamily="66" charset="0"/>
              </a:rPr>
              <a:t>Filament diameter: 4 mm</a:t>
            </a:r>
            <a:endParaRPr lang="fr-FR" sz="1800" b="1">
              <a:latin typeface="Comic Sans MS" panose="030F0702030302020204" pitchFamily="66" charset="0"/>
            </a:endParaRPr>
          </a:p>
        </p:txBody>
      </p:sp>
      <p:pic>
        <p:nvPicPr>
          <p:cNvPr id="50181" name="Picture 4" descr="uni-logo4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2271" r="-1608" b="-4909"/>
          <a:stretch>
            <a:fillRect/>
          </a:stretch>
        </p:blipFill>
        <p:spPr bwMode="auto">
          <a:xfrm>
            <a:off x="0" y="0"/>
            <a:ext cx="1593850" cy="6032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107950" y="1004888"/>
            <a:ext cx="2825750" cy="457200"/>
          </a:xfrm>
          <a:prstGeom prst="rect">
            <a:avLst/>
          </a:prstGeom>
          <a:solidFill>
            <a:srgbClr val="F3FBA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sz="2400" b="1">
                <a:solidFill>
                  <a:srgbClr val="0033CC"/>
                </a:solidFill>
                <a:latin typeface="Comic Sans MS" panose="030F0702030302020204" pitchFamily="66" charset="0"/>
              </a:rPr>
              <a:t>The Bronze Route</a:t>
            </a:r>
            <a:endParaRPr lang="fr-FR" sz="200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50183" name="Picture 6" descr="photo_optic_#21D1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20888"/>
            <a:ext cx="2447925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10100"/>
            <a:ext cx="25209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879"/>
          <a:stretch>
            <a:fillRect/>
          </a:stretch>
        </p:blipFill>
        <p:spPr bwMode="auto">
          <a:xfrm>
            <a:off x="6227763" y="4237038"/>
            <a:ext cx="280987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 Box 9"/>
          <p:cNvSpPr txBox="1">
            <a:spLocks noChangeArrowheads="1"/>
          </p:cNvSpPr>
          <p:nvPr/>
        </p:nvSpPr>
        <p:spPr bwMode="auto">
          <a:xfrm>
            <a:off x="3419475" y="5229225"/>
            <a:ext cx="28082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sz="1800" b="1">
                <a:solidFill>
                  <a:srgbClr val="FF0000"/>
                </a:solidFill>
                <a:latin typeface="Comic Sans MS" panose="030F0702030302020204" pitchFamily="66" charset="0"/>
              </a:rPr>
              <a:t>Limitation</a:t>
            </a:r>
            <a:r>
              <a:rPr lang="fr-CH" sz="1800" b="1">
                <a:solidFill>
                  <a:srgbClr val="0033CC"/>
                </a:solidFill>
                <a:latin typeface="Comic Sans MS" panose="030F0702030302020204" pitchFamily="66" charset="0"/>
              </a:rPr>
              <a:t>: only a small part of the filament carries supercurrent</a:t>
            </a:r>
            <a:r>
              <a:rPr lang="fr-CH" sz="1800" b="1"/>
              <a:t> !</a:t>
            </a:r>
            <a:endParaRPr lang="fr-FR" sz="1800" b="1"/>
          </a:p>
        </p:txBody>
      </p:sp>
      <p:sp>
        <p:nvSpPr>
          <p:cNvPr id="50187" name="Text Box 10"/>
          <p:cNvSpPr txBox="1">
            <a:spLocks noChangeArrowheads="1"/>
          </p:cNvSpPr>
          <p:nvPr/>
        </p:nvSpPr>
        <p:spPr bwMode="auto">
          <a:xfrm>
            <a:off x="3851275" y="4581525"/>
            <a:ext cx="2447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H" sz="1400"/>
              <a:t>V.Abächerli et al., ASC 2004</a:t>
            </a:r>
            <a:endParaRPr lang="fr-FR" sz="1400"/>
          </a:p>
        </p:txBody>
      </p:sp>
    </p:spTree>
    <p:extLst>
      <p:ext uri="{BB962C8B-B14F-4D97-AF65-F5344CB8AC3E}">
        <p14:creationId xmlns="" xmlns:p14="http://schemas.microsoft.com/office/powerpoint/2010/main" val="333922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C:\Tutorial Houston, 2002\65, Nb3Sn wire, internal Sn, cross section,  PP ~LWF0000.tif"/>
          <p:cNvPicPr>
            <a:picLocks noChangeAspect="1" noChangeArrowheads="1"/>
          </p:cNvPicPr>
          <p:nvPr/>
        </p:nvPicPr>
        <p:blipFill rotWithShape="1">
          <a:blip r:embed="rId3" cstate="print"/>
          <a:srcRect l="5652" r="3159" b="26919"/>
          <a:stretch/>
        </p:blipFill>
        <p:spPr bwMode="auto">
          <a:xfrm>
            <a:off x="155256" y="1831881"/>
            <a:ext cx="8280920" cy="365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54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1547664" y="241480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Nb</a:t>
            </a:r>
            <a:r>
              <a:rPr lang="fr-CH" sz="2400" b="1" baseline="-25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r>
              <a:rPr lang="fr-CH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Sn wire configuration by </a:t>
            </a:r>
            <a:r>
              <a:rPr lang="fr-CH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Internal Sn diffusion</a:t>
            </a:r>
            <a:endParaRPr lang="fr-CH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3179" y="5694347"/>
            <a:ext cx="8851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latin typeface="Arial Narrow" panose="020B0606020202030204" pitchFamily="34" charset="0"/>
              </a:rPr>
              <a:t>a</a:t>
            </a:r>
            <a:r>
              <a:rPr lang="fr-CH" sz="2400" b="1" dirty="0" smtClean="0">
                <a:latin typeface="Arial Narrow" panose="020B0606020202030204" pitchFamily="34" charset="0"/>
              </a:rPr>
              <a:t>: thin Nb barrier, almost fully reacted: RRR = 10</a:t>
            </a:r>
          </a:p>
          <a:p>
            <a:r>
              <a:rPr lang="fr-CH" sz="2400" b="1" dirty="0">
                <a:latin typeface="Arial Narrow" panose="020B0606020202030204" pitchFamily="34" charset="0"/>
              </a:rPr>
              <a:t>b</a:t>
            </a:r>
            <a:r>
              <a:rPr lang="fr-CH" sz="2400" b="1" dirty="0" smtClean="0">
                <a:latin typeface="Arial Narrow" panose="020B0606020202030204" pitchFamily="34" charset="0"/>
              </a:rPr>
              <a:t>: thick Nb barrier, a complete unreacted Nb barrier remains: RRR = 100.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1897" y="1353349"/>
            <a:ext cx="820891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/>
              <a:t>2 RRP wires with J</a:t>
            </a:r>
            <a:r>
              <a:rPr lang="fr-CH" sz="2400" b="1" baseline="-25000" dirty="0" smtClean="0"/>
              <a:t>c</a:t>
            </a:r>
            <a:r>
              <a:rPr lang="fr-CH" sz="2400" b="1" dirty="0" smtClean="0"/>
              <a:t> (non-Cu) = 2’000 A/mm</a:t>
            </a:r>
            <a:r>
              <a:rPr lang="fr-CH" sz="2400" b="1" baseline="30000" dirty="0" smtClean="0"/>
              <a:t>2</a:t>
            </a:r>
            <a:r>
              <a:rPr lang="fr-CH" sz="2400" b="1" dirty="0" smtClean="0"/>
              <a:t> at 4.2K/12T</a:t>
            </a:r>
            <a:endParaRPr lang="fr-CH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7768768" y="4961050"/>
            <a:ext cx="751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Cu</a:t>
            </a:r>
            <a:endParaRPr lang="fr-CH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8038531" y="4190940"/>
            <a:ext cx="10699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>
                <a:latin typeface="Arial Narrow" panose="020B0606020202030204" pitchFamily="34" charset="0"/>
              </a:rPr>
              <a:t>Thick Nb</a:t>
            </a:r>
          </a:p>
          <a:p>
            <a:r>
              <a:rPr lang="fr-CH" b="1" dirty="0" smtClean="0">
                <a:latin typeface="Arial Narrow" panose="020B0606020202030204" pitchFamily="34" charset="0"/>
              </a:rPr>
              <a:t>barrier</a:t>
            </a:r>
            <a:endParaRPr lang="fr-CH" b="1" dirty="0">
              <a:latin typeface="Arial Narrow" panose="020B0606020202030204" pitchFamily="34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 flipV="1">
            <a:off x="8066088" y="3501008"/>
            <a:ext cx="250328" cy="689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122617" y="479423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</a:rPr>
              <a:t>Nb</a:t>
            </a:r>
            <a:r>
              <a:rPr lang="fr-CH" sz="2400" b="1" baseline="-25000" dirty="0" smtClean="0">
                <a:latin typeface="Arial Narrow" panose="020B0606020202030204" pitchFamily="34" charset="0"/>
              </a:rPr>
              <a:t>3</a:t>
            </a:r>
            <a:r>
              <a:rPr lang="fr-CH" sz="2400" b="1" dirty="0" smtClean="0">
                <a:latin typeface="Arial Narrow" panose="020B0606020202030204" pitchFamily="34" charset="0"/>
              </a:rPr>
              <a:t>Sn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1520" y="3499117"/>
            <a:ext cx="751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Cu</a:t>
            </a:r>
            <a:endParaRPr lang="fr-CH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1354510" y="5389012"/>
            <a:ext cx="1738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>
                <a:latin typeface="Arial Narrow" panose="020B0606020202030204" pitchFamily="34" charset="0"/>
              </a:rPr>
              <a:t>Thin Nb barrier</a:t>
            </a:r>
            <a:endParaRPr lang="fr-CH" b="1" dirty="0">
              <a:latin typeface="Arial Narrow" panose="020B0606020202030204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1547664" y="5255904"/>
            <a:ext cx="676013" cy="133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957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55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NbTi 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addition in </a:t>
            </a:r>
            <a:r>
              <a:rPr lang="fr-CH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Sn wires </a:t>
            </a:r>
            <a:r>
              <a:rPr lang="fr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(OST)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89" t="18557" r="5809" b="14492"/>
          <a:stretch/>
        </p:blipFill>
        <p:spPr bwMode="auto">
          <a:xfrm>
            <a:off x="899592" y="1844824"/>
            <a:ext cx="7488832" cy="421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9292" y="5842138"/>
            <a:ext cx="1290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>
                <a:cs typeface="Arial" panose="020B0604020202020204" pitchFamily="34" charset="0"/>
              </a:rPr>
              <a:t> Ti</a:t>
            </a:r>
          </a:p>
          <a:p>
            <a:r>
              <a:rPr lang="fr-CH" b="1" dirty="0">
                <a:cs typeface="Arial" panose="020B0604020202020204" pitchFamily="34" charset="0"/>
              </a:rPr>
              <a:t>(from NbTi)</a:t>
            </a:r>
            <a:endParaRPr lang="fr-CH" b="1" dirty="0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95536" y="4149080"/>
            <a:ext cx="1584176" cy="1693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033264" y="1340768"/>
            <a:ext cx="836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Ti additives introduced by NbTi rods.  </a:t>
            </a:r>
            <a:endParaRPr lang="fr-CH" sz="2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2598" y="6145559"/>
            <a:ext cx="72698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 b="1" dirty="0">
                <a:cs typeface="Arial" panose="020B0604020202020204" pitchFamily="34" charset="0"/>
              </a:rPr>
              <a:t>P. Lee, D. Larbalestier, J.A. Parrell, M.B. Field, Y. Zhang, S. Hong, ICMC 05, Keystone, USA</a:t>
            </a:r>
            <a:endParaRPr lang="fr-FR" sz="1400" b="1" dirty="0"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835696" y="270892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Nb</a:t>
            </a:r>
            <a:r>
              <a:rPr lang="fr-CH" sz="2000" b="1" baseline="-25000" dirty="0" smtClean="0">
                <a:latin typeface="Arial Narrow" panose="020B0606020202030204" pitchFamily="34" charset="0"/>
              </a:rPr>
              <a:t>3</a:t>
            </a:r>
            <a:r>
              <a:rPr lang="fr-CH" sz="2000" b="1" dirty="0" smtClean="0">
                <a:latin typeface="Arial Narrow" panose="020B0606020202030204" pitchFamily="34" charset="0"/>
              </a:rPr>
              <a:t>Sn</a:t>
            </a:r>
            <a:endParaRPr lang="fr-CH" sz="2000" b="1" dirty="0">
              <a:latin typeface="Arial Narrow" panose="020B0606020202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22598" y="1948770"/>
            <a:ext cx="789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Cu</a:t>
            </a:r>
            <a:endParaRPr lang="fr-CH" sz="2000" b="1" dirty="0">
              <a:latin typeface="Arial Narrow" panose="020B0606020202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40644" y="184482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Nb</a:t>
            </a:r>
            <a:endParaRPr lang="fr-CH" sz="2000" b="1" dirty="0">
              <a:latin typeface="Arial Narrow" panose="020B0606020202030204" pitchFamily="34" charset="0"/>
            </a:endParaRPr>
          </a:p>
        </p:txBody>
      </p:sp>
      <p:cxnSp>
        <p:nvCxnSpPr>
          <p:cNvPr id="14" name="Connecteur droit 13"/>
          <p:cNvCxnSpPr>
            <a:stCxn id="10" idx="2"/>
          </p:cNvCxnSpPr>
          <p:nvPr/>
        </p:nvCxnSpPr>
        <p:spPr>
          <a:xfrm>
            <a:off x="3628676" y="2244934"/>
            <a:ext cx="288032" cy="644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772692" y="2244934"/>
            <a:ext cx="648072" cy="463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184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56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 smtClean="0"/>
              <a:t>Optimized Nb</a:t>
            </a:r>
            <a:r>
              <a:rPr lang="fr-CH" sz="2800" baseline="-25000" dirty="0" smtClean="0"/>
              <a:t>3</a:t>
            </a:r>
            <a:r>
              <a:rPr lang="fr-CH" sz="2800" dirty="0" smtClean="0"/>
              <a:t>Sn reaction</a:t>
            </a:r>
            <a:endParaRPr lang="fr-CH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80" t="29743" r="38880" b="16067"/>
          <a:stretch/>
        </p:blipFill>
        <p:spPr bwMode="auto">
          <a:xfrm>
            <a:off x="1331640" y="1837977"/>
            <a:ext cx="6624736" cy="450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512" y="1268760"/>
            <a:ext cx="878497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9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latin typeface="Arial Narrow" panose="020B0606020202030204" pitchFamily="34" charset="0"/>
              </a:rPr>
              <a:t>Required for </a:t>
            </a:r>
            <a:r>
              <a:rPr lang="fr-CH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LHC Upgrade</a:t>
            </a:r>
            <a:r>
              <a:rPr lang="fr-CH" sz="2400" b="1" dirty="0" smtClean="0">
                <a:latin typeface="Arial Narrow" panose="020B0606020202030204" pitchFamily="34" charset="0"/>
              </a:rPr>
              <a:t>: J</a:t>
            </a:r>
            <a:r>
              <a:rPr lang="fr-CH" sz="2400" b="1" baseline="-25000" dirty="0" smtClean="0">
                <a:latin typeface="Arial Narrow" panose="020B0606020202030204" pitchFamily="34" charset="0"/>
              </a:rPr>
              <a:t>c</a:t>
            </a:r>
            <a:r>
              <a:rPr lang="fr-CH" sz="2400" b="1" dirty="0" smtClean="0">
                <a:latin typeface="Arial Narrow" panose="020B0606020202030204" pitchFamily="34" charset="0"/>
              </a:rPr>
              <a:t>(non-Cu) = 1’500 A/mm</a:t>
            </a:r>
            <a:r>
              <a:rPr lang="fr-CH" sz="2400" b="1" baseline="30000" dirty="0" smtClean="0">
                <a:latin typeface="Arial Narrow" panose="020B0606020202030204" pitchFamily="34" charset="0"/>
              </a:rPr>
              <a:t>2</a:t>
            </a:r>
            <a:r>
              <a:rPr lang="fr-CH" sz="2400" b="1" dirty="0" smtClean="0">
                <a:latin typeface="Arial Narrow" panose="020B0606020202030204" pitchFamily="34" charset="0"/>
              </a:rPr>
              <a:t> at 4.2K/15T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987824" y="3212976"/>
            <a:ext cx="0" cy="25202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300192" y="5949280"/>
            <a:ext cx="2386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latin typeface="Arial Narrow" panose="020B0606020202030204" pitchFamily="34" charset="0"/>
              </a:rPr>
              <a:t>Courtesy Parrell (OST)</a:t>
            </a:r>
            <a:endParaRPr lang="fr-CH" sz="1600" b="1" dirty="0">
              <a:latin typeface="Arial Narrow" panose="020B0606020202030204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871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57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RRP wires for various applications 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26" t="26716" r="23709" b="14737"/>
          <a:stretch/>
        </p:blipFill>
        <p:spPr bwMode="auto">
          <a:xfrm>
            <a:off x="446715" y="1143000"/>
            <a:ext cx="8373757" cy="521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51520" y="645557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smtClean="0">
                <a:latin typeface="Arial Narrow" panose="020B0606020202030204" pitchFamily="34" charset="0"/>
              </a:rPr>
              <a:t>Courtesy Parrell (OST)</a:t>
            </a:r>
            <a:endParaRPr lang="fr-CH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23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Tutorial Houston, 2002\38, Nb-Sn, advantages of ECN method PP ~LWF001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06575"/>
            <a:ext cx="8534400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58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63688" y="332656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 in Tube </a:t>
            </a:r>
            <a:r>
              <a:rPr lang="fr-CH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PIT) technique</a:t>
            </a:r>
            <a:endParaRPr lang="fr-CH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436096" y="443711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&gt; 3’000 A/mm</a:t>
            </a:r>
            <a:r>
              <a:rPr lang="fr-CH" sz="2000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  <a:r>
              <a:rPr lang="fr-CH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at 4.2K/12T</a:t>
            </a:r>
            <a:endParaRPr lang="fr-CH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11560" y="5385410"/>
            <a:ext cx="853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     Note: As starting material, one uses NbSn</a:t>
            </a:r>
            <a:r>
              <a:rPr lang="fr-CH" sz="2000" b="1" baseline="-25000" dirty="0" smtClean="0">
                <a:latin typeface="Arial Narrow" panose="020B0606020202030204" pitchFamily="34" charset="0"/>
              </a:rPr>
              <a:t>2</a:t>
            </a:r>
            <a:r>
              <a:rPr lang="fr-CH" sz="2000" b="1" dirty="0" smtClean="0">
                <a:latin typeface="Arial Narrow" panose="020B0606020202030204" pitchFamily="34" charset="0"/>
              </a:rPr>
              <a:t> powders, which are difficult to</a:t>
            </a:r>
          </a:p>
          <a:p>
            <a:r>
              <a:rPr lang="fr-CH" sz="2000" b="1" dirty="0" smtClean="0">
                <a:latin typeface="Arial Narrow" panose="020B0606020202030204" pitchFamily="34" charset="0"/>
              </a:rPr>
              <a:t>     fabricate                     higher costs</a:t>
            </a:r>
            <a:endParaRPr lang="fr-CH" sz="2000" b="1" dirty="0">
              <a:latin typeface="Arial Narrow" panose="020B0606020202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5576" y="3573016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latin typeface="Arial Narrow" panose="020B0606020202030204" pitchFamily="34" charset="0"/>
              </a:rPr>
              <a:t>*         Higher costs than other techniques</a:t>
            </a:r>
            <a:endParaRPr lang="fr-CH" sz="2000" b="1" dirty="0">
              <a:latin typeface="Arial Narrow" panose="020B0606020202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43608" y="1916832"/>
            <a:ext cx="2592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PIT technique</a:t>
            </a:r>
            <a:endParaRPr lang="fr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2195736" y="5805264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ZoneTexte 13"/>
          <p:cNvSpPr txBox="1"/>
          <p:nvPr/>
        </p:nvSpPr>
        <p:spPr>
          <a:xfrm>
            <a:off x="683568" y="191683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Tutorial Houston, 2002\104, Cross section, SMI wire  ~LWF0000.tif"/>
          <p:cNvPicPr>
            <a:picLocks noChangeAspect="1" noChangeArrowheads="1"/>
          </p:cNvPicPr>
          <p:nvPr/>
        </p:nvPicPr>
        <p:blipFill>
          <a:blip r:embed="rId3" cstate="print"/>
          <a:srcRect t="2199" r="6404" b="25662"/>
          <a:stretch>
            <a:fillRect/>
          </a:stretch>
        </p:blipFill>
        <p:spPr bwMode="auto">
          <a:xfrm>
            <a:off x="323528" y="2142449"/>
            <a:ext cx="351400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2128897" y="5389889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Nb</a:t>
            </a:r>
            <a:r>
              <a:rPr lang="fr-FR" sz="2400" b="1" baseline="-250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FR" sz="24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Sn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3021443" y="5047874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Nb, residual</a:t>
            </a:r>
          </a:p>
        </p:txBody>
      </p:sp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404129" y="5157192"/>
            <a:ext cx="167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008000"/>
                </a:solidFill>
                <a:latin typeface="Arial" charset="0"/>
              </a:rPr>
              <a:t>Cu matrix</a:t>
            </a:r>
            <a:endParaRPr lang="fr-FR" sz="2400" b="1" dirty="0">
              <a:solidFill>
                <a:srgbClr val="008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59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43608" y="4487663"/>
            <a:ext cx="1224136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 flipV="1">
            <a:off x="3263448" y="4376503"/>
            <a:ext cx="504056" cy="590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2562755" y="4362055"/>
            <a:ext cx="353061" cy="1025970"/>
          </a:xfrm>
          <a:prstGeom prst="line">
            <a:avLst/>
          </a:prstGeom>
          <a:ln w="28575">
            <a:solidFill>
              <a:srgbClr val="FF0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851920" y="1364657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itchFamily="34" charset="0"/>
              </a:rPr>
              <a:t>« hole »:</a:t>
            </a:r>
          </a:p>
          <a:p>
            <a:r>
              <a:rPr lang="fr-CH" sz="2400" b="1" dirty="0" smtClean="0">
                <a:latin typeface="Arial Narrow" pitchFamily="34" charset="0"/>
              </a:rPr>
              <a:t>low density</a:t>
            </a:r>
            <a:endParaRPr lang="fr-CH" sz="2400" b="1" dirty="0">
              <a:latin typeface="Arial Narrow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 flipH="1">
            <a:off x="3491880" y="2195654"/>
            <a:ext cx="709414" cy="7080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907704" y="332656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PIT:  </a:t>
            </a:r>
            <a:r>
              <a:rPr lang="fr-CH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Powder in tube </a:t>
            </a:r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Nb</a:t>
            </a:r>
            <a:r>
              <a:rPr lang="fr-CH" sz="24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CH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 wires</a:t>
            </a:r>
            <a:endParaRPr lang="fr-CH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Tutorial Houston, 2002\100, Nb3Sn, ECN wire, cross section  ~LWF0001.tif"/>
          <p:cNvPicPr>
            <a:picLocks noChangeAspect="1" noChangeArrowheads="1"/>
          </p:cNvPicPr>
          <p:nvPr/>
        </p:nvPicPr>
        <p:blipFill rotWithShape="1">
          <a:blip r:embed="rId6" cstate="print"/>
          <a:srcRect l="11670" t="2837" r="9454" b="14321"/>
          <a:stretch/>
        </p:blipFill>
        <p:spPr bwMode="auto">
          <a:xfrm>
            <a:off x="5427171" y="2195654"/>
            <a:ext cx="2529490" cy="252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017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3239C-8344-42B6-BEA8-7D79D1256381}" type="slidenum">
              <a:rPr lang="fr-FR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254"/>
          <a:stretch/>
        </p:blipFill>
        <p:spPr bwMode="auto">
          <a:xfrm>
            <a:off x="-1304" y="1313663"/>
            <a:ext cx="9145304" cy="5042687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  <a:effectLst/>
          <a:extLst/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2" name="TextBox 1"/>
          <p:cNvSpPr txBox="1"/>
          <p:nvPr/>
        </p:nvSpPr>
        <p:spPr>
          <a:xfrm>
            <a:off x="7596336" y="3831431"/>
            <a:ext cx="154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itchFamily="34" charset="0"/>
                <a:cs typeface="Arial" pitchFamily="34" charset="0"/>
              </a:rPr>
              <a:t>; </a:t>
            </a:r>
            <a:r>
              <a:rPr lang="fr-CH" sz="2400" b="1" dirty="0" err="1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j</a:t>
            </a:r>
            <a:r>
              <a:rPr lang="fr-CH" sz="2400" b="1" baseline="-25000" dirty="0" err="1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c</a:t>
            </a:r>
            <a:r>
              <a:rPr lang="fr-CH" sz="2400" b="1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 [A/mm</a:t>
            </a:r>
            <a:r>
              <a:rPr lang="fr-CH" sz="2400" b="1" baseline="3000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2</a:t>
            </a:r>
            <a:r>
              <a:rPr lang="fr-CH" sz="2400" b="1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]</a:t>
            </a:r>
            <a:endParaRPr lang="en-GB" sz="2400" b="1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696" y="354290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sz="2400" b="1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Applied Superconductivity: Definitions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491880" y="3573016"/>
            <a:ext cx="2088232" cy="936104"/>
          </a:xfrm>
          <a:prstGeom prst="rect">
            <a:avLst/>
          </a:prstGeom>
          <a:solidFill>
            <a:srgbClr val="EBFDFF">
              <a:alpha val="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</p:spTree>
    <p:extLst>
      <p:ext uri="{BB962C8B-B14F-4D97-AF65-F5344CB8AC3E}">
        <p14:creationId xmlns="" xmlns:p14="http://schemas.microsoft.com/office/powerpoint/2010/main" val="40006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60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31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fr-CH" sz="31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fr-CH" sz="2700" b="1" dirty="0" smtClean="0">
                <a:latin typeface="Arial" pitchFamily="34" charset="0"/>
                <a:cs typeface="Arial" pitchFamily="34" charset="0"/>
              </a:rPr>
              <a:t>C. Calorimetric analysis of Nb</a:t>
            </a:r>
            <a:r>
              <a:rPr lang="fr-CH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fr-CH" sz="2700" b="1" dirty="0" smtClean="0">
                <a:latin typeface="Arial" pitchFamily="34" charset="0"/>
                <a:cs typeface="Arial" pitchFamily="34" charset="0"/>
              </a:rPr>
              <a:t>Sn wires 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CH" dirty="0"/>
          </a:p>
        </p:txBody>
      </p:sp>
      <p:sp>
        <p:nvSpPr>
          <p:cNvPr id="5" name="Rectangle 4"/>
          <p:cNvSpPr/>
          <p:nvPr/>
        </p:nvSpPr>
        <p:spPr>
          <a:xfrm>
            <a:off x="0" y="1268760"/>
            <a:ext cx="914399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CH" sz="2400" b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Specific </a:t>
            </a:r>
            <a:r>
              <a:rPr lang="fr-CH" sz="2400" b="1" dirty="0">
                <a:solidFill>
                  <a:srgbClr val="0033CC"/>
                </a:solidFill>
                <a:latin typeface="Arial Narrow" panose="020B0606020202030204" pitchFamily="34" charset="0"/>
              </a:rPr>
              <a:t>heat measurements</a:t>
            </a:r>
            <a:r>
              <a:rPr lang="fr-CH" sz="2400" b="1" dirty="0">
                <a:latin typeface="Arial Narrow" panose="020B0606020202030204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fr-CH" sz="2400" b="1" dirty="0">
                <a:latin typeface="Arial Narrow" panose="020B0606020202030204" pitchFamily="34" charset="0"/>
              </a:rPr>
              <a:t>   </a:t>
            </a:r>
            <a:r>
              <a:rPr lang="en-US" sz="2400" b="1" dirty="0">
                <a:latin typeface="Arial Narrow" panose="020B0606020202030204" pitchFamily="34" charset="0"/>
              </a:rPr>
              <a:t>No shielding effects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   Measures the totality of the superconducting volume in the wire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   Measurement with the matrix (under prestress)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   Up </a:t>
            </a:r>
            <a:r>
              <a:rPr lang="en-US" sz="2400" b="1" dirty="0" smtClean="0">
                <a:latin typeface="Arial Narrow" panose="020B0606020202030204" pitchFamily="34" charset="0"/>
              </a:rPr>
              <a:t>to high fields (21 T)</a:t>
            </a:r>
            <a:endParaRPr lang="en-US" sz="2400" b="1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anose="020B0606020202030204" pitchFamily="34" charset="0"/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Technique </a:t>
            </a:r>
            <a:endParaRPr lang="en-US" sz="2400" b="1" dirty="0">
              <a:solidFill>
                <a:srgbClr val="0033CC"/>
              </a:solidFill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   Measurement at 0T and 14T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   Subtraction, to eliminate normal conducting part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   Deconvolution of the superconducting part             </a:t>
            </a:r>
            <a:r>
              <a:rPr lang="en-US" sz="2400" b="1" dirty="0" err="1">
                <a:latin typeface="Arial Narrow" panose="020B0606020202030204" pitchFamily="34" charset="0"/>
              </a:rPr>
              <a:t>T</a:t>
            </a:r>
            <a:r>
              <a:rPr lang="en-US" sz="2400" b="1" baseline="-25000" dirty="0" err="1">
                <a:latin typeface="Arial Narrow" panose="020B0606020202030204" pitchFamily="34" charset="0"/>
              </a:rPr>
              <a:t>c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smtClean="0">
                <a:latin typeface="Arial Narrow" panose="020B0606020202030204" pitchFamily="34" charset="0"/>
              </a:rPr>
              <a:t>distribution</a:t>
            </a:r>
          </a:p>
          <a:p>
            <a:pPr>
              <a:spcBef>
                <a:spcPts val="600"/>
              </a:spcBef>
            </a:pPr>
            <a:endParaRPr lang="en-US" sz="800" b="1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fr-CH" sz="2400" b="1" dirty="0" smtClean="0">
                <a:solidFill>
                  <a:srgbClr val="005392"/>
                </a:solidFill>
                <a:latin typeface="Arial Narrow" panose="020B0606020202030204" pitchFamily="34" charset="0"/>
                <a:cs typeface="Arial" pitchFamily="34" charset="0"/>
              </a:rPr>
              <a:t>Result</a:t>
            </a:r>
            <a:r>
              <a:rPr lang="fr-CH" sz="2400" b="1" dirty="0" smtClean="0">
                <a:latin typeface="Arial Narrow" panose="020B0606020202030204" pitchFamily="34" charset="0"/>
                <a:cs typeface="Arial" pitchFamily="34" charset="0"/>
              </a:rPr>
              <a:t>: All </a:t>
            </a:r>
            <a:r>
              <a:rPr lang="fr-CH" sz="2400" b="1" dirty="0">
                <a:latin typeface="Arial Narrow" panose="020B0606020202030204" pitchFamily="34" charset="0"/>
                <a:cs typeface="Arial" pitchFamily="34" charset="0"/>
              </a:rPr>
              <a:t>Nb</a:t>
            </a:r>
            <a:r>
              <a:rPr lang="fr-CH" sz="2400" b="1" baseline="-25000" dirty="0">
                <a:latin typeface="Arial Narrow" panose="020B0606020202030204" pitchFamily="34" charset="0"/>
                <a:cs typeface="Arial" pitchFamily="34" charset="0"/>
              </a:rPr>
              <a:t>3</a:t>
            </a:r>
            <a:r>
              <a:rPr lang="fr-CH" sz="2400" b="1" dirty="0">
                <a:latin typeface="Arial Narrow" panose="020B0606020202030204" pitchFamily="34" charset="0"/>
                <a:cs typeface="Arial" pitchFamily="34" charset="0"/>
              </a:rPr>
              <a:t>Sn wires are </a:t>
            </a:r>
            <a:r>
              <a:rPr lang="fr-CH" sz="2400" b="1" dirty="0" smtClean="0">
                <a:latin typeface="Arial Narrow" panose="020B0606020202030204" pitchFamily="34" charset="0"/>
                <a:cs typeface="Arial" pitchFamily="34" charset="0"/>
              </a:rPr>
              <a:t>inherently inhomogeneous! Susceptibility or resistivity measurements give </a:t>
            </a:r>
            <a:r>
              <a:rPr lang="fr-CH" sz="24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only the onset value of T</a:t>
            </a:r>
            <a:r>
              <a:rPr lang="fr-CH" sz="24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c</a:t>
            </a:r>
            <a:r>
              <a:rPr lang="fr-CH" sz="2400" b="1" dirty="0" smtClean="0">
                <a:latin typeface="Arial Narrow" panose="020B0606020202030204" pitchFamily="34" charset="0"/>
                <a:cs typeface="Arial" pitchFamily="34" charset="0"/>
              </a:rPr>
              <a:t>!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5508104" y="4869160"/>
            <a:ext cx="725400" cy="394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969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CAS, Erice, Italy, 25 April - 4 May, 2013</a:t>
            </a:r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61</a:t>
            </a:fld>
            <a:endParaRPr lang="fr-CH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3100" b="1" dirty="0" smtClean="0">
                <a:latin typeface="Arial Narrow" panose="020B0606020202030204" pitchFamily="34" charset="0"/>
              </a:rPr>
              <a:t/>
            </a:r>
            <a:br>
              <a:rPr lang="fr-CH" sz="3100" b="1" dirty="0" smtClean="0">
                <a:latin typeface="Arial Narrow" panose="020B0606020202030204" pitchFamily="34" charset="0"/>
              </a:rPr>
            </a:br>
            <a:r>
              <a:rPr lang="fr-CH" sz="3100" b="1" dirty="0" smtClean="0">
                <a:latin typeface="Arial Narrow" panose="020B0606020202030204" pitchFamily="34" charset="0"/>
              </a:rPr>
              <a:t>T</a:t>
            </a:r>
            <a:r>
              <a:rPr lang="fr-CH" sz="3100" b="1" baseline="-25000" dirty="0" smtClean="0">
                <a:latin typeface="Arial Narrow" panose="020B0606020202030204" pitchFamily="34" charset="0"/>
              </a:rPr>
              <a:t>c</a:t>
            </a:r>
            <a:r>
              <a:rPr lang="fr-CH" sz="3100" b="1" dirty="0" smtClean="0">
                <a:latin typeface="Arial Narrow" panose="020B0606020202030204" pitchFamily="34" charset="0"/>
              </a:rPr>
              <a:t> </a:t>
            </a:r>
            <a:r>
              <a:rPr lang="fr-CH" sz="3100" b="1" dirty="0">
                <a:latin typeface="Arial Narrow" panose="020B0606020202030204" pitchFamily="34" charset="0"/>
              </a:rPr>
              <a:t>distribution from specific heat measurements</a:t>
            </a:r>
            <a:r>
              <a:rPr lang="fr-FR" b="1" dirty="0">
                <a:latin typeface="Comic Sans MS" panose="030F0702030302020204" pitchFamily="66" charset="0"/>
              </a:rPr>
              <a:t/>
            </a:r>
            <a:br>
              <a:rPr lang="fr-FR" b="1" dirty="0">
                <a:latin typeface="Comic Sans MS" panose="030F0702030302020204" pitchFamily="66" charset="0"/>
              </a:rPr>
            </a:br>
            <a:endParaRPr lang="fr-CH" dirty="0"/>
          </a:p>
        </p:txBody>
      </p:sp>
      <p:sp>
        <p:nvSpPr>
          <p:cNvPr id="16" name="ZoneTexte 15"/>
          <p:cNvSpPr txBox="1"/>
          <p:nvPr/>
        </p:nvSpPr>
        <p:spPr>
          <a:xfrm>
            <a:off x="449542" y="5363974"/>
            <a:ext cx="831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latin typeface="Arial Narrow" panose="020B0606020202030204" pitchFamily="34" charset="0"/>
              </a:rPr>
              <a:t>Clear difference between Bronze route and Internal Sn (RRP) wires:</a:t>
            </a:r>
          </a:p>
          <a:p>
            <a:r>
              <a:rPr lang="fr-CH" sz="2400" b="1" dirty="0" smtClean="0">
                <a:latin typeface="Arial Narrow" panose="020B0606020202030204" pitchFamily="34" charset="0"/>
              </a:rPr>
              <a:t>Bronze Route wires have a lower T</a:t>
            </a:r>
            <a:r>
              <a:rPr lang="fr-CH" sz="2400" b="1" baseline="-25000" dirty="0" smtClean="0">
                <a:latin typeface="Arial Narrow" panose="020B0606020202030204" pitchFamily="34" charset="0"/>
              </a:rPr>
              <a:t>c</a:t>
            </a:r>
            <a:r>
              <a:rPr lang="fr-CH" sz="2400" b="1" dirty="0" smtClean="0">
                <a:latin typeface="Arial Narrow" panose="020B0606020202030204" pitchFamily="34" charset="0"/>
              </a:rPr>
              <a:t>            lower average Sn content</a:t>
            </a:r>
            <a:endParaRPr lang="fr-CH" sz="2400" b="1" dirty="0"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04" y="619497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400" b="1" dirty="0">
                <a:latin typeface="Arial Narrow" panose="020B0606020202030204" pitchFamily="34" charset="0"/>
              </a:rPr>
              <a:t>C. Senatore, V. </a:t>
            </a:r>
            <a:r>
              <a:rPr lang="fr-CH" sz="1400" b="1" dirty="0" smtClean="0">
                <a:latin typeface="Arial Narrow" panose="020B0606020202030204" pitchFamily="34" charset="0"/>
              </a:rPr>
              <a:t>Abächerli, R.Flükiger, 2011</a:t>
            </a:r>
            <a:endParaRPr lang="fr-FR" sz="1400" b="1" dirty="0">
              <a:latin typeface="Arial Narrow" panose="020B0606020202030204" pitchFamily="34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2" cstate="print"/>
          <a:srcRect l="1959" t="5881" r="5113"/>
          <a:stretch>
            <a:fillRect/>
          </a:stretch>
        </p:blipFill>
        <p:spPr bwMode="auto">
          <a:xfrm>
            <a:off x="1418862" y="1196752"/>
            <a:ext cx="6033458" cy="4248472"/>
          </a:xfrm>
          <a:prstGeom prst="rect">
            <a:avLst/>
          </a:prstGeom>
          <a:noFill/>
          <a:ln w="9525">
            <a:solidFill>
              <a:srgbClr val="005392"/>
            </a:solidFill>
            <a:miter lim="800000"/>
            <a:headEnd/>
            <a:tailEnd/>
          </a:ln>
        </p:spPr>
      </p:pic>
      <p:sp>
        <p:nvSpPr>
          <p:cNvPr id="6" name="Flèche droite 5"/>
          <p:cNvSpPr/>
          <p:nvPr/>
        </p:nvSpPr>
        <p:spPr>
          <a:xfrm>
            <a:off x="4860032" y="5810668"/>
            <a:ext cx="648072" cy="334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40284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19314"/>
            <a:ext cx="5318773" cy="479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051176" y="5040174"/>
            <a:ext cx="50040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>
              <a:spcBef>
                <a:spcPct val="25000"/>
              </a:spcBef>
              <a:spcAft>
                <a:spcPct val="25000"/>
              </a:spcAft>
            </a:pPr>
            <a:r>
              <a:rPr lang="en-GB" sz="2000" b="1" dirty="0" smtClean="0">
                <a:latin typeface="Arial Narrow" pitchFamily="34" charset="0"/>
              </a:rPr>
              <a:t>Below the 3D surface: superconductivity.</a:t>
            </a:r>
          </a:p>
          <a:p>
            <a:pPr marL="190500" indent="-190500">
              <a:spcBef>
                <a:spcPct val="25000"/>
              </a:spcBef>
              <a:spcAft>
                <a:spcPct val="25000"/>
              </a:spcAft>
            </a:pPr>
            <a:r>
              <a:rPr lang="en-GB" sz="2000" b="1" dirty="0" smtClean="0">
                <a:latin typeface="Arial Narrow" pitchFamily="34" charset="0"/>
              </a:rPr>
              <a:t>Above the 3D surface: normal state, with R ≠ 0.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51920" y="1827401"/>
            <a:ext cx="51125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>
              <a:spcAft>
                <a:spcPts val="600"/>
              </a:spcAft>
            </a:pPr>
            <a:r>
              <a:rPr lang="en-GB" sz="2000" b="1" dirty="0" smtClean="0">
                <a:latin typeface="Arial Narrow" pitchFamily="34" charset="0"/>
              </a:rPr>
              <a:t>The </a:t>
            </a:r>
            <a:r>
              <a:rPr lang="en-GB" sz="2000" b="1" dirty="0" smtClean="0">
                <a:solidFill>
                  <a:srgbClr val="FF0000"/>
                </a:solidFill>
                <a:latin typeface="Arial Narrow" pitchFamily="34" charset="0"/>
              </a:rPr>
              <a:t>critical surface</a:t>
            </a:r>
            <a:r>
              <a:rPr lang="en-GB" sz="2000" b="1" dirty="0" smtClean="0">
                <a:latin typeface="Arial Narrow" pitchFamily="34" charset="0"/>
              </a:rPr>
              <a:t> is the boundary between</a:t>
            </a:r>
          </a:p>
          <a:p>
            <a:pPr marL="190500" indent="-190500">
              <a:spcAft>
                <a:spcPts val="600"/>
              </a:spcAft>
            </a:pPr>
            <a:r>
              <a:rPr lang="en-GB" sz="2000" b="1" dirty="0" smtClean="0">
                <a:latin typeface="Arial Narrow" pitchFamily="34" charset="0"/>
              </a:rPr>
              <a:t>superconductivity and normal resistivity in the</a:t>
            </a:r>
          </a:p>
          <a:p>
            <a:pPr marL="190500" indent="-190500">
              <a:spcAft>
                <a:spcPts val="600"/>
              </a:spcAft>
            </a:pPr>
            <a:r>
              <a:rPr lang="en-GB" sz="2000" b="1" dirty="0" smtClean="0">
                <a:latin typeface="Arial Narrow" pitchFamily="34" charset="0"/>
              </a:rPr>
              <a:t>3 dimensional space.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FEAE-52CD-4735-8C0F-508E6F418C22}" type="slidenum">
              <a:rPr lang="fr-CH" smtClean="0"/>
              <a:pPr/>
              <a:t>7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4397" y="303039"/>
            <a:ext cx="5225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400" b="1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Critical surface in type II superconductors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813"/>
            <a:ext cx="1515111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2D369-40BF-407F-8D99-B7E73717CBD2}" type="slidenum">
              <a:rPr lang="fr-FR"/>
              <a:pPr>
                <a:defRPr/>
              </a:pPr>
              <a:t>8</a:t>
            </a:fld>
            <a:endParaRPr lang="fr-FR"/>
          </a:p>
        </p:txBody>
      </p:sp>
      <p:pic>
        <p:nvPicPr>
          <p:cNvPr id="12292" name="Picture 6" descr="scan00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10"/>
          <a:stretch/>
        </p:blipFill>
        <p:spPr bwMode="auto">
          <a:xfrm>
            <a:off x="36512" y="1052736"/>
            <a:ext cx="9144000" cy="57772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scan00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17"/>
          <a:stretch/>
        </p:blipFill>
        <p:spPr bwMode="auto">
          <a:xfrm>
            <a:off x="2339752" y="1196752"/>
            <a:ext cx="1911345" cy="278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3707904" y="1052736"/>
            <a:ext cx="2232025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CH" sz="1800" dirty="0" smtClean="0"/>
          </a:p>
          <a:p>
            <a:pPr eaLnBrk="1" hangingPunct="1">
              <a:spcBef>
                <a:spcPct val="50000"/>
              </a:spcBef>
            </a:pPr>
            <a:endParaRPr lang="fr-CH" sz="1800" dirty="0"/>
          </a:p>
          <a:p>
            <a:pPr eaLnBrk="1" hangingPunct="1">
              <a:spcBef>
                <a:spcPct val="50000"/>
              </a:spcBef>
            </a:pPr>
            <a:endParaRPr lang="fr-CH" sz="1800" dirty="0" smtClean="0"/>
          </a:p>
          <a:p>
            <a:pPr eaLnBrk="1" hangingPunct="1">
              <a:spcBef>
                <a:spcPct val="50000"/>
              </a:spcBef>
            </a:pPr>
            <a:endParaRPr lang="fr-FR" sz="800" dirty="0"/>
          </a:p>
        </p:txBody>
      </p:sp>
      <p:sp>
        <p:nvSpPr>
          <p:cNvPr id="12295" name="Text Box 13"/>
          <p:cNvSpPr txBox="1">
            <a:spLocks noChangeArrowheads="1"/>
          </p:cNvSpPr>
          <p:nvPr/>
        </p:nvSpPr>
        <p:spPr bwMode="auto">
          <a:xfrm>
            <a:off x="35496" y="2060848"/>
            <a:ext cx="1992659" cy="7848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1800" b="1" dirty="0">
                <a:solidFill>
                  <a:srgbClr val="FF3300"/>
                </a:solidFill>
                <a:latin typeface="Arial" panose="020B0604020202020204" pitchFamily="34" charset="0"/>
              </a:rPr>
              <a:t>Long</a:t>
            </a:r>
            <a:r>
              <a:rPr lang="fr-CH" sz="1800" b="1" dirty="0">
                <a:latin typeface="Arial" panose="020B0604020202020204" pitchFamily="34" charset="0"/>
              </a:rPr>
              <a:t> </a:t>
            </a:r>
            <a:r>
              <a:rPr lang="fr-CH" sz="1800" b="1" dirty="0" smtClean="0">
                <a:latin typeface="Arial" panose="020B0604020202020204" pitchFamily="34" charset="0"/>
              </a:rPr>
              <a:t>wires</a:t>
            </a:r>
          </a:p>
          <a:p>
            <a:pPr eaLnBrk="1" hangingPunct="1">
              <a:spcBef>
                <a:spcPct val="50000"/>
              </a:spcBef>
            </a:pPr>
            <a:r>
              <a:rPr lang="fr-CH" sz="1800" b="1" dirty="0" smtClean="0">
                <a:latin typeface="Arial Narrow" panose="020B0606020202030204" pitchFamily="34" charset="0"/>
              </a:rPr>
              <a:t>(</a:t>
            </a:r>
            <a:r>
              <a:rPr lang="fr-CH" sz="1800" b="1" dirty="0">
                <a:latin typeface="Arial Narrow" panose="020B0606020202030204" pitchFamily="34" charset="0"/>
              </a:rPr>
              <a:t>length: &gt; 0.1 m)</a:t>
            </a:r>
            <a:endParaRPr lang="fr-FR" sz="1800" b="1" dirty="0">
              <a:latin typeface="Arial Narrow" panose="020B0606020202030204" pitchFamily="34" charset="0"/>
            </a:endParaRPr>
          </a:p>
        </p:txBody>
      </p:sp>
      <p:sp>
        <p:nvSpPr>
          <p:cNvPr id="12297" name="Text Box 15"/>
          <p:cNvSpPr txBox="1">
            <a:spLocks noChangeArrowheads="1"/>
          </p:cNvSpPr>
          <p:nvPr/>
        </p:nvSpPr>
        <p:spPr bwMode="auto">
          <a:xfrm>
            <a:off x="41488" y="6011996"/>
            <a:ext cx="5610632" cy="369332"/>
          </a:xfrm>
          <a:prstGeom prst="rect">
            <a:avLst/>
          </a:prstGeom>
          <a:solidFill>
            <a:srgbClr val="FFFF8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1800" b="1" dirty="0" smtClean="0">
                <a:latin typeface="Arial" panose="020B0604020202020204" pitchFamily="34" charset="0"/>
              </a:rPr>
              <a:t>Short wires (</a:t>
            </a:r>
            <a:r>
              <a:rPr lang="fr-CH" sz="1800" b="1" dirty="0" err="1" smtClean="0">
                <a:latin typeface="Arial" panose="020B0604020202020204" pitchFamily="34" charset="0"/>
              </a:rPr>
              <a:t>research</a:t>
            </a:r>
            <a:r>
              <a:rPr lang="fr-CH" sz="1800" b="1" dirty="0" smtClean="0">
                <a:latin typeface="Arial" panose="020B0604020202020204" pitchFamily="34" charset="0"/>
              </a:rPr>
              <a:t>): Criterion </a:t>
            </a:r>
            <a:r>
              <a:rPr lang="fr-CH" sz="1800" b="1" dirty="0">
                <a:latin typeface="Arial" panose="020B0604020202020204" pitchFamily="34" charset="0"/>
              </a:rPr>
              <a:t>for J</a:t>
            </a:r>
            <a:r>
              <a:rPr lang="fr-CH" sz="1800" b="1" baseline="-25000" dirty="0">
                <a:latin typeface="Arial" panose="020B0604020202020204" pitchFamily="34" charset="0"/>
              </a:rPr>
              <a:t>c</a:t>
            </a:r>
            <a:r>
              <a:rPr lang="fr-CH" sz="1800" b="1" dirty="0">
                <a:latin typeface="Arial" panose="020B0604020202020204" pitchFamily="34" charset="0"/>
              </a:rPr>
              <a:t>:</a:t>
            </a:r>
            <a:r>
              <a:rPr lang="fr-CH" sz="1800" b="1" baseline="-25000" dirty="0">
                <a:latin typeface="Arial" panose="020B0604020202020204" pitchFamily="34" charset="0"/>
              </a:rPr>
              <a:t> </a:t>
            </a:r>
            <a:r>
              <a:rPr lang="fr-CH" sz="1800" b="1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CH" sz="1800" b="1" dirty="0">
                <a:solidFill>
                  <a:srgbClr val="FF33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1 </a:t>
            </a:r>
            <a:r>
              <a:rPr lang="fr-CH" sz="1800" b="1" dirty="0">
                <a:solidFill>
                  <a:srgbClr val="FF3300"/>
                </a:solidFill>
                <a:sym typeface="Wingdings" panose="05000000000000000000" pitchFamily="2" charset="2"/>
              </a:rPr>
              <a:t>m</a:t>
            </a:r>
            <a:r>
              <a:rPr lang="fr-CH" sz="1800" b="1" dirty="0">
                <a:solidFill>
                  <a:srgbClr val="FF33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V/cm </a:t>
            </a:r>
            <a:r>
              <a:rPr lang="fr-CH" sz="1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endParaRPr lang="fr-FR" sz="18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Rectangle 16"/>
          <p:cNvSpPr>
            <a:spLocks noChangeArrowheads="1"/>
          </p:cNvSpPr>
          <p:nvPr/>
        </p:nvSpPr>
        <p:spPr bwMode="auto">
          <a:xfrm>
            <a:off x="131069" y="3084524"/>
            <a:ext cx="2280691" cy="923330"/>
          </a:xfrm>
          <a:prstGeom prst="rect">
            <a:avLst/>
          </a:prstGeom>
          <a:solidFill>
            <a:srgbClr val="FFFF8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/>
            <a:r>
              <a:rPr lang="fr-CH" sz="1800" b="1" dirty="0" smtClean="0">
                <a:latin typeface="Arial" panose="020B0604020202020204" pitchFamily="34" charset="0"/>
              </a:rPr>
              <a:t>Industrial wires: </a:t>
            </a:r>
          </a:p>
          <a:p>
            <a:pPr eaLnBrk="1" hangingPunct="1"/>
            <a:r>
              <a:rPr lang="fr-CH" sz="1800" b="1" dirty="0" smtClean="0">
                <a:latin typeface="Arial" panose="020B0604020202020204" pitchFamily="34" charset="0"/>
              </a:rPr>
              <a:t>Criterion </a:t>
            </a:r>
            <a:r>
              <a:rPr lang="fr-CH" sz="1800" b="1" dirty="0">
                <a:latin typeface="Arial" panose="020B0604020202020204" pitchFamily="34" charset="0"/>
              </a:rPr>
              <a:t>for J</a:t>
            </a:r>
            <a:r>
              <a:rPr lang="fr-CH" sz="1800" b="1" baseline="-25000" dirty="0">
                <a:latin typeface="Arial" panose="020B0604020202020204" pitchFamily="34" charset="0"/>
              </a:rPr>
              <a:t>c</a:t>
            </a:r>
            <a:r>
              <a:rPr lang="fr-CH" sz="1800" b="1" dirty="0" smtClean="0">
                <a:latin typeface="Arial" panose="020B0604020202020204" pitchFamily="34" charset="0"/>
              </a:rPr>
              <a:t>: </a:t>
            </a:r>
            <a:r>
              <a:rPr lang="fr-CH" sz="1800" b="1" dirty="0" smtClean="0">
                <a:solidFill>
                  <a:srgbClr val="FF3300"/>
                </a:solidFill>
                <a:latin typeface="Arial" panose="020B0604020202020204" pitchFamily="34" charset="0"/>
              </a:rPr>
              <a:t>0.1 </a:t>
            </a:r>
            <a:r>
              <a:rPr lang="fr-CH" sz="1800" b="1" dirty="0" smtClean="0">
                <a:solidFill>
                  <a:srgbClr val="FF3300"/>
                </a:solidFill>
                <a:sym typeface="Wingdings" panose="05000000000000000000" pitchFamily="2" charset="2"/>
              </a:rPr>
              <a:t>m</a:t>
            </a:r>
            <a:r>
              <a:rPr lang="fr-CH" sz="1800" b="1" dirty="0" smtClean="0">
                <a:solidFill>
                  <a:srgbClr val="FF33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V/cm</a:t>
            </a:r>
            <a:endParaRPr lang="fr-FR" sz="1800" b="1" dirty="0">
              <a:solidFill>
                <a:srgbClr val="FF33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2" name="Picture 6" descr="scan00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820" r="56368" b="10327"/>
          <a:stretch/>
        </p:blipFill>
        <p:spPr bwMode="auto">
          <a:xfrm>
            <a:off x="2053592" y="4066050"/>
            <a:ext cx="2531535" cy="195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scan00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24" t="38202" r="-2729" b="7865"/>
          <a:stretch/>
        </p:blipFill>
        <p:spPr bwMode="auto">
          <a:xfrm>
            <a:off x="4830753" y="2708920"/>
            <a:ext cx="4313247" cy="2782945"/>
          </a:xfrm>
          <a:prstGeom prst="rect">
            <a:avLst/>
          </a:prstGeom>
          <a:solidFill>
            <a:schemeClr val="bg1">
              <a:alpha val="59000"/>
            </a:schemeClr>
          </a:solidFill>
          <a:ln w="28575">
            <a:solidFill>
              <a:schemeClr val="accent1"/>
            </a:solidFill>
          </a:ln>
          <a:extLst/>
        </p:spPr>
      </p:pic>
      <p:sp>
        <p:nvSpPr>
          <p:cNvPr id="5" name="ZoneTexte 4"/>
          <p:cNvSpPr txBox="1"/>
          <p:nvPr/>
        </p:nvSpPr>
        <p:spPr>
          <a:xfrm>
            <a:off x="2483768" y="3309962"/>
            <a:ext cx="144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4020365" y="2747243"/>
            <a:ext cx="1631755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r>
              <a:rPr lang="fr-CH" dirty="0" smtClean="0"/>
              <a:t>                  </a:t>
            </a:r>
            <a:r>
              <a:rPr lang="fr-CH" sz="2400" b="1" dirty="0" smtClean="0"/>
              <a:t>V</a:t>
            </a:r>
          </a:p>
          <a:p>
            <a:r>
              <a:rPr lang="fr-CH" sz="2400" b="1" dirty="0" smtClean="0"/>
              <a:t>            (</a:t>
            </a:r>
            <a:r>
              <a:rPr lang="fr-CH" sz="2400" b="1" dirty="0" smtClean="0">
                <a:latin typeface="Symbol" panose="05050102010706020507" pitchFamily="18" charset="2"/>
              </a:rPr>
              <a:t>m</a:t>
            </a:r>
            <a:r>
              <a:rPr lang="fr-CH" sz="2400" b="1" dirty="0" smtClean="0"/>
              <a:t>V)</a:t>
            </a:r>
          </a:p>
          <a:p>
            <a:endParaRPr lang="fr-CH" sz="2400" b="1" dirty="0"/>
          </a:p>
          <a:p>
            <a:endParaRPr lang="fr-CH" sz="2400" b="1" dirty="0" smtClean="0"/>
          </a:p>
          <a:p>
            <a:endParaRPr lang="en-US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931395" y="4005064"/>
            <a:ext cx="28867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fr-CH" dirty="0"/>
          </a:p>
          <a:p>
            <a:endParaRPr lang="fr-CH" dirty="0" smtClean="0"/>
          </a:p>
          <a:p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8482706" y="5229200"/>
            <a:ext cx="553790" cy="58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7812360" y="4797152"/>
            <a:ext cx="1240929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sp>
        <p:nvSpPr>
          <p:cNvPr id="9" name="Rectangle 8"/>
          <p:cNvSpPr/>
          <p:nvPr/>
        </p:nvSpPr>
        <p:spPr>
          <a:xfrm>
            <a:off x="2643776" y="188640"/>
            <a:ext cx="3729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Transport Measurement of J</a:t>
            </a:r>
            <a:r>
              <a:rPr lang="fr-CH" sz="2400" b="1" baseline="-25000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c</a:t>
            </a:r>
            <a:r>
              <a:rPr lang="fr-CH" sz="2400" b="1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486" y="4653136"/>
            <a:ext cx="2011040" cy="1200329"/>
          </a:xfrm>
          <a:prstGeom prst="rect">
            <a:avLst/>
          </a:prstGeom>
          <a:solidFill>
            <a:srgbClr val="BDEE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400" b="1" dirty="0">
                <a:solidFill>
                  <a:srgbClr val="FF3300"/>
                </a:solidFill>
                <a:latin typeface="Arial" panose="020B0604020202020204" pitchFamily="34" charset="0"/>
              </a:rPr>
              <a:t>Short </a:t>
            </a:r>
            <a:r>
              <a:rPr lang="fr-CH" sz="2400" b="1" dirty="0">
                <a:latin typeface="Arial" panose="020B0604020202020204" pitchFamily="34" charset="0"/>
              </a:rPr>
              <a:t>wires </a:t>
            </a:r>
          </a:p>
          <a:p>
            <a:pPr>
              <a:spcBef>
                <a:spcPct val="50000"/>
              </a:spcBef>
            </a:pPr>
            <a:r>
              <a:rPr lang="fr-CH" sz="2400" b="1" dirty="0">
                <a:latin typeface="Arial Narrow" panose="020B0606020202030204" pitchFamily="34" charset="0"/>
              </a:rPr>
              <a:t>(2-3 cm length</a:t>
            </a:r>
            <a:r>
              <a:rPr lang="fr-CH" sz="2400" b="1" dirty="0" smtClean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fr-CH" sz="800" b="1" dirty="0" smtClean="0">
                <a:latin typeface="Arial" panose="020B0604020202020204" pitchFamily="34" charset="0"/>
              </a:rPr>
              <a:t> </a:t>
            </a:r>
            <a:endParaRPr lang="fr-FR" sz="800" b="1" dirty="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4" y="4037583"/>
            <a:ext cx="21602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800" dirty="0" smtClean="0"/>
          </a:p>
          <a:p>
            <a:endParaRPr lang="en-GB" sz="800" dirty="0"/>
          </a:p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373258" y="5814556"/>
            <a:ext cx="15831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4572323" y="4715852"/>
            <a:ext cx="64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 smtClean="0"/>
          </a:p>
          <a:p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5760640" y="5445224"/>
            <a:ext cx="34198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ZoneTexte 1"/>
          <p:cNvSpPr txBox="1"/>
          <p:nvPr/>
        </p:nvSpPr>
        <p:spPr>
          <a:xfrm>
            <a:off x="2195736" y="5542210"/>
            <a:ext cx="395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3" name="ZoneTexte 2"/>
          <p:cNvSpPr txBox="1"/>
          <p:nvPr/>
        </p:nvSpPr>
        <p:spPr>
          <a:xfrm>
            <a:off x="131069" y="4221088"/>
            <a:ext cx="5524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6" name="ZoneTexte 15"/>
          <p:cNvSpPr txBox="1"/>
          <p:nvPr/>
        </p:nvSpPr>
        <p:spPr>
          <a:xfrm>
            <a:off x="5148064" y="4221088"/>
            <a:ext cx="540568" cy="494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7" name="ZoneTexte 16"/>
          <p:cNvSpPr txBox="1"/>
          <p:nvPr/>
        </p:nvSpPr>
        <p:spPr>
          <a:xfrm>
            <a:off x="4355976" y="5229200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1" name="ZoneTexte 20"/>
          <p:cNvSpPr txBox="1"/>
          <p:nvPr/>
        </p:nvSpPr>
        <p:spPr>
          <a:xfrm>
            <a:off x="5148064" y="4941168"/>
            <a:ext cx="503436" cy="601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27" name="ZoneTexte 26"/>
          <p:cNvSpPr txBox="1"/>
          <p:nvPr/>
        </p:nvSpPr>
        <p:spPr>
          <a:xfrm>
            <a:off x="5566340" y="2744465"/>
            <a:ext cx="122292" cy="2340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cxnSp>
        <p:nvCxnSpPr>
          <p:cNvPr id="29" name="Connecteur droit 28"/>
          <p:cNvCxnSpPr/>
          <p:nvPr/>
        </p:nvCxnSpPr>
        <p:spPr>
          <a:xfrm>
            <a:off x="4914983" y="5491865"/>
            <a:ext cx="4265529" cy="181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89" name="ZoneTexte 12288"/>
          <p:cNvSpPr txBox="1"/>
          <p:nvPr/>
        </p:nvSpPr>
        <p:spPr>
          <a:xfrm>
            <a:off x="4020365" y="2453263"/>
            <a:ext cx="731655" cy="3924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cxnSp>
        <p:nvCxnSpPr>
          <p:cNvPr id="12291" name="Connecteur droit 12290"/>
          <p:cNvCxnSpPr/>
          <p:nvPr/>
        </p:nvCxnSpPr>
        <p:spPr>
          <a:xfrm>
            <a:off x="4830753" y="2708920"/>
            <a:ext cx="65443" cy="27829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0" name="ZoneTexte 12299"/>
          <p:cNvSpPr txBox="1"/>
          <p:nvPr/>
        </p:nvSpPr>
        <p:spPr>
          <a:xfrm>
            <a:off x="8964488" y="2453263"/>
            <a:ext cx="179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cxnSp>
        <p:nvCxnSpPr>
          <p:cNvPr id="12302" name="Connecteur droit 12301"/>
          <p:cNvCxnSpPr/>
          <p:nvPr/>
        </p:nvCxnSpPr>
        <p:spPr>
          <a:xfrm>
            <a:off x="8964488" y="2708920"/>
            <a:ext cx="0" cy="2801054"/>
          </a:xfrm>
          <a:prstGeom prst="line">
            <a:avLst/>
          </a:prstGeom>
          <a:ln w="28575"/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ZoneTexte 12302"/>
          <p:cNvSpPr txBox="1"/>
          <p:nvPr/>
        </p:nvSpPr>
        <p:spPr>
          <a:xfrm>
            <a:off x="3124200" y="4340126"/>
            <a:ext cx="566309" cy="745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cxnSp>
        <p:nvCxnSpPr>
          <p:cNvPr id="12305" name="Connecteur droit avec flèche 12304"/>
          <p:cNvCxnSpPr/>
          <p:nvPr/>
        </p:nvCxnSpPr>
        <p:spPr>
          <a:xfrm flipV="1">
            <a:off x="3235611" y="4653136"/>
            <a:ext cx="0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6" name="ZoneTexte 12305"/>
          <p:cNvSpPr txBox="1"/>
          <p:nvPr/>
        </p:nvSpPr>
        <p:spPr>
          <a:xfrm>
            <a:off x="3124200" y="4221088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B</a:t>
            </a:r>
            <a:endParaRPr lang="fr-CH" b="1" dirty="0"/>
          </a:p>
        </p:txBody>
      </p:sp>
      <p:cxnSp>
        <p:nvCxnSpPr>
          <p:cNvPr id="12311" name="Connecteur droit 12310"/>
          <p:cNvCxnSpPr/>
          <p:nvPr/>
        </p:nvCxnSpPr>
        <p:spPr>
          <a:xfrm>
            <a:off x="3117130" y="4221088"/>
            <a:ext cx="3976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3" name="Connecteur droit 12312"/>
          <p:cNvCxnSpPr/>
          <p:nvPr/>
        </p:nvCxnSpPr>
        <p:spPr>
          <a:xfrm flipV="1">
            <a:off x="3117130" y="4077072"/>
            <a:ext cx="397644" cy="1367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572000" y="2276872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43" name="ZoneTexte 42"/>
          <p:cNvSpPr txBox="1"/>
          <p:nvPr/>
        </p:nvSpPr>
        <p:spPr>
          <a:xfrm>
            <a:off x="0" y="4077072"/>
            <a:ext cx="755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44" name="ZoneTexte 43"/>
          <p:cNvSpPr txBox="1"/>
          <p:nvPr/>
        </p:nvSpPr>
        <p:spPr>
          <a:xfrm>
            <a:off x="3563888" y="407707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45" name="ZoneTexte 44"/>
          <p:cNvSpPr txBox="1"/>
          <p:nvPr/>
        </p:nvSpPr>
        <p:spPr>
          <a:xfrm>
            <a:off x="3131840" y="4077072"/>
            <a:ext cx="7200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800" dirty="0"/>
          </a:p>
        </p:txBody>
      </p:sp>
      <p:sp>
        <p:nvSpPr>
          <p:cNvPr id="47" name="ZoneTexte 46"/>
          <p:cNvSpPr txBox="1"/>
          <p:nvPr/>
        </p:nvSpPr>
        <p:spPr>
          <a:xfrm>
            <a:off x="2627784" y="350100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</p:spTree>
    <p:extLst>
      <p:ext uri="{BB962C8B-B14F-4D97-AF65-F5344CB8AC3E}">
        <p14:creationId xmlns="" xmlns:p14="http://schemas.microsoft.com/office/powerpoint/2010/main" val="762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3B1F4-15DC-42DA-9E65-DD8138BC75E4}" type="slidenum">
              <a:rPr lang="fr-FR"/>
              <a:pPr>
                <a:defRPr/>
              </a:pPr>
              <a:t>9</a:t>
            </a:fld>
            <a:endParaRPr lang="fr-FR"/>
          </a:p>
        </p:txBody>
      </p:sp>
      <p:pic>
        <p:nvPicPr>
          <p:cNvPr id="14340" name="Picture 4" descr="scan0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3599"/>
            <a:ext cx="3923927" cy="506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572000" y="1484784"/>
            <a:ext cx="4211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1800" b="1" dirty="0" smtClean="0">
                <a:latin typeface="Arial" panose="020B0604020202020204" pitchFamily="34" charset="0"/>
              </a:rPr>
              <a:t>Resistive </a:t>
            </a:r>
            <a:r>
              <a:rPr lang="fr-CH" sz="1800" b="1" dirty="0">
                <a:latin typeface="Arial" panose="020B0604020202020204" pitchFamily="34" charset="0"/>
              </a:rPr>
              <a:t>superconducting  transition at various magnetic </a:t>
            </a:r>
            <a:r>
              <a:rPr lang="fr-CH" sz="1800" b="1" dirty="0" smtClean="0">
                <a:latin typeface="Arial" panose="020B0604020202020204" pitchFamily="34" charset="0"/>
              </a:rPr>
              <a:t>fields</a:t>
            </a:r>
            <a:endParaRPr lang="fr-FR" sz="1800" b="1" dirty="0">
              <a:latin typeface="Arial" panose="020B0604020202020204" pitchFamily="34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644008" y="4437112"/>
            <a:ext cx="417513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/>
            <a:endParaRPr lang="fr-CH" sz="800" b="1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fr-CH" sz="1800" b="1" dirty="0" smtClean="0">
                <a:latin typeface="Arial" panose="020B0604020202020204" pitchFamily="34" charset="0"/>
              </a:rPr>
              <a:t>Variation </a:t>
            </a:r>
            <a:r>
              <a:rPr lang="fr-CH" sz="1800" b="1" dirty="0">
                <a:latin typeface="Arial" panose="020B0604020202020204" pitchFamily="34" charset="0"/>
              </a:rPr>
              <a:t>of critical current vs.</a:t>
            </a:r>
          </a:p>
          <a:p>
            <a:pPr eaLnBrk="1" hangingPunct="1"/>
            <a:r>
              <a:rPr lang="fr-CH" sz="1800" b="1" dirty="0">
                <a:latin typeface="Arial" panose="020B0604020202020204" pitchFamily="34" charset="0"/>
              </a:rPr>
              <a:t>a</a:t>
            </a:r>
            <a:r>
              <a:rPr lang="fr-CH" sz="1800" b="1" dirty="0" smtClean="0">
                <a:latin typeface="Arial" panose="020B0604020202020204" pitchFamily="34" charset="0"/>
              </a:rPr>
              <a:t>pplied </a:t>
            </a:r>
            <a:r>
              <a:rPr lang="fr-CH" sz="1800" b="1" dirty="0">
                <a:latin typeface="Arial" panose="020B0604020202020204" pitchFamily="34" charset="0"/>
              </a:rPr>
              <a:t>magnetic field B </a:t>
            </a:r>
            <a:endParaRPr lang="fr-FR" sz="1800" b="1" dirty="0">
              <a:latin typeface="Arial" panose="020B060402020202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CAS, Erice, Italy, 25 April - 4 May, 2013</a:t>
            </a:r>
            <a:endParaRPr lang="fr-CH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066088" y="23813"/>
            <a:ext cx="10017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63688" y="354290"/>
            <a:ext cx="6160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400" b="1" dirty="0">
                <a:solidFill>
                  <a:schemeClr val="bg1"/>
                </a:solidFill>
                <a:latin typeface="Arial" panose="020B0604020202020204" pitchFamily="34" charset="0"/>
              </a:rPr>
              <a:t>Measurement of Industrial Nb</a:t>
            </a:r>
            <a:r>
              <a:rPr lang="fr-CH" sz="24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fr-CH" sz="2400" b="1" dirty="0">
                <a:solidFill>
                  <a:schemeClr val="bg1"/>
                </a:solidFill>
                <a:latin typeface="Arial" panose="020B0604020202020204" pitchFamily="34" charset="0"/>
              </a:rPr>
              <a:t>Sn </a:t>
            </a:r>
            <a:r>
              <a:rPr lang="fr-CH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wires  </a:t>
            </a:r>
            <a:endParaRPr lang="fr-FR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916832"/>
            <a:ext cx="685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000" b="1" dirty="0" smtClean="0">
                <a:latin typeface="Arial Narrow" pitchFamily="34" charset="0"/>
              </a:rPr>
              <a:t>1.0 </a:t>
            </a:r>
            <a:r>
              <a:rPr lang="fr-CH" sz="1000" b="1" dirty="0" smtClean="0">
                <a:latin typeface="Symbol" pitchFamily="18" charset="2"/>
              </a:rPr>
              <a:t>m</a:t>
            </a:r>
            <a:r>
              <a:rPr lang="fr-CH" sz="1000" b="1" dirty="0" smtClean="0">
                <a:latin typeface="Arial Narrow" pitchFamily="34" charset="0"/>
              </a:rPr>
              <a:t>V/cm</a:t>
            </a:r>
            <a:endParaRPr lang="en-GB" sz="1000" b="1" dirty="0">
              <a:latin typeface="Arial Narrow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3110771"/>
            <a:ext cx="681597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CH" sz="1000" b="1" dirty="0" smtClean="0">
                <a:latin typeface="Arial Narrow" pitchFamily="34" charset="0"/>
              </a:rPr>
              <a:t>0.1 </a:t>
            </a:r>
            <a:r>
              <a:rPr lang="fr-CH" sz="1000" b="1" dirty="0">
                <a:latin typeface="Symbol" pitchFamily="18" charset="2"/>
              </a:rPr>
              <a:t>m</a:t>
            </a:r>
            <a:r>
              <a:rPr lang="fr-CH" sz="1000" b="1" dirty="0">
                <a:latin typeface="Arial Narrow" pitchFamily="34" charset="0"/>
              </a:rPr>
              <a:t>V/cm</a:t>
            </a:r>
            <a:endParaRPr lang="en-GB" sz="10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6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2945</Words>
  <Application>Microsoft Office PowerPoint</Application>
  <PresentationFormat>Affichage à l'écran (4:3)</PresentationFormat>
  <Paragraphs>835</Paragraphs>
  <Slides>61</Slides>
  <Notes>45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Grain boundaries in Nb3Sn wire</vt:lpstr>
      <vt:lpstr>Diapositive 30</vt:lpstr>
      <vt:lpstr>The fabrication of NbTi wires</vt:lpstr>
      <vt:lpstr>Diapositive 32</vt:lpstr>
      <vt:lpstr>Artificial pinning centers in NbTi</vt:lpstr>
      <vt:lpstr>Diapositive 34</vt:lpstr>
      <vt:lpstr>Diapositive 35</vt:lpstr>
      <vt:lpstr>Diapositive 36</vt:lpstr>
      <vt:lpstr>Diapositive 37</vt:lpstr>
      <vt:lpstr> A. Superconducting properties  of the A15 phase </vt:lpstr>
      <vt:lpstr>Variation of ro vs. Sn content in Nb3Sn </vt:lpstr>
      <vt:lpstr>Variation of Bc2 vs. Sn content in Nb3Sn </vt:lpstr>
      <vt:lpstr>Diapositive 41</vt:lpstr>
      <vt:lpstr>Diapositive 42</vt:lpstr>
      <vt:lpstr> Effect of Ta and Ti alloying on Tc of Nb3Sn </vt:lpstr>
      <vt:lpstr>     Enhancement of Jc at high fields by Ta and Ti additives </vt:lpstr>
      <vt:lpstr>Diapositive 45</vt:lpstr>
      <vt:lpstr> The diffusion - reaction pattern for  Nb3Sn  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 NbTi addition in Internal Sn wires (OST) </vt:lpstr>
      <vt:lpstr>Optimized Nb3Sn reaction</vt:lpstr>
      <vt:lpstr>RRP wires for various applications </vt:lpstr>
      <vt:lpstr>Diapositive 58</vt:lpstr>
      <vt:lpstr>Diapositive 59</vt:lpstr>
      <vt:lpstr> C. Calorimetric analysis of Nb3Sn wires  </vt:lpstr>
      <vt:lpstr> Tc distribution from specific heat measurements </vt:lpstr>
    </vt:vector>
  </TitlesOfParts>
  <Company>Université de Genève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Rene</dc:creator>
  <cp:lastModifiedBy>Rene</cp:lastModifiedBy>
  <cp:revision>221</cp:revision>
  <dcterms:created xsi:type="dcterms:W3CDTF">2013-04-02T16:41:24Z</dcterms:created>
  <dcterms:modified xsi:type="dcterms:W3CDTF">2013-04-29T05:53:29Z</dcterms:modified>
</cp:coreProperties>
</file>