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676" r:id="rId3"/>
    <p:sldId id="1066" r:id="rId4"/>
    <p:sldId id="1042" r:id="rId5"/>
    <p:sldId id="1067" r:id="rId6"/>
    <p:sldId id="1068" r:id="rId7"/>
    <p:sldId id="1043" r:id="rId8"/>
    <p:sldId id="1077" r:id="rId9"/>
    <p:sldId id="1078" r:id="rId10"/>
    <p:sldId id="1045" r:id="rId11"/>
    <p:sldId id="1082" r:id="rId12"/>
    <p:sldId id="1079" r:id="rId13"/>
    <p:sldId id="1047" r:id="rId14"/>
    <p:sldId id="1049" r:id="rId15"/>
    <p:sldId id="1048" r:id="rId16"/>
    <p:sldId id="1069" r:id="rId17"/>
    <p:sldId id="1084" r:id="rId18"/>
    <p:sldId id="1081" r:id="rId19"/>
    <p:sldId id="1051" r:id="rId20"/>
    <p:sldId id="1110" r:id="rId21"/>
    <p:sldId id="1111" r:id="rId22"/>
    <p:sldId id="1052" r:id="rId23"/>
    <p:sldId id="1053" r:id="rId24"/>
    <p:sldId id="1076" r:id="rId25"/>
    <p:sldId id="1054" r:id="rId26"/>
    <p:sldId id="1055" r:id="rId27"/>
    <p:sldId id="1064" r:id="rId28"/>
    <p:sldId id="1083" r:id="rId29"/>
    <p:sldId id="1065" r:id="rId30"/>
    <p:sldId id="1088" r:id="rId31"/>
    <p:sldId id="1089" r:id="rId32"/>
    <p:sldId id="1090" r:id="rId33"/>
    <p:sldId id="1095" r:id="rId34"/>
    <p:sldId id="1096" r:id="rId35"/>
    <p:sldId id="1097" r:id="rId36"/>
    <p:sldId id="1098" r:id="rId37"/>
    <p:sldId id="1099" r:id="rId38"/>
    <p:sldId id="1100" r:id="rId39"/>
    <p:sldId id="1101" r:id="rId40"/>
    <p:sldId id="1102" r:id="rId41"/>
    <p:sldId id="1103" r:id="rId42"/>
    <p:sldId id="1104" r:id="rId43"/>
    <p:sldId id="1087" r:id="rId44"/>
    <p:sldId id="1108" r:id="rId45"/>
  </p:sldIdLst>
  <p:sldSz cx="9144000" cy="6858000" type="screen4x3"/>
  <p:notesSz cx="7496175" cy="107981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99"/>
    <a:srgbClr val="7FA95F"/>
    <a:srgbClr val="96BD91"/>
    <a:srgbClr val="639729"/>
    <a:srgbClr val="91C581"/>
    <a:srgbClr val="CEEAB0"/>
    <a:srgbClr val="9CBE9F"/>
    <a:srgbClr val="6F8EA1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6" autoAdjust="0"/>
    <p:restoredTop sz="96256" autoAdjust="0"/>
  </p:normalViewPr>
  <p:slideViewPr>
    <p:cSldViewPr snapToGrid="0">
      <p:cViewPr>
        <p:scale>
          <a:sx n="75" d="100"/>
          <a:sy n="75" d="100"/>
        </p:scale>
        <p:origin x="-1747" y="-216"/>
      </p:cViewPr>
      <p:guideLst>
        <p:guide orient="horz" pos="2158"/>
        <p:guide pos="353"/>
      </p:guideLst>
    </p:cSldViewPr>
  </p:slideViewPr>
  <p:outlineViewPr>
    <p:cViewPr>
      <p:scale>
        <a:sx n="33" d="100"/>
        <a:sy n="33" d="100"/>
      </p:scale>
      <p:origin x="0" y="3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8"/>
    </p:cViewPr>
  </p:sorterViewPr>
  <p:notesViewPr>
    <p:cSldViewPr snapToGrid="0">
      <p:cViewPr varScale="1">
        <p:scale>
          <a:sx n="57" d="100"/>
          <a:sy n="57" d="100"/>
        </p:scale>
        <p:origin x="-3250" y="-101"/>
      </p:cViewPr>
      <p:guideLst>
        <p:guide orient="horz" pos="3402"/>
        <p:guide pos="23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246889" cy="5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54" tIns="50377" rIns="100754" bIns="50377" numCol="1" anchor="t" anchorCtr="0" compatLnSpc="1">
            <a:prstTxWarp prst="textNoShape">
              <a:avLst/>
            </a:prstTxWarp>
          </a:bodyPr>
          <a:lstStyle>
            <a:lvl1pPr defTabSz="1008427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47611" y="0"/>
            <a:ext cx="3246889" cy="5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54" tIns="50377" rIns="100754" bIns="50377" numCol="1" anchor="t" anchorCtr="0" compatLnSpc="1">
            <a:prstTxWarp prst="textNoShape">
              <a:avLst/>
            </a:prstTxWarp>
          </a:bodyPr>
          <a:lstStyle>
            <a:lvl1pPr algn="r" defTabSz="1008427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4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10255504"/>
            <a:ext cx="3246889" cy="54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54" tIns="50377" rIns="100754" bIns="50377" numCol="1" anchor="b" anchorCtr="0" compatLnSpc="1">
            <a:prstTxWarp prst="textNoShape">
              <a:avLst/>
            </a:prstTxWarp>
          </a:bodyPr>
          <a:lstStyle>
            <a:lvl1pPr defTabSz="1008427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4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47611" y="10255504"/>
            <a:ext cx="3246889" cy="54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54" tIns="50377" rIns="100754" bIns="50377" numCol="1" anchor="b" anchorCtr="0" compatLnSpc="1">
            <a:prstTxWarp prst="textNoShape">
              <a:avLst/>
            </a:prstTxWarp>
          </a:bodyPr>
          <a:lstStyle>
            <a:lvl1pPr algn="r" defTabSz="1008427">
              <a:defRPr sz="1400">
                <a:latin typeface="Arial" charset="0"/>
              </a:defRPr>
            </a:lvl1pPr>
          </a:lstStyle>
          <a:p>
            <a:pPr>
              <a:defRPr/>
            </a:pPr>
            <a:fld id="{AAB64BD0-E47B-45FB-BC68-647D8F069B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246889" cy="53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489" tIns="52243" rIns="104489" bIns="52243" numCol="1" anchor="t" anchorCtr="0" compatLnSpc="1">
            <a:prstTxWarp prst="textNoShape">
              <a:avLst/>
            </a:prstTxWarp>
          </a:bodyPr>
          <a:lstStyle>
            <a:lvl1pPr defTabSz="1046955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49287" y="2"/>
            <a:ext cx="3245214" cy="53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489" tIns="52243" rIns="104489" bIns="52243" numCol="1" anchor="t" anchorCtr="0" compatLnSpc="1">
            <a:prstTxWarp prst="textNoShape">
              <a:avLst/>
            </a:prstTxWarp>
          </a:bodyPr>
          <a:lstStyle>
            <a:lvl1pPr algn="r" defTabSz="1046955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9338" y="809625"/>
            <a:ext cx="5399087" cy="4049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49284" y="5128590"/>
            <a:ext cx="5997611" cy="485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489" tIns="52243" rIns="104489" bIns="52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10257178"/>
            <a:ext cx="3246889" cy="53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489" tIns="52243" rIns="104489" bIns="52243" numCol="1" anchor="b" anchorCtr="0" compatLnSpc="1">
            <a:prstTxWarp prst="textNoShape">
              <a:avLst/>
            </a:prstTxWarp>
          </a:bodyPr>
          <a:lstStyle>
            <a:lvl1pPr defTabSz="1046955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49287" y="10257178"/>
            <a:ext cx="3245214" cy="53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489" tIns="52243" rIns="104489" bIns="52243" numCol="1" anchor="b" anchorCtr="0" compatLnSpc="1">
            <a:prstTxWarp prst="textNoShape">
              <a:avLst/>
            </a:prstTxWarp>
          </a:bodyPr>
          <a:lstStyle>
            <a:lvl1pPr algn="r" defTabSz="1046955">
              <a:defRPr sz="1400">
                <a:latin typeface="Arial" charset="0"/>
              </a:defRPr>
            </a:lvl1pPr>
          </a:lstStyle>
          <a:p>
            <a:pPr>
              <a:defRPr/>
            </a:pPr>
            <a:fld id="{1E1FA646-427E-4E3B-BA58-AC4EE9FA36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9338" y="809625"/>
            <a:ext cx="5399087" cy="4049713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49338" y="809625"/>
            <a:ext cx="5399087" cy="40497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FA646-427E-4E3B-BA58-AC4EE9FA36BD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49338" y="809625"/>
            <a:ext cx="5399087" cy="40497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FA646-427E-4E3B-BA58-AC4EE9FA36BD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49338" y="809625"/>
            <a:ext cx="5399087" cy="40497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FA646-427E-4E3B-BA58-AC4EE9FA36BD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1"/>
          <p:cNvSpPr>
            <a:spLocks noChangeShapeType="1"/>
          </p:cNvSpPr>
          <p:nvPr userDrawn="1"/>
        </p:nvSpPr>
        <p:spPr bwMode="auto">
          <a:xfrm flipH="1">
            <a:off x="2411413" y="3573463"/>
            <a:ext cx="2160587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sp>
        <p:nvSpPr>
          <p:cNvPr id="3" name="Line 22"/>
          <p:cNvSpPr>
            <a:spLocks noChangeShapeType="1"/>
          </p:cNvSpPr>
          <p:nvPr userDrawn="1"/>
        </p:nvSpPr>
        <p:spPr bwMode="auto">
          <a:xfrm>
            <a:off x="4572000" y="3573463"/>
            <a:ext cx="0" cy="3284537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sp>
        <p:nvSpPr>
          <p:cNvPr id="4" name="Arc 25"/>
          <p:cNvSpPr>
            <a:spLocks noChangeAspect="1"/>
          </p:cNvSpPr>
          <p:nvPr userDrawn="1"/>
        </p:nvSpPr>
        <p:spPr bwMode="auto">
          <a:xfrm flipH="1">
            <a:off x="1223963" y="1196975"/>
            <a:ext cx="1187450" cy="23764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200"/>
              <a:gd name="T2" fmla="*/ 30 w 21600"/>
              <a:gd name="T3" fmla="*/ 43200 h 43200"/>
              <a:gd name="T4" fmla="*/ 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17"/>
                  <a:pt x="11947" y="43183"/>
                  <a:pt x="29" y="43199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17"/>
                  <a:pt x="11947" y="43183"/>
                  <a:pt x="29" y="431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sp>
        <p:nvSpPr>
          <p:cNvPr id="5" name="Line 27"/>
          <p:cNvSpPr>
            <a:spLocks noChangeShapeType="1"/>
          </p:cNvSpPr>
          <p:nvPr userDrawn="1"/>
        </p:nvSpPr>
        <p:spPr bwMode="auto">
          <a:xfrm flipH="1">
            <a:off x="2411413" y="1196975"/>
            <a:ext cx="2160587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sp>
        <p:nvSpPr>
          <p:cNvPr id="6" name="Line 28"/>
          <p:cNvSpPr>
            <a:spLocks noChangeShapeType="1"/>
          </p:cNvSpPr>
          <p:nvPr userDrawn="1"/>
        </p:nvSpPr>
        <p:spPr bwMode="auto">
          <a:xfrm>
            <a:off x="4572000" y="0"/>
            <a:ext cx="0" cy="1196975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5805488"/>
            <a:ext cx="3887787" cy="1052512"/>
          </a:xfrm>
        </p:spPr>
        <p:txBody>
          <a:bodyPr/>
          <a:lstStyle>
            <a:lvl1pPr algn="r">
              <a:defRPr i="1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CERN Accelerator </a:t>
            </a:r>
            <a:r>
              <a:rPr lang="fr-FR" dirty="0" err="1" smtClean="0"/>
              <a:t>School</a:t>
            </a:r>
            <a:endParaRPr lang="fr-FR" dirty="0" smtClean="0"/>
          </a:p>
          <a:p>
            <a:pPr>
              <a:defRPr/>
            </a:pPr>
            <a:r>
              <a:rPr lang="fr-FR" dirty="0" smtClean="0"/>
              <a:t>May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2"/>
          <p:cNvSpPr>
            <a:spLocks noChangeShapeType="1"/>
          </p:cNvSpPr>
          <p:nvPr userDrawn="1"/>
        </p:nvSpPr>
        <p:spPr bwMode="auto">
          <a:xfrm>
            <a:off x="4572000" y="3573463"/>
            <a:ext cx="0" cy="3284537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grpSp>
        <p:nvGrpSpPr>
          <p:cNvPr id="8" name="Groupe 7"/>
          <p:cNvGrpSpPr/>
          <p:nvPr userDrawn="1"/>
        </p:nvGrpSpPr>
        <p:grpSpPr>
          <a:xfrm flipH="1">
            <a:off x="4553213" y="1196975"/>
            <a:ext cx="3348037" cy="2376488"/>
            <a:chOff x="1223963" y="1196975"/>
            <a:chExt cx="3348037" cy="2376488"/>
          </a:xfrm>
        </p:grpSpPr>
        <p:sp>
          <p:nvSpPr>
            <p:cNvPr id="2" name="Line 21"/>
            <p:cNvSpPr>
              <a:spLocks noChangeShapeType="1"/>
            </p:cNvSpPr>
            <p:nvPr userDrawn="1"/>
          </p:nvSpPr>
          <p:spPr bwMode="auto">
            <a:xfrm flipH="1">
              <a:off x="2411413" y="3573463"/>
              <a:ext cx="2160587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" name="Arc 25"/>
            <p:cNvSpPr>
              <a:spLocks noChangeAspect="1"/>
            </p:cNvSpPr>
            <p:nvPr userDrawn="1"/>
          </p:nvSpPr>
          <p:spPr bwMode="auto">
            <a:xfrm flipH="1">
              <a:off x="1223963" y="1196975"/>
              <a:ext cx="1187450" cy="23764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3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17"/>
                    <a:pt x="11947" y="43183"/>
                    <a:pt x="29" y="43199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17"/>
                    <a:pt x="11947" y="43183"/>
                    <a:pt x="29" y="4319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" name="Line 27"/>
            <p:cNvSpPr>
              <a:spLocks noChangeShapeType="1"/>
            </p:cNvSpPr>
            <p:nvPr userDrawn="1"/>
          </p:nvSpPr>
          <p:spPr bwMode="auto">
            <a:xfrm flipH="1">
              <a:off x="2411413" y="1196975"/>
              <a:ext cx="2160587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</p:grpSp>
      <p:sp>
        <p:nvSpPr>
          <p:cNvPr id="6" name="Line 28"/>
          <p:cNvSpPr>
            <a:spLocks noChangeShapeType="1"/>
          </p:cNvSpPr>
          <p:nvPr userDrawn="1"/>
        </p:nvSpPr>
        <p:spPr bwMode="auto">
          <a:xfrm>
            <a:off x="4572000" y="0"/>
            <a:ext cx="0" cy="1196975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5805488"/>
            <a:ext cx="3887787" cy="1052512"/>
          </a:xfrm>
        </p:spPr>
        <p:txBody>
          <a:bodyPr/>
          <a:lstStyle>
            <a:lvl1pPr algn="r">
              <a:defRPr i="1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CERN Accelerator </a:t>
            </a:r>
            <a:r>
              <a:rPr lang="fr-FR" dirty="0" err="1" smtClean="0"/>
              <a:t>School</a:t>
            </a:r>
            <a:endParaRPr lang="fr-FR" dirty="0" smtClean="0"/>
          </a:p>
          <a:p>
            <a:pPr>
              <a:defRPr/>
            </a:pPr>
            <a:r>
              <a:rPr lang="fr-FR" dirty="0" smtClean="0"/>
              <a:t>May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6"/>
          <p:cNvSpPr>
            <a:spLocks noGrp="1"/>
          </p:cNvSpPr>
          <p:nvPr>
            <p:ph type="title"/>
          </p:nvPr>
        </p:nvSpPr>
        <p:spPr>
          <a:xfrm>
            <a:off x="248575" y="34933"/>
            <a:ext cx="8637973" cy="45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 smtClean="0"/>
              <a:t>Cliquez</a:t>
            </a:r>
            <a:r>
              <a:rPr lang="en-GB" noProof="0" dirty="0" smtClean="0"/>
              <a:t> pour modifier le style du titre</a:t>
            </a:r>
            <a:endParaRPr lang="en-GB" noProof="0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45225"/>
            <a:ext cx="85677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‹N°›</a:t>
            </a:fld>
            <a:endParaRPr lang="en-US" i="1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248575" y="532660"/>
            <a:ext cx="8628725" cy="5637321"/>
          </a:xfrm>
        </p:spPr>
        <p:txBody>
          <a:bodyPr/>
          <a:lstStyle/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CERN Accelerator School – 2013</a:t>
            </a:r>
          </a:p>
          <a:p>
            <a:pPr>
              <a:defRPr/>
            </a:pPr>
            <a:r>
              <a:rPr lang="fr-FR" smtClean="0"/>
              <a:t>Basic thermodynamics 				 		                                           </a:t>
            </a:r>
            <a:fld id="{25785C4C-245D-490A-AB68-C9F3D6C65349}" type="slidenum">
              <a:rPr lang="fr-FR" smtClean="0"/>
              <a:pPr>
                <a:defRPr/>
              </a:pPr>
              <a:t>‹N°›</a:t>
            </a:fld>
            <a:endParaRPr lang="fr-FR" i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5175"/>
            <a:ext cx="82296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245225"/>
            <a:ext cx="85677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dirty="0" smtClean="0"/>
              <a:t>CERN Accelerator </a:t>
            </a:r>
            <a:r>
              <a:rPr lang="fr-FR" dirty="0" err="1" smtClean="0"/>
              <a:t>School</a:t>
            </a:r>
            <a:r>
              <a:rPr lang="fr-FR" dirty="0" smtClean="0"/>
              <a:t> – 2013</a:t>
            </a:r>
          </a:p>
          <a:p>
            <a:pPr>
              <a:defRPr/>
            </a:pPr>
            <a:r>
              <a:rPr lang="fr-FR" dirty="0" smtClean="0"/>
              <a:t>Basic </a:t>
            </a:r>
            <a:r>
              <a:rPr lang="fr-FR" dirty="0" err="1" smtClean="0"/>
              <a:t>thermodynamics</a:t>
            </a:r>
            <a:r>
              <a:rPr lang="fr-FR" dirty="0" smtClean="0"/>
              <a:t> 							                      </a:t>
            </a:r>
            <a:fld id="{25785C4C-245D-490A-AB68-C9F3D6C65349}" type="slidenum">
              <a:rPr lang="fr-FR" smtClean="0"/>
              <a:pPr>
                <a:defRPr/>
              </a:pPr>
              <a:t>‹N°›</a:t>
            </a:fld>
            <a:endParaRPr lang="fr-FR" i="1" dirty="0"/>
          </a:p>
        </p:txBody>
      </p:sp>
      <p:sp>
        <p:nvSpPr>
          <p:cNvPr id="1032" name="Oval 8"/>
          <p:cNvSpPr>
            <a:spLocks noChangeAspect="1" noChangeArrowheads="1"/>
          </p:cNvSpPr>
          <p:nvPr/>
        </p:nvSpPr>
        <p:spPr bwMode="auto">
          <a:xfrm>
            <a:off x="8613961" y="6423025"/>
            <a:ext cx="280987" cy="280988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6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71" r:id="rId2"/>
    <p:sldLayoutId id="2147484050" r:id="rId3"/>
    <p:sldLayoutId id="214748406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9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9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9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99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99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99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99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99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sz="2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Char char="o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SzPct val="75000"/>
        <a:buChar char="o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0.jpeg"/><Relationship Id="rId4" Type="http://schemas.openxmlformats.org/officeDocument/2006/relationships/oleObject" Target="../embeddings/oleObject2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625600" y="5805488"/>
            <a:ext cx="2730500" cy="1052512"/>
          </a:xfrm>
        </p:spPr>
        <p:txBody>
          <a:bodyPr/>
          <a:lstStyle/>
          <a:p>
            <a:pPr>
              <a:defRPr/>
            </a:pPr>
            <a:r>
              <a:rPr lang="fr-FR" i="0" dirty="0" smtClean="0"/>
              <a:t>CERN Accelerator </a:t>
            </a:r>
            <a:r>
              <a:rPr lang="fr-FR" i="0" dirty="0" err="1" smtClean="0"/>
              <a:t>School</a:t>
            </a:r>
            <a:endParaRPr lang="fr-FR" i="0" dirty="0" smtClean="0"/>
          </a:p>
          <a:p>
            <a:pPr>
              <a:defRPr/>
            </a:pPr>
            <a:r>
              <a:rPr lang="fr-FR" dirty="0" smtClean="0"/>
              <a:t>Erice (</a:t>
            </a:r>
            <a:r>
              <a:rPr lang="fr-FR" dirty="0" err="1" smtClean="0"/>
              <a:t>Sicilia</a:t>
            </a:r>
            <a:r>
              <a:rPr lang="fr-FR" dirty="0" smtClean="0"/>
              <a:t>) - 2013</a:t>
            </a:r>
            <a:endParaRPr lang="fr-FR" dirty="0"/>
          </a:p>
        </p:txBody>
      </p:sp>
      <p:sp>
        <p:nvSpPr>
          <p:cNvPr id="40963" name="Text Box 16"/>
          <p:cNvSpPr txBox="1">
            <a:spLocks noChangeArrowheads="1"/>
          </p:cNvSpPr>
          <p:nvPr/>
        </p:nvSpPr>
        <p:spPr bwMode="auto">
          <a:xfrm>
            <a:off x="6467740" y="5719763"/>
            <a:ext cx="2702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Contact : 	</a:t>
            </a:r>
            <a:r>
              <a:rPr lang="fr-FR" sz="1400" dirty="0" err="1">
                <a:solidFill>
                  <a:schemeClr val="accent2">
                    <a:lumMod val="75000"/>
                  </a:schemeClr>
                </a:solidFill>
              </a:rPr>
              <a:t>Patxi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 DUTHIL</a:t>
            </a:r>
          </a:p>
          <a:p>
            <a:pPr algn="just"/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	duthil@ipno.in2p3.fr</a:t>
            </a: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57200" y="1709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Materials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properties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low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temperature</a:t>
            </a:r>
            <a:endParaRPr lang="fr-FR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4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12" y="1757269"/>
            <a:ext cx="6713054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6" y="532661"/>
            <a:ext cx="6924384" cy="1194540"/>
          </a:xfrm>
        </p:spPr>
        <p:txBody>
          <a:bodyPr/>
          <a:lstStyle/>
          <a:p>
            <a:r>
              <a:rPr lang="en-GB" dirty="0" smtClean="0"/>
              <a:t>Heat capacity</a:t>
            </a:r>
          </a:p>
          <a:p>
            <a:pPr lvl="1"/>
            <a:r>
              <a:rPr lang="en-GB" dirty="0" smtClean="0"/>
              <a:t>During a thermodynamic process at constant pressure: 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graphicFrame>
        <p:nvGraphicFramePr>
          <p:cNvPr id="179211" name="Object 2"/>
          <p:cNvGraphicFramePr>
            <a:graphicFrameLocks noChangeAspect="1"/>
          </p:cNvGraphicFramePr>
          <p:nvPr/>
        </p:nvGraphicFramePr>
        <p:xfrm>
          <a:off x="6955816" y="691540"/>
          <a:ext cx="1453941" cy="915118"/>
        </p:xfrm>
        <a:graphic>
          <a:graphicData uri="http://schemas.openxmlformats.org/presentationml/2006/ole">
            <p:oleObj spid="_x0000_s617476" name="Équation" r:id="rId4" imgW="787320" imgH="495000" progId="Equation.3">
              <p:embed/>
            </p:oleObj>
          </a:graphicData>
        </a:graphic>
      </p:graphicFrame>
      <p:sp>
        <p:nvSpPr>
          <p:cNvPr id="14" name="Espace réservé du texte 3"/>
          <p:cNvSpPr txBox="1">
            <a:spLocks/>
          </p:cNvSpPr>
          <p:nvPr/>
        </p:nvSpPr>
        <p:spPr bwMode="auto">
          <a:xfrm>
            <a:off x="248157" y="1253393"/>
            <a:ext cx="7310883" cy="129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involved energy is then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E= m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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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can be seen as a heat stock per mass unit (J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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kg</a:t>
            </a:r>
            <a:r>
              <a:rPr kumimoji="0" lang="en-GB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-1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</p:txBody>
      </p:sp>
      <p:sp>
        <p:nvSpPr>
          <p:cNvPr id="16" name="Espace réservé du texte 3"/>
          <p:cNvSpPr txBox="1">
            <a:spLocks/>
          </p:cNvSpPr>
          <p:nvPr/>
        </p:nvSpPr>
        <p:spPr bwMode="auto">
          <a:xfrm>
            <a:off x="982086" y="5652571"/>
            <a:ext cx="7928234" cy="62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>
              <a:buNone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At low temperature, it can be noticed:	</a:t>
            </a:r>
            <a:r>
              <a:rPr lang="en-GB" sz="1600" dirty="0" smtClean="0">
                <a:cs typeface="Arial" pitchFamily="34" charset="0"/>
              </a:rPr>
              <a:t>- the high value of G10 (</a:t>
            </a:r>
            <a:r>
              <a:rPr lang="en-GB" sz="1600" dirty="0" err="1" smtClean="0">
                <a:cs typeface="Arial" pitchFamily="34" charset="0"/>
              </a:rPr>
              <a:t>epoxy+glass</a:t>
            </a:r>
            <a:r>
              <a:rPr lang="en-GB" sz="1600" dirty="0" smtClean="0">
                <a:cs typeface="Arial" pitchFamily="34" charset="0"/>
              </a:rPr>
              <a:t> </a:t>
            </a:r>
            <a:r>
              <a:rPr lang="en-GB" sz="1600" dirty="0" err="1" smtClean="0">
                <a:cs typeface="Arial" pitchFamily="34" charset="0"/>
              </a:rPr>
              <a:t>fibers</a:t>
            </a:r>
            <a:r>
              <a:rPr lang="en-GB" sz="1600" dirty="0" smtClean="0">
                <a:cs typeface="Arial" pitchFamily="34" charset="0"/>
              </a:rPr>
              <a:t>)</a:t>
            </a:r>
          </a:p>
          <a:p>
            <a:pPr marL="0" lvl="1"/>
            <a:r>
              <a:rPr lang="en-GB" sz="1600" dirty="0" smtClean="0">
                <a:cs typeface="Arial" pitchFamily="34" charset="0"/>
              </a:rPr>
              <a:t>				- the high value of stainless steel 304 L</a:t>
            </a:r>
          </a:p>
          <a:p>
            <a:pPr marL="0" lvl="1"/>
            <a:r>
              <a:rPr lang="en-GB" sz="1600" dirty="0" smtClean="0">
                <a:cs typeface="Arial" pitchFamily="34" charset="0"/>
              </a:rPr>
              <a:t>				- the high values of He and N</a:t>
            </a:r>
            <a:r>
              <a:rPr lang="en-GB" sz="1600" baseline="-25000" dirty="0" smtClean="0">
                <a:cs typeface="Arial" pitchFamily="34" charset="0"/>
              </a:rPr>
              <a:t>2</a:t>
            </a:r>
            <a:r>
              <a:rPr lang="en-GB" sz="1600" dirty="0" smtClean="0">
                <a:cs typeface="Arial" pitchFamily="34" charset="0"/>
              </a:rPr>
              <a:t> gases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381760" y="1942613"/>
            <a:ext cx="430476" cy="3600986"/>
          </a:xfrm>
          <a:prstGeom prst="rect">
            <a:avLst/>
          </a:prstGeom>
          <a:solidFill>
            <a:schemeClr val="bg1"/>
          </a:solidFill>
        </p:spPr>
        <p:txBody>
          <a:bodyPr wrap="square" lIns="18000" rIns="18000" rtlCol="0">
            <a:spAutoFit/>
          </a:bodyPr>
          <a:lstStyle/>
          <a:p>
            <a:pPr algn="r"/>
            <a:r>
              <a:rPr lang="fr-FR" sz="1200" b="1" dirty="0" smtClean="0"/>
              <a:t>10</a:t>
            </a:r>
            <a:r>
              <a:rPr lang="fr-FR" sz="1200" b="1" baseline="30000" dirty="0" smtClean="0"/>
              <a:t>6</a:t>
            </a:r>
          </a:p>
          <a:p>
            <a:pPr algn="r"/>
            <a:endParaRPr lang="fr-FR" sz="1200" b="1" dirty="0" smtClean="0"/>
          </a:p>
          <a:p>
            <a:pPr algn="r"/>
            <a:r>
              <a:rPr lang="fr-FR" sz="1200" b="1" dirty="0" smtClean="0"/>
              <a:t>10</a:t>
            </a:r>
            <a:r>
              <a:rPr lang="fr-FR" sz="1200" b="1" baseline="30000" dirty="0" smtClean="0"/>
              <a:t>5</a:t>
            </a:r>
          </a:p>
          <a:p>
            <a:pPr algn="r"/>
            <a:endParaRPr lang="fr-FR" sz="1200" b="1" dirty="0" smtClean="0"/>
          </a:p>
          <a:p>
            <a:pPr algn="r"/>
            <a:r>
              <a:rPr lang="fr-FR" sz="1200" b="1" dirty="0" smtClean="0"/>
              <a:t>10</a:t>
            </a:r>
            <a:r>
              <a:rPr lang="fr-FR" sz="1200" b="1" baseline="30000" dirty="0" smtClean="0"/>
              <a:t>4</a:t>
            </a:r>
          </a:p>
          <a:p>
            <a:pPr algn="r"/>
            <a:endParaRPr lang="fr-FR" sz="1200" b="1" dirty="0" smtClean="0"/>
          </a:p>
          <a:p>
            <a:pPr algn="r"/>
            <a:r>
              <a:rPr lang="fr-FR" sz="1200" b="1" dirty="0" smtClean="0"/>
              <a:t>10</a:t>
            </a:r>
            <a:r>
              <a:rPr lang="fr-FR" sz="1200" b="1" baseline="30000" dirty="0" smtClean="0"/>
              <a:t>3</a:t>
            </a:r>
          </a:p>
          <a:p>
            <a:pPr algn="r"/>
            <a:endParaRPr lang="fr-FR" sz="1200" b="1" dirty="0" smtClean="0"/>
          </a:p>
          <a:p>
            <a:pPr algn="r"/>
            <a:r>
              <a:rPr lang="fr-FR" sz="1200" b="1" dirty="0" smtClean="0"/>
              <a:t>10</a:t>
            </a:r>
            <a:r>
              <a:rPr lang="fr-FR" sz="1200" b="1" baseline="30000" dirty="0" smtClean="0"/>
              <a:t>2</a:t>
            </a:r>
          </a:p>
          <a:p>
            <a:pPr algn="r"/>
            <a:endParaRPr lang="fr-FR" sz="1200" b="1" dirty="0" smtClean="0"/>
          </a:p>
          <a:p>
            <a:pPr algn="r"/>
            <a:r>
              <a:rPr lang="fr-FR" sz="1200" b="1" dirty="0" smtClean="0"/>
              <a:t>10</a:t>
            </a:r>
            <a:r>
              <a:rPr lang="fr-FR" sz="1200" b="1" baseline="30000" dirty="0" smtClean="0"/>
              <a:t>1</a:t>
            </a:r>
          </a:p>
          <a:p>
            <a:pPr algn="r"/>
            <a:endParaRPr lang="fr-FR" sz="1200" b="1" dirty="0" smtClean="0"/>
          </a:p>
          <a:p>
            <a:pPr algn="r"/>
            <a:r>
              <a:rPr lang="fr-FR" sz="1200" b="1" dirty="0" smtClean="0"/>
              <a:t>10</a:t>
            </a:r>
            <a:r>
              <a:rPr lang="fr-FR" sz="1200" b="1" baseline="30000" dirty="0" smtClean="0"/>
              <a:t>0</a:t>
            </a:r>
          </a:p>
          <a:p>
            <a:pPr algn="r"/>
            <a:endParaRPr lang="fr-FR" sz="1200" b="1" dirty="0" smtClean="0"/>
          </a:p>
          <a:p>
            <a:pPr algn="r"/>
            <a:r>
              <a:rPr lang="fr-FR" sz="1200" b="1" dirty="0" smtClean="0"/>
              <a:t>10</a:t>
            </a:r>
            <a:r>
              <a:rPr lang="fr-FR" sz="1200" b="1" baseline="30000" dirty="0" smtClean="0"/>
              <a:t>-1</a:t>
            </a:r>
          </a:p>
          <a:p>
            <a:pPr algn="r"/>
            <a:endParaRPr lang="fr-FR" sz="1200" b="1" dirty="0" smtClean="0"/>
          </a:p>
          <a:p>
            <a:pPr algn="r"/>
            <a:r>
              <a:rPr lang="fr-FR" sz="1200" b="1" dirty="0" smtClean="0"/>
              <a:t>10</a:t>
            </a:r>
            <a:r>
              <a:rPr lang="fr-FR" sz="1200" b="1" baseline="30000" dirty="0" smtClean="0"/>
              <a:t>-2</a:t>
            </a:r>
          </a:p>
          <a:p>
            <a:pPr algn="r"/>
            <a:endParaRPr lang="fr-FR" sz="1200" b="1" dirty="0" smtClean="0"/>
          </a:p>
          <a:p>
            <a:pPr algn="r"/>
            <a:r>
              <a:rPr lang="fr-FR" sz="1200" b="1" dirty="0" smtClean="0"/>
              <a:t>10</a:t>
            </a:r>
            <a:r>
              <a:rPr lang="fr-FR" sz="1200" b="1" baseline="30000" dirty="0" smtClean="0"/>
              <a:t>-3</a:t>
            </a:r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10</a:t>
            </a:fld>
            <a:endParaRPr lang="en-US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66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6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53" y="690880"/>
            <a:ext cx="8890087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11</a:t>
            </a:fld>
            <a:endParaRPr lang="en-US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66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137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742" y="579120"/>
            <a:ext cx="9286408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12</a:t>
            </a:fld>
            <a:endParaRPr lang="en-US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532660"/>
            <a:ext cx="8732865" cy="5637321"/>
          </a:xfrm>
        </p:spPr>
        <p:txBody>
          <a:bodyPr/>
          <a:lstStyle/>
          <a:p>
            <a:r>
              <a:rPr lang="en-GB" dirty="0" smtClean="0"/>
              <a:t>Thermal conductivity</a:t>
            </a:r>
          </a:p>
          <a:p>
            <a:pPr lvl="1"/>
            <a:r>
              <a:rPr lang="en-GB" dirty="0" smtClean="0"/>
              <a:t>The Fourier’s law gives the quantity of heat through a unit surface and diffusing during a unit of time within a material subjected to a temperature gradient</a:t>
            </a:r>
          </a:p>
          <a:p>
            <a:pPr lvl="1">
              <a:buNone/>
            </a:pPr>
            <a:endParaRPr lang="en-GB" dirty="0" smtClean="0"/>
          </a:p>
          <a:p>
            <a:pPr lvl="1"/>
            <a:r>
              <a:rPr lang="en-GB" i="1" u="sng" dirty="0" smtClean="0"/>
              <a:t>Example:</a:t>
            </a:r>
            <a:r>
              <a:rPr lang="en-GB" dirty="0" smtClean="0"/>
              <a:t> heat conduction (diffusion) into a </a:t>
            </a:r>
            <a:r>
              <a:rPr lang="en-GB" dirty="0" err="1" smtClean="0"/>
              <a:t>lineic</a:t>
            </a:r>
            <a:r>
              <a:rPr lang="en-GB" dirty="0" smtClean="0"/>
              <a:t> support</a:t>
            </a:r>
          </a:p>
          <a:p>
            <a:pPr lvl="1">
              <a:buNone/>
            </a:pPr>
            <a:r>
              <a:rPr lang="en-GB" dirty="0" smtClean="0"/>
              <a:t>					</a:t>
            </a:r>
            <a:r>
              <a:rPr lang="en-GB" i="1" dirty="0" smtClean="0"/>
              <a:t>L</a:t>
            </a:r>
            <a:r>
              <a:rPr lang="en-GB" dirty="0" smtClean="0"/>
              <a:t>: length (m); </a:t>
            </a:r>
            <a:r>
              <a:rPr lang="en-GB" i="1" dirty="0" smtClean="0"/>
              <a:t>A</a:t>
            </a:r>
            <a:r>
              <a:rPr lang="en-GB" dirty="0" smtClean="0"/>
              <a:t>: cross section area (m²)</a:t>
            </a:r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r>
              <a:rPr lang="en-GB" dirty="0" smtClean="0"/>
              <a:t>					Thus we can write</a:t>
            </a:r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r>
              <a:rPr lang="en-GB" dirty="0" smtClean="0"/>
              <a:t>					and (if </a:t>
            </a:r>
            <a:r>
              <a:rPr lang="en-GB" i="1" dirty="0" smtClean="0"/>
              <a:t>k=</a:t>
            </a:r>
            <a:r>
              <a:rPr lang="en-GB" i="1" dirty="0" err="1" smtClean="0"/>
              <a:t>cst</a:t>
            </a:r>
            <a:r>
              <a:rPr lang="en-GB" dirty="0" smtClean="0"/>
              <a:t>) :</a:t>
            </a:r>
          </a:p>
          <a:p>
            <a:pPr lvl="1">
              <a:buNone/>
            </a:pPr>
            <a:endParaRPr lang="en-GB" i="1" dirty="0" smtClean="0"/>
          </a:p>
          <a:p>
            <a:pPr lvl="1"/>
            <a:r>
              <a:rPr lang="en-GB" i="1" dirty="0" smtClean="0"/>
              <a:t>k</a:t>
            </a:r>
            <a:r>
              <a:rPr lang="en-GB" dirty="0" smtClean="0"/>
              <a:t> is the thermal conductivity (W/m/K). It relates to the facility with which heat can diffuse into a material.</a:t>
            </a:r>
          </a:p>
          <a:p>
            <a:pPr lvl="1"/>
            <a:r>
              <a:rPr lang="en-GB" dirty="0" smtClean="0"/>
              <a:t>However, </a:t>
            </a:r>
            <a:r>
              <a:rPr lang="en-GB" i="1" dirty="0" smtClean="0"/>
              <a:t>k</a:t>
            </a:r>
            <a:r>
              <a:rPr lang="en-GB" dirty="0" smtClean="0"/>
              <a:t> is non constant especially on the cryogenic temperature range. </a:t>
            </a:r>
          </a:p>
        </p:txBody>
      </p:sp>
      <p:graphicFrame>
        <p:nvGraphicFramePr>
          <p:cNvPr id="619522" name="Object 2"/>
          <p:cNvGraphicFramePr>
            <a:graphicFrameLocks noGrp="1" noChangeAspect="1"/>
          </p:cNvGraphicFramePr>
          <p:nvPr/>
        </p:nvGraphicFramePr>
        <p:xfrm>
          <a:off x="3700780" y="1718628"/>
          <a:ext cx="1208088" cy="447675"/>
        </p:xfrm>
        <a:graphic>
          <a:graphicData uri="http://schemas.openxmlformats.org/presentationml/2006/ole">
            <p:oleObj spid="_x0000_s619522" name="Équation" r:id="rId3" imgW="685800" imgH="25380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999163" y="4003675"/>
          <a:ext cx="2217737" cy="604838"/>
        </p:xfrm>
        <a:graphic>
          <a:graphicData uri="http://schemas.openxmlformats.org/presentationml/2006/ole">
            <p:oleObj spid="_x0000_s619523" name="Équation" r:id="rId4" imgW="1384200" imgH="393480" progId="Equation.3">
              <p:embed/>
            </p:oleObj>
          </a:graphicData>
        </a:graphic>
      </p:graphicFrame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833120" y="2702563"/>
            <a:ext cx="2886906" cy="1502369"/>
            <a:chOff x="2607" y="1797"/>
            <a:chExt cx="2621" cy="1133"/>
          </a:xfrm>
        </p:grpSpPr>
        <p:sp>
          <p:nvSpPr>
            <p:cNvPr id="8" name="Oval 30"/>
            <p:cNvSpPr>
              <a:spLocks noChangeArrowheads="1"/>
            </p:cNvSpPr>
            <p:nvPr/>
          </p:nvSpPr>
          <p:spPr bwMode="auto">
            <a:xfrm>
              <a:off x="2698" y="2085"/>
              <a:ext cx="226" cy="3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9" name="Oval 31"/>
            <p:cNvSpPr>
              <a:spLocks noChangeArrowheads="1"/>
            </p:cNvSpPr>
            <p:nvPr/>
          </p:nvSpPr>
          <p:spPr bwMode="auto">
            <a:xfrm>
              <a:off x="4830" y="2085"/>
              <a:ext cx="226" cy="3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10" name="Line 32"/>
            <p:cNvSpPr>
              <a:spLocks noChangeShapeType="1"/>
            </p:cNvSpPr>
            <p:nvPr/>
          </p:nvSpPr>
          <p:spPr bwMode="auto">
            <a:xfrm>
              <a:off x="2788" y="2085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>
              <a:off x="2834" y="2448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>
              <a:off x="2652" y="1797"/>
              <a:ext cx="40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i="1" dirty="0" smtClean="0">
                  <a:solidFill>
                    <a:srgbClr val="FF0000"/>
                  </a:solidFill>
                </a:rPr>
                <a:t>T</a:t>
              </a:r>
              <a:r>
                <a:rPr lang="fr-FR" sz="1600" i="1" baseline="-25000" dirty="0" smtClean="0">
                  <a:solidFill>
                    <a:srgbClr val="FF0000"/>
                  </a:solidFill>
                </a:rPr>
                <a:t>H</a:t>
              </a:r>
              <a:endParaRPr lang="fr-FR" sz="1600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Box 35"/>
            <p:cNvSpPr txBox="1">
              <a:spLocks noChangeArrowheads="1"/>
            </p:cNvSpPr>
            <p:nvPr/>
          </p:nvSpPr>
          <p:spPr bwMode="auto">
            <a:xfrm>
              <a:off x="4739" y="1813"/>
              <a:ext cx="411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i="1" dirty="0" smtClean="0">
                  <a:solidFill>
                    <a:srgbClr val="0000CC"/>
                  </a:solidFill>
                </a:rPr>
                <a:t>T</a:t>
              </a:r>
              <a:r>
                <a:rPr lang="fr-FR" sz="1600" i="1" baseline="-25000" dirty="0" smtClean="0">
                  <a:solidFill>
                    <a:srgbClr val="0000CC"/>
                  </a:solidFill>
                </a:rPr>
                <a:t>C</a:t>
              </a:r>
              <a:endParaRPr lang="fr-FR" sz="1600" i="1" baseline="-25000" dirty="0">
                <a:solidFill>
                  <a:srgbClr val="0000CC"/>
                </a:solidFill>
              </a:endParaRPr>
            </a:p>
          </p:txBody>
        </p: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>
              <a:off x="2607" y="2629"/>
              <a:ext cx="25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2698" y="2675"/>
              <a:ext cx="182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i="1" dirty="0"/>
                <a:t>0</a:t>
              </a:r>
            </a:p>
          </p:txBody>
        </p:sp>
        <p:sp>
          <p:nvSpPr>
            <p:cNvPr id="16" name="Text Box 38"/>
            <p:cNvSpPr txBox="1">
              <a:spLocks noChangeArrowheads="1"/>
            </p:cNvSpPr>
            <p:nvPr/>
          </p:nvSpPr>
          <p:spPr bwMode="auto">
            <a:xfrm>
              <a:off x="5046" y="2583"/>
              <a:ext cx="182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i="1" dirty="0"/>
                <a:t>x</a:t>
              </a:r>
            </a:p>
          </p:txBody>
        </p: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829" y="2629"/>
              <a:ext cx="182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i="1" dirty="0"/>
                <a:t>L</a:t>
              </a:r>
            </a:p>
          </p:txBody>
        </p:sp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3670" y="2169"/>
            <a:ext cx="352" cy="287"/>
          </p:xfrm>
          <a:graphic>
            <a:graphicData uri="http://schemas.openxmlformats.org/presentationml/2006/ole">
              <p:oleObj spid="_x0000_s619524" name="Équation" r:id="rId5" imgW="279360" imgH="228600" progId="Equation.3">
                <p:embed/>
              </p:oleObj>
            </a:graphicData>
          </a:graphic>
        </p:graphicFrame>
        <p:sp>
          <p:nvSpPr>
            <p:cNvPr id="19" name="Line 41"/>
            <p:cNvSpPr>
              <a:spLocks noChangeShapeType="1"/>
            </p:cNvSpPr>
            <p:nvPr/>
          </p:nvSpPr>
          <p:spPr bwMode="auto">
            <a:xfrm>
              <a:off x="2788" y="2629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20" name="Line 42"/>
            <p:cNvSpPr>
              <a:spLocks noChangeShapeType="1"/>
            </p:cNvSpPr>
            <p:nvPr/>
          </p:nvSpPr>
          <p:spPr bwMode="auto">
            <a:xfrm>
              <a:off x="4966" y="2629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21" name="AutoShape 43"/>
            <p:cNvSpPr>
              <a:spLocks noChangeArrowheads="1"/>
            </p:cNvSpPr>
            <p:nvPr/>
          </p:nvSpPr>
          <p:spPr bwMode="auto">
            <a:xfrm>
              <a:off x="3650" y="2130"/>
              <a:ext cx="453" cy="91"/>
            </a:xfrm>
            <a:prstGeom prst="rightArrow">
              <a:avLst>
                <a:gd name="adj1" fmla="val 50000"/>
                <a:gd name="adj2" fmla="val 124451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</p:grp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19525" name="Object 5"/>
          <p:cNvGraphicFramePr>
            <a:graphicFrameLocks noChangeAspect="1"/>
          </p:cNvGraphicFramePr>
          <p:nvPr/>
        </p:nvGraphicFramePr>
        <p:xfrm>
          <a:off x="5869172" y="3274543"/>
          <a:ext cx="2657475" cy="660400"/>
        </p:xfrm>
        <a:graphic>
          <a:graphicData uri="http://schemas.openxmlformats.org/presentationml/2006/ole">
            <p:oleObj spid="_x0000_s619525" name="Équation" r:id="rId6" imgW="1993680" imgH="495000" progId="Equation.3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5069994" y="1757799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(J/s/m²</a:t>
            </a:r>
            <a:r>
              <a:rPr lang="fr-FR" dirty="0" smtClean="0">
                <a:sym typeface="Symbol"/>
              </a:rPr>
              <a:t>W/m²)</a:t>
            </a:r>
            <a:endParaRPr lang="fr-FR" dirty="0"/>
          </a:p>
        </p:txBody>
      </p:sp>
      <p:sp>
        <p:nvSpPr>
          <p:cNvPr id="26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13</a:t>
            </a:fld>
            <a:endParaRPr lang="en-US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532660"/>
            <a:ext cx="8732865" cy="5637321"/>
          </a:xfrm>
        </p:spPr>
        <p:txBody>
          <a:bodyPr/>
          <a:lstStyle/>
          <a:p>
            <a:r>
              <a:rPr lang="en-GB" dirty="0" smtClean="0"/>
              <a:t>Thermal conductivity</a:t>
            </a:r>
          </a:p>
          <a:p>
            <a:pPr lvl="1"/>
            <a:r>
              <a:rPr lang="en-GB" dirty="0" smtClean="0"/>
              <a:t>Similarly simplified, heat is transported in solids by electrons and phonons (lattice vibration) </a:t>
            </a:r>
            <a:r>
              <a:rPr lang="en-GB" dirty="0" smtClean="0">
                <a:sym typeface="Symbol"/>
              </a:rPr>
              <a:t> </a:t>
            </a:r>
            <a:r>
              <a:rPr lang="en-GB" i="1" dirty="0" smtClean="0"/>
              <a:t>k = </a:t>
            </a:r>
            <a:r>
              <a:rPr lang="en-GB" i="1" dirty="0" err="1" smtClean="0"/>
              <a:t>k</a:t>
            </a:r>
            <a:r>
              <a:rPr lang="en-GB" i="1" baseline="-25000" dirty="0" err="1" smtClean="0"/>
              <a:t>e</a:t>
            </a:r>
            <a:r>
              <a:rPr lang="en-GB" i="1" baseline="-25000" dirty="0" smtClean="0"/>
              <a:t> </a:t>
            </a:r>
            <a:r>
              <a:rPr lang="en-GB" i="1" dirty="0" smtClean="0"/>
              <a:t>+ k</a:t>
            </a:r>
            <a:r>
              <a:rPr lang="en-GB" i="1" baseline="-25000" dirty="0" smtClean="0"/>
              <a:t>ph</a:t>
            </a:r>
            <a:endParaRPr lang="en-GB" dirty="0" smtClean="0"/>
          </a:p>
          <a:p>
            <a:pPr lvl="1"/>
            <a:r>
              <a:rPr lang="en-GB" dirty="0" smtClean="0"/>
              <a:t>Lattice contribution:</a:t>
            </a:r>
          </a:p>
          <a:p>
            <a:pPr lvl="2"/>
            <a:r>
              <a:rPr lang="en-GB" i="1" dirty="0" smtClean="0"/>
              <a:t>k</a:t>
            </a:r>
            <a:r>
              <a:rPr lang="en-GB" i="1" baseline="-25000" dirty="0" smtClean="0"/>
              <a:t>ph</a:t>
            </a:r>
            <a:r>
              <a:rPr lang="en-GB" i="1" dirty="0" smtClean="0"/>
              <a:t>=1/3 </a:t>
            </a:r>
            <a:r>
              <a:rPr lang="en-GB" i="1" dirty="0" smtClean="0">
                <a:sym typeface="Symbol"/>
              </a:rPr>
              <a:t></a:t>
            </a:r>
            <a:r>
              <a:rPr lang="en-GB" i="1" dirty="0" smtClean="0"/>
              <a:t> </a:t>
            </a:r>
            <a:r>
              <a:rPr lang="en-GB" i="1" dirty="0" err="1" smtClean="0"/>
              <a:t>c</a:t>
            </a:r>
            <a:r>
              <a:rPr lang="en-GB" i="1" baseline="-25000" dirty="0" err="1" smtClean="0"/>
              <a:t>ph</a:t>
            </a:r>
            <a:r>
              <a:rPr lang="en-GB" i="1" dirty="0" smtClean="0">
                <a:sym typeface="Symbol"/>
              </a:rPr>
              <a:t></a:t>
            </a:r>
            <a:r>
              <a:rPr lang="en-GB" i="1" dirty="0" smtClean="0"/>
              <a:t> </a:t>
            </a:r>
            <a:r>
              <a:rPr lang="en-GB" i="1" dirty="0" err="1" smtClean="0"/>
              <a:t>v</a:t>
            </a:r>
            <a:r>
              <a:rPr lang="en-GB" i="1" baseline="-25000" dirty="0" err="1" smtClean="0"/>
              <a:t>s</a:t>
            </a:r>
            <a:r>
              <a:rPr lang="en-GB" i="1" dirty="0" smtClean="0">
                <a:sym typeface="Symbol"/>
              </a:rPr>
              <a:t></a:t>
            </a:r>
            <a:r>
              <a:rPr lang="en-GB" i="1" dirty="0" smtClean="0"/>
              <a:t> </a:t>
            </a:r>
            <a:r>
              <a:rPr lang="en-GB" dirty="0" err="1" smtClean="0">
                <a:latin typeface="Brush Script MT" pitchFamily="66" charset="0"/>
              </a:rPr>
              <a:t>l</a:t>
            </a:r>
            <a:r>
              <a:rPr lang="en-GB" i="1" baseline="-25000" dirty="0" err="1" smtClean="0"/>
              <a:t>ph</a:t>
            </a:r>
            <a:r>
              <a:rPr lang="en-GB" i="1" dirty="0" smtClean="0">
                <a:sym typeface="Symbol"/>
              </a:rPr>
              <a:t></a:t>
            </a:r>
            <a:r>
              <a:rPr lang="en-GB" i="1" dirty="0" smtClean="0"/>
              <a:t> </a:t>
            </a:r>
            <a:r>
              <a:rPr lang="en-GB" i="1" dirty="0" err="1" smtClean="0">
                <a:sym typeface="Symbol"/>
              </a:rPr>
              <a:t>V</a:t>
            </a:r>
            <a:r>
              <a:rPr lang="en-GB" i="1" baseline="-25000" dirty="0" err="1" smtClean="0">
                <a:sym typeface="Symbol"/>
              </a:rPr>
              <a:t>m</a:t>
            </a:r>
            <a:r>
              <a:rPr lang="en-GB" i="1" dirty="0" smtClean="0"/>
              <a:t>, 	</a:t>
            </a:r>
            <a:r>
              <a:rPr lang="en-GB" i="1" dirty="0" err="1" smtClean="0">
                <a:sym typeface="Symbol"/>
              </a:rPr>
              <a:t>V</a:t>
            </a:r>
            <a:r>
              <a:rPr lang="en-GB" i="1" baseline="-25000" dirty="0" err="1" smtClean="0">
                <a:sym typeface="Symbol"/>
              </a:rPr>
              <a:t>m</a:t>
            </a:r>
            <a:r>
              <a:rPr lang="en-GB" dirty="0" smtClean="0">
                <a:sym typeface="Symbol"/>
              </a:rPr>
              <a:t> is the material density (Kg/m</a:t>
            </a:r>
            <a:r>
              <a:rPr lang="en-GB" baseline="30000" dirty="0" smtClean="0">
                <a:sym typeface="Symbol"/>
              </a:rPr>
              <a:t>3</a:t>
            </a:r>
            <a:r>
              <a:rPr lang="en-GB" dirty="0" smtClean="0">
                <a:sym typeface="Symbol"/>
              </a:rPr>
              <a:t>)</a:t>
            </a:r>
          </a:p>
          <a:p>
            <a:pPr lvl="2">
              <a:buNone/>
            </a:pPr>
            <a:r>
              <a:rPr lang="en-GB" i="1" dirty="0" smtClean="0">
                <a:sym typeface="Symbol"/>
              </a:rPr>
              <a:t>				 </a:t>
            </a:r>
            <a:r>
              <a:rPr lang="en-GB" dirty="0" err="1" smtClean="0">
                <a:latin typeface="Brush Script MT" pitchFamily="66" charset="0"/>
              </a:rPr>
              <a:t>l</a:t>
            </a:r>
            <a:r>
              <a:rPr lang="en-GB" i="1" baseline="-25000" dirty="0" err="1" smtClean="0"/>
              <a:t>ph</a:t>
            </a:r>
            <a:r>
              <a:rPr lang="en-GB" i="1" baseline="-25000" dirty="0" smtClean="0"/>
              <a:t> </a:t>
            </a:r>
            <a:r>
              <a:rPr lang="en-GB" i="1" dirty="0" smtClean="0">
                <a:sym typeface="Symbol"/>
              </a:rPr>
              <a:t>is the mean free path of the phonons</a:t>
            </a:r>
            <a:endParaRPr lang="en-GB" i="1" dirty="0" smtClean="0"/>
          </a:p>
          <a:p>
            <a:pPr lvl="2"/>
            <a:r>
              <a:rPr lang="en-GB" dirty="0" smtClean="0"/>
              <a:t>At very low T (</a:t>
            </a:r>
            <a:r>
              <a:rPr lang="en-GB" i="1" dirty="0" smtClean="0"/>
              <a:t>T&lt;&lt;</a:t>
            </a:r>
            <a:r>
              <a:rPr lang="en-GB" i="1" dirty="0" smtClean="0">
                <a:sym typeface="Symbol"/>
              </a:rPr>
              <a:t></a:t>
            </a:r>
            <a:r>
              <a:rPr lang="en-GB" i="1" baseline="-25000" dirty="0" smtClean="0"/>
              <a:t>D</a:t>
            </a:r>
            <a:r>
              <a:rPr lang="en-GB" dirty="0" smtClean="0"/>
              <a:t>) </a:t>
            </a:r>
            <a:r>
              <a:rPr lang="en-GB" i="1" dirty="0" err="1" smtClean="0"/>
              <a:t>k</a:t>
            </a:r>
            <a:r>
              <a:rPr lang="en-GB" i="1" baseline="-25000" dirty="0" err="1" smtClean="0"/>
              <a:t>p</a:t>
            </a:r>
            <a:r>
              <a:rPr lang="en-GB" i="1" dirty="0" smtClean="0"/>
              <a:t>~ T</a:t>
            </a:r>
            <a:r>
              <a:rPr lang="en-GB" i="1" baseline="30000" dirty="0" smtClean="0"/>
              <a:t>3</a:t>
            </a:r>
            <a:r>
              <a:rPr lang="en-GB" i="1" dirty="0" smtClean="0"/>
              <a:t> </a:t>
            </a:r>
            <a:endParaRPr lang="en-GB" dirty="0" smtClean="0"/>
          </a:p>
          <a:p>
            <a:pPr lvl="1"/>
            <a:r>
              <a:rPr lang="en-GB" dirty="0" smtClean="0"/>
              <a:t> Electronic contribution:</a:t>
            </a:r>
          </a:p>
          <a:p>
            <a:pPr lvl="2"/>
            <a:r>
              <a:rPr lang="en-GB" i="1" dirty="0" err="1" smtClean="0"/>
              <a:t>k</a:t>
            </a:r>
            <a:r>
              <a:rPr lang="en-GB" i="1" baseline="-25000" dirty="0" err="1" smtClean="0"/>
              <a:t>e</a:t>
            </a:r>
            <a:r>
              <a:rPr lang="en-GB" i="1" dirty="0" smtClean="0"/>
              <a:t>=1/3</a:t>
            </a:r>
            <a:r>
              <a:rPr lang="en-GB" i="1" dirty="0" smtClean="0">
                <a:sym typeface="Symbol"/>
              </a:rPr>
              <a:t> </a:t>
            </a:r>
            <a:r>
              <a:rPr lang="en-GB" i="1" dirty="0" smtClean="0"/>
              <a:t> </a:t>
            </a:r>
            <a:r>
              <a:rPr lang="en-GB" i="1" dirty="0" err="1" smtClean="0"/>
              <a:t>c</a:t>
            </a:r>
            <a:r>
              <a:rPr lang="en-GB" i="1" baseline="-25000" dirty="0" err="1" smtClean="0"/>
              <a:t>e</a:t>
            </a:r>
            <a:r>
              <a:rPr lang="en-GB" i="1" dirty="0" smtClean="0">
                <a:sym typeface="Symbol"/>
              </a:rPr>
              <a:t></a:t>
            </a:r>
            <a:r>
              <a:rPr lang="en-GB" i="1" dirty="0" smtClean="0"/>
              <a:t> </a:t>
            </a:r>
            <a:r>
              <a:rPr lang="en-GB" i="1" dirty="0" err="1" smtClean="0"/>
              <a:t>v</a:t>
            </a:r>
            <a:r>
              <a:rPr lang="en-GB" i="1" baseline="-25000" dirty="0" err="1" smtClean="0"/>
              <a:t>F</a:t>
            </a:r>
            <a:r>
              <a:rPr lang="en-GB" i="1" dirty="0" smtClean="0">
                <a:sym typeface="Symbol"/>
              </a:rPr>
              <a:t></a:t>
            </a:r>
            <a:r>
              <a:rPr lang="en-GB" i="1" dirty="0" smtClean="0"/>
              <a:t> </a:t>
            </a:r>
            <a:r>
              <a:rPr lang="en-GB" dirty="0" smtClean="0">
                <a:latin typeface="Brush Script MT" pitchFamily="66" charset="0"/>
              </a:rPr>
              <a:t>l</a:t>
            </a:r>
            <a:r>
              <a:rPr lang="en-GB" i="1" baseline="-25000" dirty="0" smtClean="0"/>
              <a:t>e</a:t>
            </a:r>
            <a:r>
              <a:rPr lang="en-GB" i="1" dirty="0" smtClean="0">
                <a:sym typeface="Symbol"/>
              </a:rPr>
              <a:t></a:t>
            </a:r>
            <a:r>
              <a:rPr lang="en-GB" i="1" dirty="0" smtClean="0"/>
              <a:t> </a:t>
            </a:r>
            <a:r>
              <a:rPr lang="en-GB" i="1" dirty="0" err="1" smtClean="0">
                <a:sym typeface="Symbol"/>
              </a:rPr>
              <a:t>V</a:t>
            </a:r>
            <a:r>
              <a:rPr lang="en-GB" i="1" baseline="-25000" dirty="0" err="1" smtClean="0">
                <a:sym typeface="Symbol"/>
              </a:rPr>
              <a:t>m</a:t>
            </a:r>
            <a:r>
              <a:rPr lang="en-GB" i="1" dirty="0" smtClean="0"/>
              <a:t>, 	</a:t>
            </a:r>
            <a:r>
              <a:rPr lang="en-GB" i="1" dirty="0" err="1" smtClean="0">
                <a:sym typeface="Symbol"/>
              </a:rPr>
              <a:t>V</a:t>
            </a:r>
            <a:r>
              <a:rPr lang="en-GB" i="1" baseline="-25000" dirty="0" err="1" smtClean="0">
                <a:sym typeface="Symbol"/>
              </a:rPr>
              <a:t>m</a:t>
            </a:r>
            <a:r>
              <a:rPr lang="en-GB" dirty="0" smtClean="0">
                <a:sym typeface="Symbol"/>
              </a:rPr>
              <a:t> is the material density</a:t>
            </a:r>
          </a:p>
          <a:p>
            <a:pPr lvl="2">
              <a:buNone/>
            </a:pPr>
            <a:r>
              <a:rPr lang="en-GB" i="1" dirty="0" smtClean="0">
                <a:sym typeface="Symbol"/>
              </a:rPr>
              <a:t>			</a:t>
            </a:r>
            <a:r>
              <a:rPr lang="en-GB" dirty="0" smtClean="0">
                <a:latin typeface="Brush Script MT" pitchFamily="66" charset="0"/>
              </a:rPr>
              <a:t> 	l</a:t>
            </a:r>
            <a:r>
              <a:rPr lang="en-GB" i="1" baseline="-25000" dirty="0" smtClean="0"/>
              <a:t>e</a:t>
            </a:r>
            <a:r>
              <a:rPr lang="en-GB" dirty="0" smtClean="0">
                <a:sym typeface="Symbol"/>
              </a:rPr>
              <a:t> is the mean free path of the electrons</a:t>
            </a:r>
          </a:p>
          <a:p>
            <a:pPr lvl="2">
              <a:buNone/>
            </a:pPr>
            <a:r>
              <a:rPr lang="en-GB" i="1" dirty="0" smtClean="0">
                <a:sym typeface="Symbol"/>
              </a:rPr>
              <a:t>				</a:t>
            </a:r>
            <a:r>
              <a:rPr lang="en-GB" i="1" dirty="0" err="1" smtClean="0">
                <a:sym typeface="Symbol"/>
              </a:rPr>
              <a:t>v</a:t>
            </a:r>
            <a:r>
              <a:rPr lang="en-GB" i="1" baseline="-25000" dirty="0" err="1" smtClean="0">
                <a:sym typeface="Symbol"/>
              </a:rPr>
              <a:t>F</a:t>
            </a:r>
            <a:r>
              <a:rPr lang="en-GB" dirty="0" smtClean="0">
                <a:sym typeface="Symbol"/>
              </a:rPr>
              <a:t> is the Fermi velocity</a:t>
            </a:r>
            <a:endParaRPr lang="en-GB" dirty="0" smtClean="0"/>
          </a:p>
          <a:p>
            <a:pPr lvl="2"/>
            <a:r>
              <a:rPr lang="en-GB" dirty="0" smtClean="0"/>
              <a:t>At very low T (T&lt;&lt;</a:t>
            </a:r>
            <a:r>
              <a:rPr lang="en-GB" i="1" dirty="0" smtClean="0">
                <a:sym typeface="Symbol"/>
              </a:rPr>
              <a:t></a:t>
            </a:r>
            <a:r>
              <a:rPr lang="en-GB" i="1" baseline="-25000" dirty="0" smtClean="0"/>
              <a:t>D</a:t>
            </a:r>
            <a:r>
              <a:rPr lang="en-GB" dirty="0" smtClean="0"/>
              <a:t>) </a:t>
            </a:r>
            <a:r>
              <a:rPr lang="en-GB" i="1" dirty="0" err="1" smtClean="0"/>
              <a:t>k</a:t>
            </a:r>
            <a:r>
              <a:rPr lang="en-GB" i="1" baseline="-25000" dirty="0" err="1" smtClean="0"/>
              <a:t>e</a:t>
            </a:r>
            <a:r>
              <a:rPr lang="en-GB" i="1" dirty="0" smtClean="0"/>
              <a:t>~ T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In semi-conductors, heat conduction is a mixture of phonons and electrons contribution</a:t>
            </a:r>
          </a:p>
          <a:p>
            <a:pPr lvl="1"/>
            <a:r>
              <a:rPr lang="en-GB" dirty="0" smtClean="0"/>
              <a:t>Other interactions may occur (electron-vacancy...)</a:t>
            </a:r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14</a:t>
            </a:fld>
            <a:endParaRPr lang="en-US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6015" y="532660"/>
            <a:ext cx="8628725" cy="5637321"/>
          </a:xfrm>
        </p:spPr>
        <p:txBody>
          <a:bodyPr/>
          <a:lstStyle/>
          <a:p>
            <a:r>
              <a:rPr lang="en-GB" dirty="0" smtClean="0"/>
              <a:t>Thermal conductivity</a:t>
            </a:r>
          </a:p>
          <a:p>
            <a:pPr lvl="1"/>
            <a:r>
              <a:rPr lang="en-GB" b="1" dirty="0" smtClean="0"/>
              <a:t>For pure metals:</a:t>
            </a:r>
          </a:p>
          <a:p>
            <a:pPr marL="893763" lvl="2" indent="-180975">
              <a:spcBef>
                <a:spcPts val="200"/>
              </a:spcBef>
            </a:pPr>
            <a:r>
              <a:rPr lang="en-GB" i="1" dirty="0" smtClean="0"/>
              <a:t>k</a:t>
            </a:r>
            <a:r>
              <a:rPr lang="en-GB" i="1" baseline="-25000" dirty="0" smtClean="0"/>
              <a:t>ph</a:t>
            </a:r>
            <a:r>
              <a:rPr lang="en-GB" dirty="0" smtClean="0"/>
              <a:t> is negligible</a:t>
            </a:r>
          </a:p>
          <a:p>
            <a:pPr marL="893763" lvl="2" indent="-180975">
              <a:spcBef>
                <a:spcPts val="200"/>
              </a:spcBef>
            </a:pPr>
            <a:r>
              <a:rPr lang="en-GB" i="1" dirty="0" smtClean="0"/>
              <a:t>k</a:t>
            </a:r>
            <a:r>
              <a:rPr lang="en-GB" dirty="0" smtClean="0"/>
              <a:t> has a maximum at low temperature</a:t>
            </a:r>
          </a:p>
          <a:p>
            <a:pPr marL="893763" lvl="2" indent="-180975">
              <a:spcBef>
                <a:spcPts val="200"/>
              </a:spcBef>
            </a:pPr>
            <a:r>
              <a:rPr lang="en-GB" dirty="0" smtClean="0"/>
              <a:t>At low T°, </a:t>
            </a:r>
            <a:r>
              <a:rPr lang="en-GB" i="1" dirty="0" smtClean="0"/>
              <a:t>k</a:t>
            </a:r>
            <a:r>
              <a:rPr lang="en-GB" dirty="0" smtClean="0"/>
              <a:t> is affected by impurities</a:t>
            </a:r>
          </a:p>
          <a:p>
            <a:pPr marL="893763" lvl="2" indent="-180975">
              <a:spcBef>
                <a:spcPts val="200"/>
              </a:spcBef>
            </a:pPr>
            <a:r>
              <a:rPr lang="en-GB" dirty="0" smtClean="0"/>
              <a:t>The more is the purity of the material, </a:t>
            </a:r>
          </a:p>
          <a:p>
            <a:pPr marL="1254125" lvl="3" indent="-180975" defTabSz="1073150">
              <a:spcBef>
                <a:spcPts val="200"/>
              </a:spcBef>
              <a:tabLst>
                <a:tab pos="808038" algn="l"/>
              </a:tabLst>
            </a:pPr>
            <a:r>
              <a:rPr lang="en-GB" dirty="0" smtClean="0"/>
              <a:t>the higher is this maximum</a:t>
            </a:r>
          </a:p>
          <a:p>
            <a:pPr marL="1254125" lvl="3" indent="-180975" defTabSz="1073150">
              <a:spcBef>
                <a:spcPts val="200"/>
              </a:spcBef>
              <a:tabLst>
                <a:tab pos="808038" algn="l"/>
              </a:tabLst>
            </a:pPr>
            <a:r>
              <a:rPr lang="en-GB" dirty="0" smtClean="0"/>
              <a:t>the lower is the T° of this maximum</a:t>
            </a:r>
          </a:p>
          <a:p>
            <a:pPr marL="893763" lvl="2" indent="-180975">
              <a:spcBef>
                <a:spcPts val="200"/>
              </a:spcBef>
            </a:pPr>
            <a:r>
              <a:rPr lang="en-GB" i="1" dirty="0" smtClean="0"/>
              <a:t>k</a:t>
            </a:r>
            <a:r>
              <a:rPr lang="en-GB" i="1" dirty="0" smtClean="0">
                <a:sym typeface="Symbol" pitchFamily="18" charset="2"/>
              </a:rPr>
              <a:t>  </a:t>
            </a:r>
            <a:r>
              <a:rPr lang="en-GB" i="1" dirty="0" smtClean="0"/>
              <a:t>T</a:t>
            </a:r>
            <a:r>
              <a:rPr lang="en-GB" dirty="0" smtClean="0"/>
              <a:t> at low temperature</a:t>
            </a:r>
            <a:endParaRPr lang="en-GB" i="1" dirty="0" smtClean="0"/>
          </a:p>
          <a:p>
            <a:pPr lvl="1">
              <a:spcBef>
                <a:spcPts val="1200"/>
              </a:spcBef>
            </a:pPr>
            <a:r>
              <a:rPr lang="en-GB" b="1" dirty="0" smtClean="0"/>
              <a:t>For metallic alloys:</a:t>
            </a:r>
          </a:p>
          <a:p>
            <a:pPr marL="893763" lvl="2" indent="-180975">
              <a:spcBef>
                <a:spcPts val="200"/>
              </a:spcBef>
            </a:pPr>
            <a:r>
              <a:rPr lang="en-GB" i="1" dirty="0" smtClean="0"/>
              <a:t>k</a:t>
            </a:r>
            <a:r>
              <a:rPr lang="en-GB" dirty="0" smtClean="0"/>
              <a:t> decreases as </a:t>
            </a:r>
            <a:r>
              <a:rPr lang="en-GB" i="1" dirty="0" smtClean="0"/>
              <a:t>T</a:t>
            </a:r>
            <a:r>
              <a:rPr lang="en-GB" dirty="0" smtClean="0"/>
              <a:t> decreases</a:t>
            </a:r>
          </a:p>
          <a:p>
            <a:pPr marL="893763" lvl="2" indent="-180975">
              <a:spcBef>
                <a:spcPts val="200"/>
              </a:spcBef>
            </a:pPr>
            <a:r>
              <a:rPr lang="en-GB" i="1" dirty="0" smtClean="0"/>
              <a:t>k</a:t>
            </a:r>
            <a:r>
              <a:rPr lang="en-GB" i="1" dirty="0" smtClean="0">
                <a:sym typeface="Symbol" pitchFamily="18" charset="2"/>
              </a:rPr>
              <a:t>  </a:t>
            </a:r>
            <a:r>
              <a:rPr lang="en-GB" i="1" dirty="0" smtClean="0"/>
              <a:t>T</a:t>
            </a:r>
            <a:r>
              <a:rPr lang="en-GB" dirty="0" smtClean="0"/>
              <a:t> at low temperature</a:t>
            </a:r>
          </a:p>
          <a:p>
            <a:pPr marL="893763" lvl="2" indent="-180975">
              <a:spcBef>
                <a:spcPts val="200"/>
              </a:spcBef>
            </a:pPr>
            <a:r>
              <a:rPr lang="en-GB" dirty="0" err="1" smtClean="0"/>
              <a:t>Wiedemann</a:t>
            </a:r>
            <a:r>
              <a:rPr lang="en-GB" dirty="0" smtClean="0"/>
              <a:t>-Franz law:</a:t>
            </a:r>
          </a:p>
          <a:p>
            <a:pPr marL="893763" lvl="2" indent="-180975">
              <a:spcBef>
                <a:spcPts val="200"/>
              </a:spcBef>
              <a:buNone/>
            </a:pPr>
            <a:r>
              <a:rPr lang="en-GB" dirty="0" smtClean="0"/>
              <a:t>	relates </a:t>
            </a:r>
            <a:r>
              <a:rPr lang="en-GB" i="1" dirty="0" err="1" smtClean="0"/>
              <a:t>k</a:t>
            </a:r>
            <a:r>
              <a:rPr lang="en-GB" i="1" baseline="-25000" dirty="0" err="1" smtClean="0"/>
              <a:t>e</a:t>
            </a:r>
            <a:r>
              <a:rPr lang="en-GB" dirty="0" smtClean="0"/>
              <a:t> and the electric resistivity </a:t>
            </a:r>
            <a:r>
              <a:rPr lang="en-GB" i="1" dirty="0" smtClean="0">
                <a:sym typeface="Symbol"/>
              </a:rPr>
              <a:t> </a:t>
            </a:r>
            <a:r>
              <a:rPr lang="en-GB" dirty="0" smtClean="0"/>
              <a:t>: 	</a:t>
            </a:r>
            <a:r>
              <a:rPr lang="en-GB" i="1" dirty="0" smtClean="0">
                <a:sym typeface="Symbol"/>
              </a:rPr>
              <a:t> ·</a:t>
            </a:r>
            <a:r>
              <a:rPr lang="en-GB" i="1" dirty="0" err="1" smtClean="0">
                <a:sym typeface="Symbol"/>
              </a:rPr>
              <a:t>k</a:t>
            </a:r>
            <a:r>
              <a:rPr lang="en-GB" i="1" baseline="-25000" dirty="0" err="1" smtClean="0">
                <a:sym typeface="Symbol"/>
              </a:rPr>
              <a:t>e</a:t>
            </a:r>
            <a:r>
              <a:rPr lang="en-GB" i="1" baseline="-25000" dirty="0" smtClean="0">
                <a:sym typeface="Symbol"/>
              </a:rPr>
              <a:t> </a:t>
            </a:r>
            <a:r>
              <a:rPr lang="en-GB" i="1" dirty="0" smtClean="0">
                <a:sym typeface="Symbol"/>
              </a:rPr>
              <a:t>/T = 2.44510</a:t>
            </a:r>
            <a:r>
              <a:rPr lang="en-GB" i="1" baseline="30000" dirty="0" smtClean="0">
                <a:sym typeface="Symbol"/>
              </a:rPr>
              <a:t>-8</a:t>
            </a:r>
            <a:r>
              <a:rPr lang="en-GB" dirty="0" smtClean="0">
                <a:sym typeface="Symbol"/>
              </a:rPr>
              <a:t>   (W/K²)</a:t>
            </a:r>
            <a:endParaRPr lang="en-GB" dirty="0" smtClean="0"/>
          </a:p>
          <a:p>
            <a:pPr lvl="1">
              <a:spcBef>
                <a:spcPts val="1200"/>
              </a:spcBef>
            </a:pPr>
            <a:r>
              <a:rPr lang="en-GB" dirty="0" smtClean="0"/>
              <a:t> </a:t>
            </a:r>
            <a:r>
              <a:rPr lang="en-GB" b="1" dirty="0" smtClean="0"/>
              <a:t>For superconductors:</a:t>
            </a:r>
          </a:p>
          <a:p>
            <a:pPr marL="893763" lvl="2" indent="-180975"/>
            <a:r>
              <a:rPr lang="en-GB" i="1" dirty="0" smtClean="0"/>
              <a:t>T &gt; </a:t>
            </a:r>
            <a:r>
              <a:rPr lang="en-GB" i="1" dirty="0" err="1" smtClean="0"/>
              <a:t>T</a:t>
            </a:r>
            <a:r>
              <a:rPr lang="en-GB" i="1" baseline="-25000" dirty="0" err="1" smtClean="0"/>
              <a:t>c</a:t>
            </a:r>
            <a:r>
              <a:rPr lang="en-GB" dirty="0" smtClean="0"/>
              <a:t> (normal state) </a:t>
            </a:r>
            <a:r>
              <a:rPr lang="en-GB" dirty="0" smtClean="0">
                <a:sym typeface="Symbol"/>
              </a:rPr>
              <a:t> cf. behaviour of metals </a:t>
            </a:r>
          </a:p>
          <a:p>
            <a:pPr marL="893763" lvl="2" indent="-180975"/>
            <a:r>
              <a:rPr lang="en-GB" i="1" dirty="0" smtClean="0"/>
              <a:t>T &lt; </a:t>
            </a:r>
            <a:r>
              <a:rPr lang="en-GB" i="1" dirty="0" err="1" smtClean="0"/>
              <a:t>T</a:t>
            </a:r>
            <a:r>
              <a:rPr lang="en-GB" i="1" baseline="-25000" dirty="0" err="1" smtClean="0"/>
              <a:t>c</a:t>
            </a:r>
            <a:r>
              <a:rPr lang="en-GB" dirty="0" smtClean="0"/>
              <a:t> (</a:t>
            </a:r>
            <a:r>
              <a:rPr lang="en-GB" dirty="0" err="1" smtClean="0"/>
              <a:t>Meissner</a:t>
            </a:r>
            <a:r>
              <a:rPr lang="en-GB" dirty="0" smtClean="0"/>
              <a:t> state): </a:t>
            </a:r>
            <a:r>
              <a:rPr lang="en-GB" i="1" dirty="0" err="1" smtClean="0"/>
              <a:t>k</a:t>
            </a:r>
            <a:r>
              <a:rPr lang="en-GB" i="1" baseline="-25000" dirty="0" err="1" smtClean="0"/>
              <a:t>s</a:t>
            </a:r>
            <a:r>
              <a:rPr lang="en-GB" dirty="0" smtClean="0"/>
              <a:t> </a:t>
            </a:r>
            <a:r>
              <a:rPr lang="en-GB" i="1" dirty="0" smtClean="0">
                <a:sym typeface="Symbol" pitchFamily="18" charset="2"/>
              </a:rPr>
              <a:t> </a:t>
            </a:r>
            <a:r>
              <a:rPr lang="en-GB" i="1" dirty="0" smtClean="0"/>
              <a:t>T</a:t>
            </a:r>
            <a:r>
              <a:rPr lang="en-GB" i="1" baseline="30000" dirty="0" smtClean="0"/>
              <a:t>3</a:t>
            </a:r>
            <a:r>
              <a:rPr lang="en-GB" i="1" dirty="0" smtClean="0"/>
              <a:t> and </a:t>
            </a:r>
            <a:r>
              <a:rPr lang="en-GB" i="1" dirty="0" err="1" smtClean="0"/>
              <a:t>k</a:t>
            </a:r>
            <a:r>
              <a:rPr lang="en-GB" i="1" baseline="-25000" dirty="0" err="1" smtClean="0"/>
              <a:t>s</a:t>
            </a:r>
            <a:r>
              <a:rPr lang="en-GB" i="1" dirty="0" smtClean="0"/>
              <a:t>(T) &lt;&lt; </a:t>
            </a:r>
            <a:r>
              <a:rPr lang="en-GB" i="1" dirty="0" err="1" smtClean="0"/>
              <a:t>k</a:t>
            </a:r>
            <a:r>
              <a:rPr lang="en-GB" i="1" baseline="-25000" dirty="0" err="1" smtClean="0"/>
              <a:t>n</a:t>
            </a:r>
            <a:r>
              <a:rPr lang="en-GB" i="1" dirty="0" smtClean="0"/>
              <a:t>(T) </a:t>
            </a:r>
            <a:r>
              <a:rPr lang="en-GB" dirty="0" smtClean="0">
                <a:sym typeface="Symbol"/>
              </a:rPr>
              <a:t> thermal interrupter</a:t>
            </a:r>
            <a:endParaRPr lang="en-GB" dirty="0" smtClean="0"/>
          </a:p>
          <a:p>
            <a:pPr marL="493713" lvl="1" indent="-180975"/>
            <a:endParaRPr lang="en-GB" dirty="0" smtClean="0"/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4663440" y="429106"/>
            <a:ext cx="4512310" cy="4214611"/>
            <a:chOff x="4663440" y="599441"/>
            <a:chExt cx="4512310" cy="4866640"/>
          </a:xfrm>
        </p:grpSpPr>
        <p:pic>
          <p:nvPicPr>
            <p:cNvPr id="70144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63440" y="599441"/>
              <a:ext cx="4512310" cy="4866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ZoneTexte 9"/>
            <p:cNvSpPr txBox="1"/>
            <p:nvPr/>
          </p:nvSpPr>
          <p:spPr>
            <a:xfrm>
              <a:off x="4846320" y="812032"/>
              <a:ext cx="278394" cy="43713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" rIns="18000" rtlCol="0">
              <a:spAutoFit/>
            </a:bodyPr>
            <a:lstStyle/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4</a:t>
              </a:r>
            </a:p>
            <a:p>
              <a:pPr algn="r"/>
              <a:endParaRPr lang="fr-FR" sz="1200" b="1" dirty="0" smtClean="0"/>
            </a:p>
            <a:p>
              <a:pPr algn="r"/>
              <a:endParaRPr lang="fr-FR" sz="1200" b="1" dirty="0" smtClean="0"/>
            </a:p>
            <a:p>
              <a:pPr algn="r"/>
              <a:endParaRPr lang="fr-FR" sz="1300" b="1" dirty="0" smtClean="0"/>
            </a:p>
            <a:p>
              <a:pPr algn="r"/>
              <a:endParaRPr lang="fr-FR" sz="1500" b="1" dirty="0" smtClean="0"/>
            </a:p>
            <a:p>
              <a:pPr algn="r"/>
              <a:endParaRPr lang="fr-FR" sz="12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3</a:t>
              </a:r>
            </a:p>
            <a:p>
              <a:pPr algn="r"/>
              <a:endParaRPr lang="fr-FR" sz="1200" b="1" dirty="0" smtClean="0"/>
            </a:p>
            <a:p>
              <a:pPr algn="r"/>
              <a:endParaRPr lang="fr-FR" sz="1200" b="1" dirty="0" smtClean="0"/>
            </a:p>
            <a:p>
              <a:pPr algn="r"/>
              <a:endParaRPr lang="fr-FR" sz="1300" b="1" dirty="0" smtClean="0"/>
            </a:p>
            <a:p>
              <a:pPr algn="r"/>
              <a:endParaRPr lang="fr-FR" sz="1500" b="1" dirty="0" smtClean="0"/>
            </a:p>
            <a:p>
              <a:pPr algn="r"/>
              <a:endParaRPr lang="fr-FR" sz="12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2</a:t>
              </a:r>
            </a:p>
            <a:p>
              <a:pPr algn="r"/>
              <a:endParaRPr lang="fr-FR" sz="1200" b="1" dirty="0" smtClean="0"/>
            </a:p>
            <a:p>
              <a:pPr algn="r"/>
              <a:endParaRPr lang="fr-FR" sz="1300" b="1" dirty="0" smtClean="0"/>
            </a:p>
            <a:p>
              <a:pPr algn="r"/>
              <a:endParaRPr lang="fr-FR" sz="1500" b="1" dirty="0" smtClean="0"/>
            </a:p>
            <a:p>
              <a:pPr algn="r"/>
              <a:endParaRPr lang="fr-FR" sz="1200" b="1" dirty="0" smtClean="0"/>
            </a:p>
            <a:p>
              <a:pPr algn="r"/>
              <a:endParaRPr lang="fr-FR" sz="12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1</a:t>
              </a:r>
            </a:p>
          </p:txBody>
        </p:sp>
      </p:grpSp>
      <p:sp>
        <p:nvSpPr>
          <p:cNvPr id="9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15</a:t>
            </a:fld>
            <a:endParaRPr lang="en-US" i="1" noProof="0" dirty="0"/>
          </a:p>
        </p:txBody>
      </p:sp>
      <p:sp>
        <p:nvSpPr>
          <p:cNvPr id="11" name="Rectangle 10"/>
          <p:cNvSpPr/>
          <p:nvPr/>
        </p:nvSpPr>
        <p:spPr>
          <a:xfrm>
            <a:off x="5489986" y="16112"/>
            <a:ext cx="341376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179388" algn="just"/>
            <a:r>
              <a:rPr lang="fr-FR" sz="1400" dirty="0" err="1" smtClean="0"/>
              <a:t>Ordinary</a:t>
            </a:r>
            <a:r>
              <a:rPr lang="fr-FR" sz="1400" dirty="0" smtClean="0"/>
              <a:t> </a:t>
            </a:r>
            <a:r>
              <a:rPr lang="fr-FR" sz="1400" dirty="0" err="1" smtClean="0"/>
              <a:t>copper</a:t>
            </a:r>
            <a:r>
              <a:rPr lang="fr-FR" sz="1400" dirty="0" smtClean="0"/>
              <a:t>: 	5&lt;RRR&lt;150</a:t>
            </a:r>
          </a:p>
          <a:p>
            <a:pPr indent="179388" algn="just"/>
            <a:r>
              <a:rPr lang="fr-FR" sz="1400" dirty="0" smtClean="0"/>
              <a:t>OFHC </a:t>
            </a:r>
            <a:r>
              <a:rPr lang="fr-FR" sz="1400" dirty="0" err="1" smtClean="0"/>
              <a:t>copper</a:t>
            </a:r>
            <a:r>
              <a:rPr lang="fr-FR" sz="1400" dirty="0" smtClean="0"/>
              <a:t>: 	100&lt;RRR&lt;200</a:t>
            </a:r>
          </a:p>
          <a:p>
            <a:pPr indent="179388" algn="just"/>
            <a:r>
              <a:rPr lang="fr-FR" sz="1400" dirty="0" err="1" smtClean="0"/>
              <a:t>Very</a:t>
            </a:r>
            <a:r>
              <a:rPr lang="fr-FR" sz="1400" dirty="0" smtClean="0"/>
              <a:t> pure </a:t>
            </a:r>
            <a:r>
              <a:rPr lang="fr-FR" sz="1400" dirty="0" err="1" smtClean="0"/>
              <a:t>copper</a:t>
            </a:r>
            <a:r>
              <a:rPr lang="fr-FR" sz="1400" dirty="0" smtClean="0"/>
              <a:t> 	200&lt;RRR&lt;5000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532660"/>
            <a:ext cx="8682065" cy="5637321"/>
          </a:xfrm>
        </p:spPr>
        <p:txBody>
          <a:bodyPr/>
          <a:lstStyle/>
          <a:p>
            <a:r>
              <a:rPr lang="en-GB" dirty="0" smtClean="0"/>
              <a:t>Thermal conductivity</a:t>
            </a:r>
          </a:p>
          <a:p>
            <a:pPr lvl="1"/>
            <a:r>
              <a:rPr lang="en-GB" dirty="0" smtClean="0"/>
              <a:t> </a:t>
            </a:r>
            <a:r>
              <a:rPr lang="en-GB" b="1" dirty="0" smtClean="0"/>
              <a:t>For thermal insulators</a:t>
            </a:r>
            <a:endParaRPr lang="en-GB" dirty="0" smtClean="0"/>
          </a:p>
          <a:p>
            <a:pPr marL="893763" lvl="2" indent="-180975"/>
            <a:r>
              <a:rPr lang="en-GB" i="1" dirty="0" smtClean="0"/>
              <a:t>k</a:t>
            </a:r>
            <a:r>
              <a:rPr lang="en-GB" dirty="0" smtClean="0"/>
              <a:t> is smaller than for metals (by several orders of magnitude)</a:t>
            </a:r>
          </a:p>
          <a:p>
            <a:pPr marL="893763" lvl="2" indent="-180975"/>
            <a:r>
              <a:rPr lang="en-GB" i="1" dirty="0" smtClean="0"/>
              <a:t>k</a:t>
            </a:r>
            <a:r>
              <a:rPr lang="en-GB" i="1" dirty="0" smtClean="0">
                <a:sym typeface="Symbol" pitchFamily="18" charset="2"/>
              </a:rPr>
              <a:t>  </a:t>
            </a:r>
            <a:r>
              <a:rPr lang="en-GB" dirty="0" smtClean="0"/>
              <a:t>T</a:t>
            </a:r>
            <a:r>
              <a:rPr lang="en-GB" baseline="30000" dirty="0" smtClean="0"/>
              <a:t>3</a:t>
            </a:r>
            <a:r>
              <a:rPr lang="en-GB" dirty="0" smtClean="0"/>
              <a:t> (for crystallized materials)</a:t>
            </a:r>
          </a:p>
          <a:p>
            <a:pPr marL="798513" lvl="1" indent="-350838"/>
            <a:r>
              <a:rPr lang="en-GB" b="1" dirty="0" smtClean="0"/>
              <a:t>Thermal conductivities </a:t>
            </a:r>
          </a:p>
          <a:p>
            <a:pPr lvl="1">
              <a:buNone/>
            </a:pPr>
            <a:r>
              <a:rPr lang="en-GB" dirty="0" smtClean="0"/>
              <a:t>	</a:t>
            </a:r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86080" y="5980222"/>
            <a:ext cx="858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GB" sz="1600" dirty="0" smtClean="0">
                <a:latin typeface="+mj-lt"/>
              </a:rPr>
              <a:t>NB: </a:t>
            </a:r>
            <a:r>
              <a:rPr lang="en-GB" sz="1600" dirty="0" err="1" smtClean="0">
                <a:latin typeface="+mj-lt"/>
              </a:rPr>
              <a:t>LHe</a:t>
            </a:r>
            <a:r>
              <a:rPr lang="en-GB" sz="1600" dirty="0" smtClean="0">
                <a:latin typeface="+mj-lt"/>
              </a:rPr>
              <a:t> at 4K or He at 300 K (gas), has smaller thermal conductivity than an insulator like G10.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735880" y="2106893"/>
            <a:ext cx="6713054" cy="4032000"/>
            <a:chOff x="1735880" y="2106893"/>
            <a:chExt cx="6713054" cy="4032000"/>
          </a:xfrm>
        </p:grpSpPr>
        <p:pic>
          <p:nvPicPr>
            <p:cNvPr id="70246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35880" y="2106893"/>
              <a:ext cx="6713054" cy="40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ZoneTexte 8"/>
            <p:cNvSpPr txBox="1"/>
            <p:nvPr/>
          </p:nvSpPr>
          <p:spPr>
            <a:xfrm>
              <a:off x="2164080" y="2298213"/>
              <a:ext cx="430476" cy="36009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" rIns="18000" rtlCol="0">
              <a:spAutoFit/>
            </a:bodyPr>
            <a:lstStyle/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3</a:t>
              </a:r>
            </a:p>
            <a:p>
              <a:pPr algn="r"/>
              <a:endParaRPr lang="fr-FR" sz="1200" b="1" dirty="0" smtClean="0"/>
            </a:p>
            <a:p>
              <a:pPr algn="r"/>
              <a:endParaRPr lang="fr-FR" sz="12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2</a:t>
              </a:r>
            </a:p>
            <a:p>
              <a:pPr algn="r"/>
              <a:endParaRPr lang="fr-FR" sz="1200" b="1" dirty="0" smtClean="0"/>
            </a:p>
            <a:p>
              <a:pPr algn="r"/>
              <a:endParaRPr lang="fr-FR" sz="12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1</a:t>
              </a:r>
            </a:p>
            <a:p>
              <a:pPr algn="r"/>
              <a:endParaRPr lang="fr-FR" sz="1200" b="1" dirty="0" smtClean="0"/>
            </a:p>
            <a:p>
              <a:pPr algn="r"/>
              <a:endParaRPr lang="fr-FR" sz="12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0</a:t>
              </a:r>
            </a:p>
            <a:p>
              <a:pPr algn="r"/>
              <a:endParaRPr lang="fr-FR" sz="1200" b="1" dirty="0" smtClean="0"/>
            </a:p>
            <a:p>
              <a:pPr algn="r"/>
              <a:endParaRPr lang="fr-FR" sz="12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-1</a:t>
              </a:r>
            </a:p>
            <a:p>
              <a:pPr algn="r"/>
              <a:endParaRPr lang="fr-FR" sz="1200" b="1" dirty="0" smtClean="0"/>
            </a:p>
            <a:p>
              <a:pPr algn="r"/>
              <a:endParaRPr lang="fr-FR" sz="12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-2</a:t>
              </a:r>
            </a:p>
            <a:p>
              <a:pPr algn="r"/>
              <a:endParaRPr lang="fr-FR" sz="1200" b="1" dirty="0" smtClean="0"/>
            </a:p>
            <a:p>
              <a:pPr algn="r"/>
              <a:endParaRPr lang="fr-FR" sz="12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-3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7917180" y="2940832"/>
            <a:ext cx="468000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 smtClean="0"/>
              <a:t>(RRR=30)</a:t>
            </a:r>
            <a:endParaRPr lang="fr-FR" sz="800" baseline="30000" dirty="0" smtClean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16</a:t>
            </a:fld>
            <a:endParaRPr lang="en-US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532660"/>
            <a:ext cx="8682065" cy="5637321"/>
          </a:xfrm>
        </p:spPr>
        <p:txBody>
          <a:bodyPr/>
          <a:lstStyle/>
          <a:p>
            <a:r>
              <a:rPr lang="en-GB" dirty="0" smtClean="0"/>
              <a:t>Thermal conductivity	</a:t>
            </a:r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1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66" y="863600"/>
            <a:ext cx="9443734" cy="54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17</a:t>
            </a:fld>
            <a:endParaRPr lang="en-US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339620"/>
            <a:ext cx="8628725" cy="5637321"/>
          </a:xfrm>
        </p:spPr>
        <p:txBody>
          <a:bodyPr/>
          <a:lstStyle/>
          <a:p>
            <a:r>
              <a:rPr lang="en-GB" dirty="0" smtClean="0"/>
              <a:t>Thermal conductivity integrals</a:t>
            </a:r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r>
              <a:rPr lang="en-GB" dirty="0" smtClean="0"/>
              <a:t>	</a:t>
            </a:r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 bwMode="auto">
          <a:xfrm>
            <a:off x="30480" y="969541"/>
            <a:ext cx="3271520" cy="25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lvl="1" indent="-355600">
              <a:spcBef>
                <a:spcPts val="1200"/>
              </a:spcBef>
              <a:buClr>
                <a:schemeClr val="accent2"/>
              </a:buClr>
              <a:buSzPct val="130000"/>
              <a:buFontTx/>
              <a:buChar char="•"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one must </a:t>
            </a:r>
            <a:r>
              <a:rPr lang="en-GB" kern="0" dirty="0" smtClean="0">
                <a:latin typeface="+mn-lt"/>
              </a:rPr>
              <a:t>integrates the thermal conductivity 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over the considered temperature range in order to evaluate the diffused heat quantity.</a:t>
            </a:r>
          </a:p>
          <a:p>
            <a:pPr marL="355600" lvl="1" indent="-355600">
              <a:spcBef>
                <a:spcPts val="1200"/>
              </a:spcBef>
              <a:buClr>
                <a:schemeClr val="accent2"/>
              </a:buClr>
              <a:buSzPct val="130000"/>
            </a:pPr>
            <a:endParaRPr lang="en-GB" kern="0" noProof="0" dirty="0" smtClean="0">
              <a:latin typeface="+mn-lt"/>
            </a:endParaRPr>
          </a:p>
          <a:p>
            <a:pPr marL="355600" lvl="1" indent="-355600">
              <a:spcBef>
                <a:spcPts val="1200"/>
              </a:spcBef>
              <a:buClr>
                <a:schemeClr val="accent2"/>
              </a:buClr>
              <a:buSzPct val="130000"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55600" marR="0" lvl="1" indent="-355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Thermal conduction integrals are evaluated from a reference temperature </a:t>
            </a:r>
            <a:r>
              <a:rPr kumimoji="0" lang="en-GB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</a:t>
            </a:r>
            <a:r>
              <a:rPr kumimoji="0" lang="en-GB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REF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(1K for example). Thus conduction integrals of interest over a given temperature range is given by the difference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355600" marR="0" lvl="1" indent="-355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55600" marR="0" lvl="1" indent="-355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</a:p>
        </p:txBody>
      </p:sp>
      <p:graphicFrame>
        <p:nvGraphicFramePr>
          <p:cNvPr id="699395" name="Object 3"/>
          <p:cNvGraphicFramePr>
            <a:graphicFrameLocks noChangeAspect="1"/>
          </p:cNvGraphicFramePr>
          <p:nvPr/>
        </p:nvGraphicFramePr>
        <p:xfrm>
          <a:off x="828675" y="2408238"/>
          <a:ext cx="1608138" cy="660400"/>
        </p:xfrm>
        <a:graphic>
          <a:graphicData uri="http://schemas.openxmlformats.org/presentationml/2006/ole">
            <p:oleObj spid="_x0000_s699395" name="Équation" r:id="rId3" imgW="1206360" imgH="495000" progId="Equation.3">
              <p:embed/>
            </p:oleObj>
          </a:graphicData>
        </a:graphic>
      </p:graphicFrame>
      <p:graphicFrame>
        <p:nvGraphicFramePr>
          <p:cNvPr id="699396" name="Object 4"/>
          <p:cNvGraphicFramePr>
            <a:graphicFrameLocks noChangeAspect="1"/>
          </p:cNvGraphicFramePr>
          <p:nvPr/>
        </p:nvGraphicFramePr>
        <p:xfrm>
          <a:off x="98425" y="5507038"/>
          <a:ext cx="3054350" cy="700087"/>
        </p:xfrm>
        <a:graphic>
          <a:graphicData uri="http://schemas.openxmlformats.org/presentationml/2006/ole">
            <p:oleObj spid="_x0000_s699396" name="Équation" r:id="rId4" imgW="2158920" imgH="495000" progId="Equation.3">
              <p:embed/>
            </p:oleObj>
          </a:graphicData>
        </a:graphic>
      </p:graphicFrame>
      <p:pic>
        <p:nvPicPr>
          <p:cNvPr id="699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738449"/>
            <a:ext cx="8178800" cy="555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18</a:t>
            </a:fld>
            <a:endParaRPr lang="en-US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461540"/>
            <a:ext cx="8628725" cy="5637321"/>
          </a:xfrm>
        </p:spPr>
        <p:txBody>
          <a:bodyPr/>
          <a:lstStyle/>
          <a:p>
            <a:r>
              <a:rPr lang="en-GB" dirty="0" smtClean="0"/>
              <a:t>Thermal conductivity integrals</a:t>
            </a:r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r>
              <a:rPr lang="en-GB" dirty="0" smtClean="0"/>
              <a:t>	</a:t>
            </a:r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0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6741"/>
            <a:ext cx="9011920" cy="537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19</a:t>
            </a:fld>
            <a:endParaRPr lang="en-US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738"/>
            <a:ext cx="8204200" cy="490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21508" name="Espace réservé du contenu 5"/>
          <p:cNvSpPr>
            <a:spLocks noGrp="1"/>
          </p:cNvSpPr>
          <p:nvPr>
            <p:ph idx="4294967295"/>
          </p:nvPr>
        </p:nvSpPr>
        <p:spPr>
          <a:xfrm>
            <a:off x="457200" y="443650"/>
            <a:ext cx="8229600" cy="595715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Thermal properties</a:t>
            </a:r>
          </a:p>
          <a:p>
            <a:pPr lvl="1">
              <a:defRPr/>
            </a:pPr>
            <a:r>
              <a:rPr lang="en-GB" b="1" dirty="0" smtClean="0">
                <a:solidFill>
                  <a:schemeClr val="bg2"/>
                </a:solidFill>
              </a:rPr>
              <a:t>Heat capacity</a:t>
            </a:r>
          </a:p>
          <a:p>
            <a:pPr lvl="1">
              <a:defRPr/>
            </a:pPr>
            <a:r>
              <a:rPr lang="en-GB" b="1" dirty="0" smtClean="0">
                <a:solidFill>
                  <a:schemeClr val="bg2"/>
                </a:solidFill>
              </a:rPr>
              <a:t>Thermal conductivity</a:t>
            </a:r>
          </a:p>
          <a:p>
            <a:pPr lvl="1">
              <a:defRPr/>
            </a:pPr>
            <a:r>
              <a:rPr lang="en-GB" b="1" dirty="0" smtClean="0">
                <a:solidFill>
                  <a:schemeClr val="bg2"/>
                </a:solidFill>
              </a:rPr>
              <a:t>Thermal expansion</a:t>
            </a:r>
            <a:endParaRPr lang="en-GB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GB" dirty="0" smtClean="0"/>
              <a:t>Electrical properties</a:t>
            </a:r>
          </a:p>
          <a:p>
            <a:pPr lvl="1">
              <a:defRPr/>
            </a:pPr>
            <a:r>
              <a:rPr lang="en-GB" b="1" dirty="0" smtClean="0">
                <a:solidFill>
                  <a:schemeClr val="bg2"/>
                </a:solidFill>
              </a:rPr>
              <a:t>Electrical resistivity</a:t>
            </a:r>
          </a:p>
          <a:p>
            <a:pPr lvl="1">
              <a:defRPr/>
            </a:pPr>
            <a:r>
              <a:rPr lang="en-GB" b="1" dirty="0" smtClean="0">
                <a:solidFill>
                  <a:schemeClr val="bg2"/>
                </a:solidFill>
              </a:rPr>
              <a:t>RRR</a:t>
            </a:r>
          </a:p>
          <a:p>
            <a:pPr lvl="1">
              <a:defRPr/>
            </a:pPr>
            <a:r>
              <a:rPr lang="en-GB" b="1" dirty="0" smtClean="0">
                <a:solidFill>
                  <a:schemeClr val="bg2"/>
                </a:solidFill>
              </a:rPr>
              <a:t>Insulation properties</a:t>
            </a:r>
            <a:endParaRPr lang="en-GB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GB" dirty="0" smtClean="0"/>
              <a:t>Mechanical properties</a:t>
            </a:r>
          </a:p>
          <a:p>
            <a:pPr lvl="1">
              <a:defRPr/>
            </a:pPr>
            <a:r>
              <a:rPr lang="en-GB" b="1" dirty="0" smtClean="0">
                <a:solidFill>
                  <a:schemeClr val="bg2"/>
                </a:solidFill>
              </a:rPr>
              <a:t>Tensile behaviour</a:t>
            </a:r>
          </a:p>
          <a:p>
            <a:pPr lvl="1">
              <a:defRPr/>
            </a:pPr>
            <a:r>
              <a:rPr lang="en-GB" b="1" dirty="0" smtClean="0">
                <a:solidFill>
                  <a:schemeClr val="bg2"/>
                </a:solidFill>
              </a:rPr>
              <a:t>Material</a:t>
            </a:r>
          </a:p>
          <a:p>
            <a:pPr>
              <a:defRPr/>
            </a:pPr>
            <a:r>
              <a:rPr lang="en-GB" dirty="0" smtClean="0"/>
              <a:t>Magnetic properties</a:t>
            </a:r>
          </a:p>
          <a:p>
            <a:pPr lvl="1">
              <a:defRPr/>
            </a:pPr>
            <a:r>
              <a:rPr lang="en-GB" b="1" dirty="0" smtClean="0">
                <a:solidFill>
                  <a:schemeClr val="bg2"/>
                </a:solidFill>
              </a:rPr>
              <a:t>Introduction</a:t>
            </a:r>
          </a:p>
          <a:p>
            <a:pPr lvl="1">
              <a:defRPr/>
            </a:pPr>
            <a:r>
              <a:rPr lang="en-GB" b="1" dirty="0" err="1" smtClean="0">
                <a:solidFill>
                  <a:schemeClr val="bg2"/>
                </a:solidFill>
              </a:rPr>
              <a:t>Dia</a:t>
            </a:r>
            <a:r>
              <a:rPr lang="en-GB" b="1" dirty="0" smtClean="0">
                <a:solidFill>
                  <a:schemeClr val="bg2"/>
                </a:solidFill>
              </a:rPr>
              <a:t>, </a:t>
            </a:r>
            <a:r>
              <a:rPr lang="en-GB" b="1" dirty="0" err="1" smtClean="0">
                <a:solidFill>
                  <a:schemeClr val="bg2"/>
                </a:solidFill>
              </a:rPr>
              <a:t>para</a:t>
            </a:r>
            <a:r>
              <a:rPr lang="en-GB" b="1" dirty="0" smtClean="0">
                <a:solidFill>
                  <a:schemeClr val="bg2"/>
                </a:solidFill>
              </a:rPr>
              <a:t>, </a:t>
            </a:r>
            <a:r>
              <a:rPr lang="en-GB" b="1" dirty="0" err="1" smtClean="0">
                <a:solidFill>
                  <a:schemeClr val="bg2"/>
                </a:solidFill>
              </a:rPr>
              <a:t>ferro</a:t>
            </a:r>
            <a:r>
              <a:rPr lang="en-GB" b="1" dirty="0" smtClean="0">
                <a:solidFill>
                  <a:schemeClr val="bg2"/>
                </a:solidFill>
              </a:rPr>
              <a:t>, </a:t>
            </a:r>
            <a:r>
              <a:rPr lang="en-GB" b="1" dirty="0" err="1" smtClean="0">
                <a:solidFill>
                  <a:schemeClr val="bg2"/>
                </a:solidFill>
              </a:rPr>
              <a:t>antiferromagnets</a:t>
            </a:r>
            <a:endParaRPr lang="en-GB" b="1" dirty="0" smtClean="0">
              <a:solidFill>
                <a:schemeClr val="bg2"/>
              </a:solidFill>
            </a:endParaRPr>
          </a:p>
          <a:p>
            <a:pPr lvl="1">
              <a:defRPr/>
            </a:pPr>
            <a:endParaRPr lang="en-GB" b="1" dirty="0" smtClean="0">
              <a:solidFill>
                <a:schemeClr val="bg2"/>
              </a:solidFill>
            </a:endParaRP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CERN Accelerator </a:t>
            </a:r>
            <a:r>
              <a:rPr lang="fr-FR" dirty="0" err="1" smtClean="0"/>
              <a:t>School</a:t>
            </a:r>
            <a:r>
              <a:rPr lang="fr-FR" dirty="0" smtClean="0"/>
              <a:t> – 2013</a:t>
            </a:r>
          </a:p>
          <a:p>
            <a:pPr>
              <a:defRPr/>
            </a:pPr>
            <a:r>
              <a:rPr lang="fr-FR" dirty="0" err="1" smtClean="0"/>
              <a:t>Material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			 		                                                 </a:t>
            </a:r>
            <a:fld id="{25785C4C-245D-490A-AB68-C9F3D6C65349}" type="slidenum">
              <a:rPr lang="fr-FR" smtClean="0"/>
              <a:pPr>
                <a:defRPr/>
              </a:pPr>
              <a:t>2</a:t>
            </a:fld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CERN Accelerator School – 2013</a:t>
            </a:r>
          </a:p>
          <a:p>
            <a:pPr>
              <a:defRPr/>
            </a:pPr>
            <a:r>
              <a:rPr lang="en-GB" smtClean="0"/>
              <a:t>Material properties at low temperature			 		                                                 </a:t>
            </a:r>
            <a:fld id="{25785C4C-245D-490A-AB68-C9F3D6C65349}" type="slidenum">
              <a:rPr lang="en-GB" smtClean="0"/>
              <a:pPr>
                <a:defRPr/>
              </a:pPr>
              <a:t>20</a:t>
            </a:fld>
            <a:endParaRPr lang="en-GB" i="1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390420"/>
            <a:ext cx="8743025" cy="5637321"/>
          </a:xfrm>
        </p:spPr>
        <p:txBody>
          <a:bodyPr/>
          <a:lstStyle/>
          <a:p>
            <a:r>
              <a:rPr lang="en-GB" dirty="0" smtClean="0"/>
              <a:t>Thermal diffusivity</a:t>
            </a:r>
          </a:p>
          <a:p>
            <a:pPr lvl="1"/>
            <a:r>
              <a:rPr lang="en-GB" dirty="0" smtClean="0"/>
              <a:t>Heat conduction equation (non stationary):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/>
            <a:r>
              <a:rPr lang="en-GB" dirty="0" smtClean="0"/>
              <a:t>The thermal diffusivity allows to asses the time constant of heat to diffuse over a characteristic length </a:t>
            </a:r>
            <a:r>
              <a:rPr lang="en-GB" i="1" dirty="0" smtClean="0"/>
              <a:t>L</a:t>
            </a:r>
            <a:r>
              <a:rPr lang="en-GB" dirty="0" smtClean="0"/>
              <a:t> (time to warm-up or cool-down by a system by heat conduction)</a:t>
            </a:r>
          </a:p>
          <a:p>
            <a:pPr lvl="1"/>
            <a:r>
              <a:rPr lang="en-GB" dirty="0" smtClean="0"/>
              <a:t>For metals, at low T°: </a:t>
            </a:r>
            <a:r>
              <a:rPr lang="en-GB" i="1" dirty="0" smtClean="0"/>
              <a:t>k</a:t>
            </a:r>
            <a:r>
              <a:rPr lang="en-GB" i="1" dirty="0" smtClean="0">
                <a:sym typeface="Symbol" pitchFamily="18" charset="2"/>
              </a:rPr>
              <a:t>  </a:t>
            </a:r>
            <a:r>
              <a:rPr lang="en-GB" dirty="0" smtClean="0"/>
              <a:t>T</a:t>
            </a:r>
            <a:r>
              <a:rPr lang="en-GB" baseline="30000" dirty="0" smtClean="0"/>
              <a:t> </a:t>
            </a:r>
            <a:r>
              <a:rPr lang="en-GB" dirty="0" smtClean="0"/>
              <a:t>and </a:t>
            </a:r>
            <a:r>
              <a:rPr lang="en-GB" i="1" dirty="0" smtClean="0"/>
              <a:t>c</a:t>
            </a:r>
            <a:r>
              <a:rPr lang="en-GB" i="1" baseline="-25000" dirty="0" smtClean="0"/>
              <a:t>p</a:t>
            </a:r>
            <a:r>
              <a:rPr lang="en-GB" i="1" dirty="0" smtClean="0">
                <a:sym typeface="Symbol" pitchFamily="18" charset="2"/>
              </a:rPr>
              <a:t>  </a:t>
            </a:r>
            <a:r>
              <a:rPr lang="en-GB" dirty="0" smtClean="0"/>
              <a:t>T</a:t>
            </a:r>
            <a:r>
              <a:rPr lang="en-GB" baseline="30000" dirty="0" smtClean="0"/>
              <a:t>3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 </a:t>
            </a:r>
            <a:r>
              <a:rPr lang="en-GB" i="1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rises as </a:t>
            </a:r>
            <a:r>
              <a:rPr lang="en-GB" i="1" dirty="0" smtClean="0">
                <a:sym typeface="Symbol"/>
              </a:rPr>
              <a:t>T</a:t>
            </a:r>
            <a:r>
              <a:rPr lang="en-GB" dirty="0" smtClean="0">
                <a:sym typeface="Symbol"/>
              </a:rPr>
              <a:t> decreases</a:t>
            </a:r>
          </a:p>
          <a:p>
            <a:pPr lvl="1">
              <a:buNone/>
            </a:pPr>
            <a:r>
              <a:rPr lang="en-GB" dirty="0" smtClean="0"/>
              <a:t>	(especially for highly pure metals for which </a:t>
            </a:r>
            <a:r>
              <a:rPr lang="en-GB" i="1" dirty="0" smtClean="0"/>
              <a:t>k</a:t>
            </a:r>
            <a:r>
              <a:rPr lang="en-GB" dirty="0" smtClean="0"/>
              <a:t> is strongly affected by purity at low T° ; not c</a:t>
            </a:r>
            <a:r>
              <a:rPr lang="en-GB" baseline="-25000" dirty="0" smtClean="0"/>
              <a:t>p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Generally speaking </a:t>
            </a:r>
            <a:r>
              <a:rPr lang="en-GB" i="1" dirty="0" smtClean="0"/>
              <a:t>C</a:t>
            </a:r>
            <a:r>
              <a:rPr lang="en-GB" i="1" baseline="-25000" dirty="0" smtClean="0"/>
              <a:t>p</a:t>
            </a:r>
            <a:r>
              <a:rPr lang="en-GB" dirty="0" smtClean="0"/>
              <a:t> rises as </a:t>
            </a:r>
            <a:r>
              <a:rPr lang="en-GB" i="1" dirty="0" smtClean="0"/>
              <a:t>T</a:t>
            </a:r>
            <a:r>
              <a:rPr lang="en-GB" dirty="0" smtClean="0"/>
              <a:t> decreases</a:t>
            </a:r>
          </a:p>
          <a:p>
            <a:endParaRPr lang="en-GB" dirty="0" smtClean="0"/>
          </a:p>
          <a:p>
            <a:pPr lvl="1">
              <a:buNone/>
            </a:pPr>
            <a:r>
              <a:rPr lang="en-GB" dirty="0" smtClean="0"/>
              <a:t>					</a:t>
            </a:r>
            <a:endParaRPr lang="en-GB" dirty="0"/>
          </a:p>
        </p:txBody>
      </p:sp>
      <p:graphicFrame>
        <p:nvGraphicFramePr>
          <p:cNvPr id="753666" name="Object 53"/>
          <p:cNvGraphicFramePr>
            <a:graphicFrameLocks noChangeAspect="1"/>
          </p:cNvGraphicFramePr>
          <p:nvPr/>
        </p:nvGraphicFramePr>
        <p:xfrm>
          <a:off x="4745673" y="1281113"/>
          <a:ext cx="2894012" cy="812800"/>
        </p:xfrm>
        <a:graphic>
          <a:graphicData uri="http://schemas.openxmlformats.org/presentationml/2006/ole">
            <p:oleObj spid="_x0000_s753666" name="Équation" r:id="rId3" imgW="1574640" imgH="444240" progId="Equation.3">
              <p:embed/>
            </p:oleObj>
          </a:graphicData>
        </a:graphic>
      </p:graphicFrame>
      <p:graphicFrame>
        <p:nvGraphicFramePr>
          <p:cNvPr id="595971" name="Object 3"/>
          <p:cNvGraphicFramePr>
            <a:graphicFrameLocks noGrp="1" noChangeAspect="1"/>
          </p:cNvGraphicFramePr>
          <p:nvPr/>
        </p:nvGraphicFramePr>
        <p:xfrm>
          <a:off x="6448108" y="2092008"/>
          <a:ext cx="946150" cy="752475"/>
        </p:xfrm>
        <a:graphic>
          <a:graphicData uri="http://schemas.openxmlformats.org/presentationml/2006/ole">
            <p:oleObj spid="_x0000_s753667" name="Équation" r:id="rId4" imgW="558720" imgH="444240" progId="Equation.3">
              <p:embed/>
            </p:oleObj>
          </a:graphicData>
        </a:graphic>
      </p:graphicFrame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4663123" y="2267585"/>
            <a:ext cx="3600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600" dirty="0" smtClean="0"/>
              <a:t>Thermal </a:t>
            </a:r>
            <a:r>
              <a:rPr lang="fr-FR" sz="1600" dirty="0" err="1" smtClean="0"/>
              <a:t>diffusivity</a:t>
            </a:r>
            <a:r>
              <a:rPr lang="fr-FR" sz="1600" dirty="0" smtClean="0"/>
              <a:t>:</a:t>
            </a:r>
            <a:r>
              <a:rPr lang="fr-FR" sz="1600" dirty="0"/>
              <a:t>	</a:t>
            </a:r>
            <a:r>
              <a:rPr lang="fr-FR" sz="1600" dirty="0" smtClean="0"/>
              <a:t>                </a:t>
            </a:r>
            <a:r>
              <a:rPr lang="fr-FR" sz="1600" dirty="0"/>
              <a:t>[m²/s]</a:t>
            </a:r>
          </a:p>
        </p:txBody>
      </p:sp>
      <p:graphicFrame>
        <p:nvGraphicFramePr>
          <p:cNvPr id="753668" name="Object 53"/>
          <p:cNvGraphicFramePr>
            <a:graphicFrameLocks noChangeAspect="1"/>
          </p:cNvGraphicFramePr>
          <p:nvPr/>
        </p:nvGraphicFramePr>
        <p:xfrm>
          <a:off x="925513" y="1290638"/>
          <a:ext cx="2287587" cy="719137"/>
        </p:xfrm>
        <a:graphic>
          <a:graphicData uri="http://schemas.openxmlformats.org/presentationml/2006/ole">
            <p:oleObj spid="_x0000_s753668" name="Équation" r:id="rId5" imgW="1244520" imgH="39348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3617334" y="1456174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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182622" y="1750814"/>
            <a:ext cx="1223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ym typeface="Symbol"/>
              </a:rPr>
              <a:t>Isotropic</a:t>
            </a:r>
          </a:p>
          <a:p>
            <a:pPr algn="ctr"/>
            <a:r>
              <a:rPr lang="en-GB" sz="1200" dirty="0" err="1" smtClean="0">
                <a:sym typeface="Symbol"/>
              </a:rPr>
              <a:t>Cst</a:t>
            </a:r>
            <a:r>
              <a:rPr lang="en-GB" sz="1200" dirty="0" smtClean="0">
                <a:sym typeface="Symbol"/>
              </a:rPr>
              <a:t> coefficients</a:t>
            </a:r>
          </a:p>
          <a:p>
            <a:pPr algn="ctr"/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CERN Accelerator School – 2013</a:t>
            </a:r>
          </a:p>
          <a:p>
            <a:pPr>
              <a:defRPr/>
            </a:pPr>
            <a:r>
              <a:rPr lang="en-GB" dirty="0" smtClean="0"/>
              <a:t>Material properties at low temperature			 		                                                 </a:t>
            </a:r>
            <a:fld id="{25785C4C-245D-490A-AB68-C9F3D6C65349}" type="slidenum">
              <a:rPr lang="en-GB" smtClean="0"/>
              <a:pPr>
                <a:defRPr/>
              </a:pPr>
              <a:t>21</a:t>
            </a:fld>
            <a:endParaRPr lang="en-GB" i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390420"/>
            <a:ext cx="8743025" cy="5637321"/>
          </a:xfrm>
        </p:spPr>
        <p:txBody>
          <a:bodyPr/>
          <a:lstStyle/>
          <a:p>
            <a:r>
              <a:rPr lang="en-GB" dirty="0" smtClean="0"/>
              <a:t>Thermal diffusivity</a:t>
            </a:r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r>
              <a:rPr lang="en-GB" dirty="0" smtClean="0"/>
              <a:t>							</a:t>
            </a:r>
          </a:p>
          <a:p>
            <a:pPr lvl="1">
              <a:buNone/>
            </a:pPr>
            <a:r>
              <a:rPr lang="en-GB" dirty="0" smtClean="0"/>
              <a:t>							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>
              <a:buNone/>
            </a:pPr>
            <a:r>
              <a:rPr lang="en-GB" dirty="0" smtClean="0"/>
              <a:t>					</a:t>
            </a:r>
            <a:endParaRPr lang="en-GB" dirty="0"/>
          </a:p>
        </p:txBody>
      </p:sp>
      <p:grpSp>
        <p:nvGrpSpPr>
          <p:cNvPr id="11" name="Groupe 10"/>
          <p:cNvGrpSpPr/>
          <p:nvPr/>
        </p:nvGrpSpPr>
        <p:grpSpPr>
          <a:xfrm>
            <a:off x="548957" y="907414"/>
            <a:ext cx="7792403" cy="4314825"/>
            <a:chOff x="2093277" y="2634615"/>
            <a:chExt cx="6156643" cy="3697808"/>
          </a:xfrm>
        </p:grpSpPr>
        <p:pic>
          <p:nvPicPr>
            <p:cNvPr id="75469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93277" y="2634615"/>
              <a:ext cx="6156643" cy="3697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ZoneTexte 9"/>
            <p:cNvSpPr txBox="1"/>
            <p:nvPr/>
          </p:nvSpPr>
          <p:spPr>
            <a:xfrm>
              <a:off x="2489200" y="2716334"/>
              <a:ext cx="390154" cy="34624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" rIns="18000" rtlCol="0">
              <a:spAutoFit/>
            </a:bodyPr>
            <a:lstStyle/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1</a:t>
              </a:r>
            </a:p>
            <a:p>
              <a:pPr algn="r"/>
              <a:endParaRPr lang="fr-FR" sz="14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0</a:t>
              </a:r>
            </a:p>
            <a:p>
              <a:pPr algn="r"/>
              <a:endParaRPr lang="fr-FR" sz="14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-1</a:t>
              </a:r>
            </a:p>
            <a:p>
              <a:pPr algn="r"/>
              <a:endParaRPr lang="fr-FR" sz="14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-2</a:t>
              </a:r>
            </a:p>
            <a:p>
              <a:pPr algn="r"/>
              <a:endParaRPr lang="fr-FR" sz="14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-3</a:t>
              </a:r>
            </a:p>
            <a:p>
              <a:pPr algn="r"/>
              <a:endParaRPr lang="fr-FR" sz="14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-4</a:t>
              </a:r>
            </a:p>
            <a:p>
              <a:pPr algn="r"/>
              <a:endParaRPr lang="fr-FR" sz="14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-5</a:t>
              </a:r>
            </a:p>
            <a:p>
              <a:pPr algn="r"/>
              <a:endParaRPr lang="fr-FR" sz="14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-6</a:t>
              </a:r>
            </a:p>
            <a:p>
              <a:pPr algn="r"/>
              <a:endParaRPr lang="fr-FR" sz="14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-7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554480" y="5463550"/>
            <a:ext cx="6471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GB" sz="1400" dirty="0" smtClean="0"/>
              <a:t>NB: 304L thermal diffusivity is two order of magnitude lower than G10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Thermal expansion/contraction</a:t>
            </a:r>
          </a:p>
          <a:p>
            <a:pPr lvl="1"/>
            <a:r>
              <a:rPr lang="en-GB" dirty="0" smtClean="0"/>
              <a:t>Coefficient of thermal expansion (</a:t>
            </a:r>
            <a:r>
              <a:rPr lang="en-GB" i="1" dirty="0" smtClean="0"/>
              <a:t>cf. Basics thermodynamics</a:t>
            </a:r>
            <a:r>
              <a:rPr lang="en-GB" dirty="0" smtClean="0"/>
              <a:t>):</a:t>
            </a:r>
          </a:p>
          <a:p>
            <a:pPr lvl="1"/>
            <a:r>
              <a:rPr lang="en-GB" dirty="0" smtClean="0"/>
              <a:t>Generally speaking, </a:t>
            </a:r>
            <a:r>
              <a:rPr lang="en-GB" i="1" dirty="0" smtClean="0">
                <a:sym typeface="Symbol"/>
              </a:rPr>
              <a:t></a:t>
            </a:r>
            <a:r>
              <a:rPr lang="en-GB" i="1" baseline="-25000" dirty="0" smtClean="0">
                <a:sym typeface="Symbol"/>
              </a:rPr>
              <a:t>V</a:t>
            </a:r>
            <a:r>
              <a:rPr lang="en-GB" i="1" dirty="0" smtClean="0">
                <a:sym typeface="Symbol"/>
              </a:rPr>
              <a:t>&gt;0</a:t>
            </a:r>
            <a:r>
              <a:rPr lang="en-GB" dirty="0" smtClean="0">
                <a:sym typeface="Symbol"/>
              </a:rPr>
              <a:t> and so at constant pressure, </a:t>
            </a:r>
            <a:r>
              <a:rPr lang="en-GB" dirty="0" smtClean="0"/>
              <a:t>a temperature decrease induces a reduction of the physical dimensions (size) of a body.</a:t>
            </a:r>
          </a:p>
          <a:p>
            <a:r>
              <a:rPr lang="en-GB" dirty="0" smtClean="0"/>
              <a:t>Thermal expansion/contraction of solids</a:t>
            </a:r>
          </a:p>
          <a:p>
            <a:pPr lvl="1"/>
            <a:r>
              <a:rPr lang="en-GB" dirty="0" smtClean="0"/>
              <a:t>For solid, we can ignore the effect of pressure</a:t>
            </a:r>
          </a:p>
          <a:p>
            <a:pPr lvl="1"/>
            <a:r>
              <a:rPr lang="en-GB" dirty="0" smtClean="0"/>
              <a:t>In cryogenic systems, components can be submitted to large temperature difference: </a:t>
            </a:r>
          </a:p>
          <a:p>
            <a:pPr lvl="2"/>
            <a:r>
              <a:rPr lang="en-GB" dirty="0" smtClean="0"/>
              <a:t>because they are links to both cold and warm surfaces (cold mass supports) ;</a:t>
            </a:r>
          </a:p>
          <a:p>
            <a:pPr lvl="2"/>
            <a:r>
              <a:rPr lang="en-GB" dirty="0" smtClean="0"/>
              <a:t>during cool-downs or warm-ups transient states.</a:t>
            </a:r>
          </a:p>
          <a:p>
            <a:pPr lvl="1"/>
            <a:r>
              <a:rPr lang="en-GB" dirty="0" smtClean="0"/>
              <a:t>Being a function of the temperature, thermal expansion can affect:</a:t>
            </a:r>
          </a:p>
          <a:p>
            <a:pPr lvl="2"/>
            <a:r>
              <a:rPr lang="en-GB" dirty="0" smtClean="0"/>
              <a:t>the resistance of an assembly, generating large stresses;</a:t>
            </a:r>
          </a:p>
          <a:p>
            <a:pPr lvl="2"/>
            <a:r>
              <a:rPr lang="en-GB" dirty="0" smtClean="0"/>
              <a:t> the dimensional stability of an assembly (buckling). </a:t>
            </a:r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r>
              <a:rPr lang="en-GB" dirty="0" smtClean="0"/>
              <a:t>	</a:t>
            </a:r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45122" name="Object 2"/>
          <p:cNvGraphicFramePr>
            <a:graphicFrameLocks noChangeAspect="1"/>
          </p:cNvGraphicFramePr>
          <p:nvPr/>
        </p:nvGraphicFramePr>
        <p:xfrm>
          <a:off x="7600950" y="846138"/>
          <a:ext cx="1250950" cy="592137"/>
        </p:xfrm>
        <a:graphic>
          <a:graphicData uri="http://schemas.openxmlformats.org/presentationml/2006/ole">
            <p:oleObj spid="_x0000_s645122" name="Équation" r:id="rId3" imgW="939600" imgH="444240" progId="Equation.3">
              <p:embed/>
            </p:oleObj>
          </a:graphicData>
        </a:graphic>
      </p:graphicFrame>
      <p:sp>
        <p:nvSpPr>
          <p:cNvPr id="8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22</a:t>
            </a:fld>
            <a:endParaRPr lang="en-US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532660"/>
            <a:ext cx="8767834" cy="5637321"/>
          </a:xfrm>
        </p:spPr>
        <p:txBody>
          <a:bodyPr/>
          <a:lstStyle/>
          <a:p>
            <a:r>
              <a:rPr lang="en-GB" dirty="0" smtClean="0"/>
              <a:t>Thermal expansion/contraction of solids</a:t>
            </a:r>
          </a:p>
          <a:p>
            <a:pPr lvl="1"/>
            <a:r>
              <a:rPr lang="en-GB" dirty="0" smtClean="0"/>
              <a:t>Linear expansion coefficient:		(K</a:t>
            </a:r>
            <a:r>
              <a:rPr lang="en-GB" baseline="30000" dirty="0" smtClean="0"/>
              <a:t>-1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For a crystallized solid, it varies as </a:t>
            </a:r>
            <a:r>
              <a:rPr lang="en-GB" i="1" dirty="0" err="1" smtClean="0"/>
              <a:t>c</a:t>
            </a:r>
            <a:r>
              <a:rPr lang="en-GB" i="1" baseline="-25000" dirty="0" err="1" smtClean="0"/>
              <a:t>ph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At very low temperature: </a:t>
            </a:r>
            <a:r>
              <a:rPr lang="en-GB" i="1" dirty="0" smtClean="0">
                <a:sym typeface="Symbol"/>
              </a:rPr>
              <a:t> </a:t>
            </a:r>
            <a:r>
              <a:rPr lang="en-GB" i="1" dirty="0" smtClean="0">
                <a:sym typeface="Symbol" pitchFamily="18" charset="2"/>
              </a:rPr>
              <a:t> </a:t>
            </a:r>
            <a:r>
              <a:rPr lang="en-GB" i="1" dirty="0" smtClean="0"/>
              <a:t>T</a:t>
            </a:r>
            <a:r>
              <a:rPr lang="en-GB" i="1" baseline="30000" dirty="0" smtClean="0"/>
              <a:t>3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Tends to a constant value as </a:t>
            </a:r>
            <a:r>
              <a:rPr lang="en-GB" i="1" dirty="0" smtClean="0"/>
              <a:t>T</a:t>
            </a:r>
            <a:r>
              <a:rPr lang="en-GB" dirty="0" smtClean="0"/>
              <a:t> increases towards ambient temperature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 practice, the expansion coefficient is computed from a reference temperature (300K):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2"/>
            <a:r>
              <a:rPr lang="en-GB" dirty="0" smtClean="0"/>
              <a:t>around ambient temperature: 	</a:t>
            </a:r>
            <a:r>
              <a:rPr lang="en-GB" dirty="0" smtClean="0">
                <a:latin typeface="Freestyle Script" pitchFamily="66" charset="0"/>
                <a:sym typeface="Symbol"/>
              </a:rPr>
              <a:t></a:t>
            </a:r>
            <a:r>
              <a:rPr lang="en-GB" sz="2400" dirty="0" smtClean="0">
                <a:latin typeface="Freestyle Script" pitchFamily="66" charset="0"/>
              </a:rPr>
              <a:t>l</a:t>
            </a:r>
            <a:r>
              <a:rPr lang="en-GB" dirty="0" smtClean="0">
                <a:latin typeface="Freestyle Script" pitchFamily="66" charset="0"/>
                <a:sym typeface="Symbol"/>
              </a:rPr>
              <a:t> /</a:t>
            </a:r>
            <a:r>
              <a:rPr lang="en-GB" dirty="0" smtClean="0">
                <a:latin typeface="Freestyle Script" pitchFamily="66" charset="0"/>
              </a:rPr>
              <a:t> </a:t>
            </a:r>
            <a:r>
              <a:rPr lang="en-GB" sz="2400" dirty="0" smtClean="0">
                <a:latin typeface="Freestyle Script" pitchFamily="66" charset="0"/>
              </a:rPr>
              <a:t>l </a:t>
            </a:r>
            <a:r>
              <a:rPr lang="en-GB" i="1" dirty="0" smtClean="0">
                <a:sym typeface="Symbol" pitchFamily="18" charset="2"/>
              </a:rPr>
              <a:t> </a:t>
            </a:r>
            <a:r>
              <a:rPr lang="en-GB" i="1" dirty="0" smtClean="0"/>
              <a:t>T</a:t>
            </a:r>
            <a:endParaRPr lang="en-GB" sz="1400" dirty="0" smtClean="0"/>
          </a:p>
          <a:p>
            <a:pPr lvl="2"/>
            <a:r>
              <a:rPr lang="en-GB" dirty="0" smtClean="0"/>
              <a:t>at low temperature (4-77K ): 	</a:t>
            </a:r>
            <a:r>
              <a:rPr lang="en-GB" dirty="0" smtClean="0">
                <a:latin typeface="Freestyle Script" pitchFamily="66" charset="0"/>
                <a:sym typeface="Symbol"/>
              </a:rPr>
              <a:t></a:t>
            </a:r>
            <a:r>
              <a:rPr lang="en-GB" sz="2400" dirty="0" smtClean="0">
                <a:latin typeface="Freestyle Script" pitchFamily="66" charset="0"/>
              </a:rPr>
              <a:t>l</a:t>
            </a:r>
            <a:r>
              <a:rPr lang="en-GB" dirty="0" smtClean="0">
                <a:latin typeface="Freestyle Script" pitchFamily="66" charset="0"/>
                <a:sym typeface="Symbol"/>
              </a:rPr>
              <a:t> /</a:t>
            </a:r>
            <a:r>
              <a:rPr lang="en-GB" dirty="0" smtClean="0">
                <a:latin typeface="Freestyle Script" pitchFamily="66" charset="0"/>
              </a:rPr>
              <a:t> </a:t>
            </a:r>
            <a:r>
              <a:rPr lang="en-GB" sz="2400" dirty="0" smtClean="0">
                <a:latin typeface="Freestyle Script" pitchFamily="66" charset="0"/>
              </a:rPr>
              <a:t>l</a:t>
            </a:r>
            <a:r>
              <a:rPr lang="en-GB" dirty="0" smtClean="0">
                <a:latin typeface="Freestyle Script" pitchFamily="66" charset="0"/>
              </a:rPr>
              <a:t> </a:t>
            </a:r>
            <a:r>
              <a:rPr lang="en-GB" i="1" dirty="0" smtClean="0">
                <a:sym typeface="Symbol" pitchFamily="18" charset="2"/>
              </a:rPr>
              <a:t> </a:t>
            </a:r>
            <a:r>
              <a:rPr lang="en-GB" i="1" dirty="0" smtClean="0"/>
              <a:t>T</a:t>
            </a:r>
            <a:r>
              <a:rPr lang="en-GB" i="1" baseline="30000" dirty="0" smtClean="0"/>
              <a:t>4</a:t>
            </a:r>
            <a:r>
              <a:rPr lang="en-GB" dirty="0" smtClean="0"/>
              <a:t> (in practice the coefficient of 					   proportionality is negligible)</a:t>
            </a:r>
          </a:p>
          <a:p>
            <a:pPr lvl="2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r>
              <a:rPr lang="en-GB" dirty="0" smtClean="0"/>
              <a:t>	</a:t>
            </a:r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51267" name="Object 2"/>
          <p:cNvGraphicFramePr>
            <a:graphicFrameLocks noChangeAspect="1"/>
          </p:cNvGraphicFramePr>
          <p:nvPr/>
        </p:nvGraphicFramePr>
        <p:xfrm>
          <a:off x="4135438" y="782638"/>
          <a:ext cx="1389062" cy="658812"/>
        </p:xfrm>
        <a:graphic>
          <a:graphicData uri="http://schemas.openxmlformats.org/presentationml/2006/ole">
            <p:oleObj spid="_x0000_s651267" name="Équation" r:id="rId3" imgW="825480" imgH="393480" progId="Equation.3">
              <p:embed/>
            </p:oleObj>
          </a:graphicData>
        </a:graphic>
      </p:graphicFrame>
      <p:graphicFrame>
        <p:nvGraphicFramePr>
          <p:cNvPr id="162852" name="Object 4"/>
          <p:cNvGraphicFramePr>
            <a:graphicFrameLocks noChangeAspect="1"/>
          </p:cNvGraphicFramePr>
          <p:nvPr/>
        </p:nvGraphicFramePr>
        <p:xfrm>
          <a:off x="2580513" y="3455390"/>
          <a:ext cx="2651125" cy="711200"/>
        </p:xfrm>
        <a:graphic>
          <a:graphicData uri="http://schemas.openxmlformats.org/presentationml/2006/ole">
            <p:oleObj spid="_x0000_s651269" name="Équation" r:id="rId4" imgW="1600200" imgH="43164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5448708" y="3368261"/>
            <a:ext cx="315063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where </a:t>
            </a:r>
            <a:r>
              <a:rPr lang="en-GB" sz="2400" dirty="0" smtClean="0">
                <a:latin typeface="Freestyle Script" pitchFamily="66" charset="0"/>
              </a:rPr>
              <a:t>l</a:t>
            </a:r>
            <a:r>
              <a:rPr lang="en-GB" sz="1400" dirty="0" smtClean="0"/>
              <a:t> denotes for the length of the body at the reference temperature</a:t>
            </a:r>
            <a:endParaRPr lang="fr-FR" sz="1400" dirty="0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23</a:t>
            </a:fld>
            <a:endParaRPr lang="en-US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24</a:t>
            </a:fld>
            <a:endParaRPr lang="en-US" i="1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441220"/>
            <a:ext cx="8628725" cy="5637321"/>
          </a:xfrm>
        </p:spPr>
        <p:txBody>
          <a:bodyPr/>
          <a:lstStyle/>
          <a:p>
            <a:r>
              <a:rPr lang="en-GB" dirty="0" smtClean="0"/>
              <a:t>Thermal expansion/contraction of solids</a:t>
            </a:r>
          </a:p>
        </p:txBody>
      </p:sp>
      <p:sp>
        <p:nvSpPr>
          <p:cNvPr id="7" name="Espace réservé du texte 3"/>
          <p:cNvSpPr txBox="1">
            <a:spLocks/>
          </p:cNvSpPr>
          <p:nvPr/>
        </p:nvSpPr>
        <p:spPr bwMode="auto">
          <a:xfrm>
            <a:off x="376166" y="5498200"/>
            <a:ext cx="8767834" cy="71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marR="0" lvl="1" indent="-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We note that most of the thermal expansion/contraction is effective between 300K and 77K (temperature of boiling LN</a:t>
            </a:r>
            <a:r>
              <a:rPr kumimoji="0" lang="en-GB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at P=1atm).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2" y="999334"/>
            <a:ext cx="6761798" cy="443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"/>
          <p:cNvPicPr>
            <a:picLocks noChangeAspect="1" noChangeArrowheads="1"/>
          </p:cNvPicPr>
          <p:nvPr/>
        </p:nvPicPr>
        <p:blipFill>
          <a:blip r:embed="rId2" cstate="print"/>
          <a:srcRect l="2240" t="1379" r="2072" b="1365"/>
          <a:stretch>
            <a:fillRect/>
          </a:stretch>
        </p:blipFill>
        <p:spPr bwMode="auto">
          <a:xfrm>
            <a:off x="2761794" y="1486366"/>
            <a:ext cx="4431191" cy="49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Freeform 10"/>
          <p:cNvSpPr>
            <a:spLocks/>
          </p:cNvSpPr>
          <p:nvPr/>
        </p:nvSpPr>
        <p:spPr bwMode="auto">
          <a:xfrm>
            <a:off x="3485692" y="1821989"/>
            <a:ext cx="2513155" cy="957793"/>
          </a:xfrm>
          <a:custGeom>
            <a:avLst/>
            <a:gdLst>
              <a:gd name="T0" fmla="*/ 0 w 1288"/>
              <a:gd name="T1" fmla="*/ 600 h 605"/>
              <a:gd name="T2" fmla="*/ 96 w 1288"/>
              <a:gd name="T3" fmla="*/ 600 h 605"/>
              <a:gd name="T4" fmla="*/ 264 w 1288"/>
              <a:gd name="T5" fmla="*/ 568 h 605"/>
              <a:gd name="T6" fmla="*/ 488 w 1288"/>
              <a:gd name="T7" fmla="*/ 472 h 605"/>
              <a:gd name="T8" fmla="*/ 744 w 1288"/>
              <a:gd name="T9" fmla="*/ 344 h 605"/>
              <a:gd name="T10" fmla="*/ 984 w 1288"/>
              <a:gd name="T11" fmla="*/ 200 h 605"/>
              <a:gd name="T12" fmla="*/ 1136 w 1288"/>
              <a:gd name="T13" fmla="*/ 104 h 605"/>
              <a:gd name="T14" fmla="*/ 1288 w 1288"/>
              <a:gd name="T15" fmla="*/ 0 h 6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88"/>
              <a:gd name="T25" fmla="*/ 0 h 605"/>
              <a:gd name="T26" fmla="*/ 1288 w 1288"/>
              <a:gd name="T27" fmla="*/ 605 h 6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88" h="605">
                <a:moveTo>
                  <a:pt x="0" y="600"/>
                </a:moveTo>
                <a:cubicBezTo>
                  <a:pt x="26" y="602"/>
                  <a:pt x="52" y="605"/>
                  <a:pt x="96" y="600"/>
                </a:cubicBezTo>
                <a:cubicBezTo>
                  <a:pt x="140" y="595"/>
                  <a:pt x="199" y="589"/>
                  <a:pt x="264" y="568"/>
                </a:cubicBezTo>
                <a:cubicBezTo>
                  <a:pt x="329" y="547"/>
                  <a:pt x="408" y="509"/>
                  <a:pt x="488" y="472"/>
                </a:cubicBezTo>
                <a:cubicBezTo>
                  <a:pt x="568" y="435"/>
                  <a:pt x="661" y="389"/>
                  <a:pt x="744" y="344"/>
                </a:cubicBezTo>
                <a:cubicBezTo>
                  <a:pt x="827" y="299"/>
                  <a:pt x="919" y="240"/>
                  <a:pt x="984" y="200"/>
                </a:cubicBezTo>
                <a:cubicBezTo>
                  <a:pt x="1049" y="160"/>
                  <a:pt x="1085" y="137"/>
                  <a:pt x="1136" y="104"/>
                </a:cubicBezTo>
                <a:cubicBezTo>
                  <a:pt x="1187" y="71"/>
                  <a:pt x="1237" y="35"/>
                  <a:pt x="1288" y="0"/>
                </a:cubicBezTo>
              </a:path>
            </a:pathLst>
          </a:custGeom>
          <a:noFill/>
          <a:ln w="38100">
            <a:solidFill>
              <a:srgbClr val="E3060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Text Box 11"/>
          <p:cNvSpPr txBox="1">
            <a:spLocks noChangeArrowheads="1"/>
          </p:cNvSpPr>
          <p:nvPr/>
        </p:nvSpPr>
        <p:spPr bwMode="auto">
          <a:xfrm>
            <a:off x="3875933" y="2667380"/>
            <a:ext cx="579508" cy="33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E30606"/>
                </a:solidFill>
                <a:latin typeface="New York" charset="0"/>
              </a:rPr>
              <a:t>Cu</a:t>
            </a:r>
          </a:p>
        </p:txBody>
      </p:sp>
      <p:sp>
        <p:nvSpPr>
          <p:cNvPr id="92" name="Freeform 47"/>
          <p:cNvSpPr>
            <a:spLocks/>
          </p:cNvSpPr>
          <p:nvPr/>
        </p:nvSpPr>
        <p:spPr bwMode="auto">
          <a:xfrm>
            <a:off x="3509106" y="1796659"/>
            <a:ext cx="2513154" cy="2431685"/>
          </a:xfrm>
          <a:custGeom>
            <a:avLst/>
            <a:gdLst>
              <a:gd name="T0" fmla="*/ 0 w 1288"/>
              <a:gd name="T1" fmla="*/ 2147483647 h 605"/>
              <a:gd name="T2" fmla="*/ 241935008 w 1288"/>
              <a:gd name="T3" fmla="*/ 2147483647 h 605"/>
              <a:gd name="T4" fmla="*/ 665321196 w 1288"/>
              <a:gd name="T5" fmla="*/ 2147483647 h 605"/>
              <a:gd name="T6" fmla="*/ 1229836181 w 1288"/>
              <a:gd name="T7" fmla="*/ 2147483647 h 605"/>
              <a:gd name="T8" fmla="*/ 1874996333 w 1288"/>
              <a:gd name="T9" fmla="*/ 2147483647 h 605"/>
              <a:gd name="T10" fmla="*/ 2147483647 w 1288"/>
              <a:gd name="T11" fmla="*/ 2147483647 h 605"/>
              <a:gd name="T12" fmla="*/ 2147483647 w 1288"/>
              <a:gd name="T13" fmla="*/ 1689399920 h 605"/>
              <a:gd name="T14" fmla="*/ 2147483647 w 1288"/>
              <a:gd name="T15" fmla="*/ 0 h 6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88"/>
              <a:gd name="T25" fmla="*/ 0 h 605"/>
              <a:gd name="T26" fmla="*/ 1288 w 1288"/>
              <a:gd name="T27" fmla="*/ 605 h 6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88" h="605">
                <a:moveTo>
                  <a:pt x="0" y="600"/>
                </a:moveTo>
                <a:cubicBezTo>
                  <a:pt x="26" y="602"/>
                  <a:pt x="52" y="605"/>
                  <a:pt x="96" y="600"/>
                </a:cubicBezTo>
                <a:cubicBezTo>
                  <a:pt x="140" y="595"/>
                  <a:pt x="199" y="589"/>
                  <a:pt x="264" y="568"/>
                </a:cubicBezTo>
                <a:cubicBezTo>
                  <a:pt x="329" y="547"/>
                  <a:pt x="408" y="509"/>
                  <a:pt x="488" y="472"/>
                </a:cubicBezTo>
                <a:cubicBezTo>
                  <a:pt x="568" y="435"/>
                  <a:pt x="661" y="389"/>
                  <a:pt x="744" y="344"/>
                </a:cubicBezTo>
                <a:cubicBezTo>
                  <a:pt x="827" y="299"/>
                  <a:pt x="919" y="240"/>
                  <a:pt x="984" y="200"/>
                </a:cubicBezTo>
                <a:cubicBezTo>
                  <a:pt x="1049" y="160"/>
                  <a:pt x="1085" y="137"/>
                  <a:pt x="1136" y="104"/>
                </a:cubicBezTo>
                <a:cubicBezTo>
                  <a:pt x="1187" y="71"/>
                  <a:pt x="1237" y="35"/>
                  <a:pt x="1288" y="0"/>
                </a:cubicBezTo>
              </a:path>
            </a:pathLst>
          </a:custGeom>
          <a:noFill/>
          <a:ln w="19050">
            <a:solidFill>
              <a:srgbClr val="0BBF14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3" name="Freeform 48"/>
          <p:cNvSpPr>
            <a:spLocks/>
          </p:cNvSpPr>
          <p:nvPr/>
        </p:nvSpPr>
        <p:spPr bwMode="auto">
          <a:xfrm>
            <a:off x="3497760" y="1821989"/>
            <a:ext cx="2436695" cy="379951"/>
          </a:xfrm>
          <a:custGeom>
            <a:avLst/>
            <a:gdLst>
              <a:gd name="T0" fmla="*/ 0 w 1288"/>
              <a:gd name="T1" fmla="*/ 237952431 h 605"/>
              <a:gd name="T2" fmla="*/ 241935008 w 1288"/>
              <a:gd name="T3" fmla="*/ 237952431 h 605"/>
              <a:gd name="T4" fmla="*/ 665321196 w 1288"/>
              <a:gd name="T5" fmla="*/ 225261672 h 605"/>
              <a:gd name="T6" fmla="*/ 1229836181 w 1288"/>
              <a:gd name="T7" fmla="*/ 187189397 h 605"/>
              <a:gd name="T8" fmla="*/ 1874996333 w 1288"/>
              <a:gd name="T9" fmla="*/ 136426323 h 605"/>
              <a:gd name="T10" fmla="*/ 2147483647 w 1288"/>
              <a:gd name="T11" fmla="*/ 79317260 h 605"/>
              <a:gd name="T12" fmla="*/ 2147483647 w 1288"/>
              <a:gd name="T13" fmla="*/ 41244975 h 605"/>
              <a:gd name="T14" fmla="*/ 2147483647 w 1288"/>
              <a:gd name="T15" fmla="*/ 0 h 6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88"/>
              <a:gd name="T25" fmla="*/ 0 h 605"/>
              <a:gd name="T26" fmla="*/ 1288 w 1288"/>
              <a:gd name="T27" fmla="*/ 605 h 6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88" h="605">
                <a:moveTo>
                  <a:pt x="0" y="600"/>
                </a:moveTo>
                <a:cubicBezTo>
                  <a:pt x="26" y="602"/>
                  <a:pt x="52" y="605"/>
                  <a:pt x="96" y="600"/>
                </a:cubicBezTo>
                <a:cubicBezTo>
                  <a:pt x="140" y="595"/>
                  <a:pt x="199" y="589"/>
                  <a:pt x="264" y="568"/>
                </a:cubicBezTo>
                <a:cubicBezTo>
                  <a:pt x="329" y="547"/>
                  <a:pt x="408" y="509"/>
                  <a:pt x="488" y="472"/>
                </a:cubicBezTo>
                <a:cubicBezTo>
                  <a:pt x="568" y="435"/>
                  <a:pt x="661" y="389"/>
                  <a:pt x="744" y="344"/>
                </a:cubicBezTo>
                <a:cubicBezTo>
                  <a:pt x="827" y="299"/>
                  <a:pt x="919" y="240"/>
                  <a:pt x="984" y="200"/>
                </a:cubicBezTo>
                <a:cubicBezTo>
                  <a:pt x="1049" y="160"/>
                  <a:pt x="1085" y="137"/>
                  <a:pt x="1136" y="104"/>
                </a:cubicBezTo>
                <a:cubicBezTo>
                  <a:pt x="1187" y="71"/>
                  <a:pt x="1237" y="35"/>
                  <a:pt x="1288" y="0"/>
                </a:cubicBezTo>
              </a:path>
            </a:pathLst>
          </a:custGeom>
          <a:noFill/>
          <a:ln w="19050">
            <a:solidFill>
              <a:srgbClr val="0BBF14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400682"/>
            <a:ext cx="8628725" cy="5637321"/>
          </a:xfrm>
        </p:spPr>
        <p:txBody>
          <a:bodyPr/>
          <a:lstStyle/>
          <a:p>
            <a:r>
              <a:rPr lang="en-GB" dirty="0" smtClean="0"/>
              <a:t>Thermal expansion/contraction of solids</a:t>
            </a:r>
          </a:p>
          <a:p>
            <a:pPr lvl="1"/>
            <a:r>
              <a:rPr lang="en-GB" i="1" u="sng" dirty="0" smtClean="0"/>
              <a:t>Example:	</a:t>
            </a:r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r>
              <a:rPr lang="en-GB" dirty="0" smtClean="0"/>
              <a:t>	</a:t>
            </a:r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99" name="Groupe 98"/>
          <p:cNvGrpSpPr/>
          <p:nvPr/>
        </p:nvGrpSpPr>
        <p:grpSpPr>
          <a:xfrm>
            <a:off x="5864653" y="368424"/>
            <a:ext cx="2424969" cy="1054869"/>
            <a:chOff x="2904626" y="905760"/>
            <a:chExt cx="3048000" cy="1219200"/>
          </a:xfrm>
        </p:grpSpPr>
        <p:sp>
          <p:nvSpPr>
            <p:cNvPr id="56" name="Freeform 4"/>
            <p:cNvSpPr>
              <a:spLocks/>
            </p:cNvSpPr>
            <p:nvPr/>
          </p:nvSpPr>
          <p:spPr bwMode="auto">
            <a:xfrm>
              <a:off x="3333251" y="1222375"/>
              <a:ext cx="2190750" cy="431800"/>
            </a:xfrm>
            <a:custGeom>
              <a:avLst/>
              <a:gdLst>
                <a:gd name="T0" fmla="*/ 710684009 w 1380"/>
                <a:gd name="T1" fmla="*/ 201612459 h 272"/>
                <a:gd name="T2" fmla="*/ 267136567 w 1380"/>
                <a:gd name="T3" fmla="*/ 241934991 h 272"/>
                <a:gd name="T4" fmla="*/ 65524064 w 1380"/>
                <a:gd name="T5" fmla="*/ 302418713 h 272"/>
                <a:gd name="T6" fmla="*/ 25201560 w 1380"/>
                <a:gd name="T7" fmla="*/ 423386258 h 272"/>
                <a:gd name="T8" fmla="*/ 105846575 w 1380"/>
                <a:gd name="T9" fmla="*/ 544353704 h 272"/>
                <a:gd name="T10" fmla="*/ 730845252 w 1380"/>
                <a:gd name="T11" fmla="*/ 685482391 h 272"/>
                <a:gd name="T12" fmla="*/ 851812908 w 1380"/>
                <a:gd name="T13" fmla="*/ 665321150 h 272"/>
                <a:gd name="T14" fmla="*/ 1134070308 w 1380"/>
                <a:gd name="T15" fmla="*/ 403224918 h 272"/>
                <a:gd name="T16" fmla="*/ 1376005223 w 1380"/>
                <a:gd name="T17" fmla="*/ 302418713 h 272"/>
                <a:gd name="T18" fmla="*/ 1678424262 w 1380"/>
                <a:gd name="T19" fmla="*/ 342741195 h 272"/>
                <a:gd name="T20" fmla="*/ 1819552962 w 1380"/>
                <a:gd name="T21" fmla="*/ 443547499 h 272"/>
                <a:gd name="T22" fmla="*/ 1940520420 w 1380"/>
                <a:gd name="T23" fmla="*/ 504031222 h 272"/>
                <a:gd name="T24" fmla="*/ 2061487877 w 1380"/>
                <a:gd name="T25" fmla="*/ 544353704 h 272"/>
                <a:gd name="T26" fmla="*/ 2147483647 w 1380"/>
                <a:gd name="T27" fmla="*/ 463708740 h 272"/>
                <a:gd name="T28" fmla="*/ 2147483647 w 1380"/>
                <a:gd name="T29" fmla="*/ 483869981 h 272"/>
                <a:gd name="T30" fmla="*/ 2147483647 w 1380"/>
                <a:gd name="T31" fmla="*/ 443547499 h 272"/>
                <a:gd name="T32" fmla="*/ 2147483647 w 1380"/>
                <a:gd name="T33" fmla="*/ 241934991 h 272"/>
                <a:gd name="T34" fmla="*/ 2147483647 w 1380"/>
                <a:gd name="T35" fmla="*/ 141128736 h 272"/>
                <a:gd name="T36" fmla="*/ 1900197934 w 1380"/>
                <a:gd name="T37" fmla="*/ 120967495 h 272"/>
                <a:gd name="T38" fmla="*/ 1658262623 w 1380"/>
                <a:gd name="T39" fmla="*/ 0 h 272"/>
                <a:gd name="T40" fmla="*/ 1093747822 w 1380"/>
                <a:gd name="T41" fmla="*/ 100806230 h 272"/>
                <a:gd name="T42" fmla="*/ 912296637 w 1380"/>
                <a:gd name="T43" fmla="*/ 161289977 h 272"/>
                <a:gd name="T44" fmla="*/ 710684009 w 1380"/>
                <a:gd name="T45" fmla="*/ 201612459 h 2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80"/>
                <a:gd name="T70" fmla="*/ 0 h 272"/>
                <a:gd name="T71" fmla="*/ 1380 w 1380"/>
                <a:gd name="T72" fmla="*/ 272 h 2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80" h="272">
                  <a:moveTo>
                    <a:pt x="282" y="80"/>
                  </a:moveTo>
                  <a:cubicBezTo>
                    <a:pt x="232" y="63"/>
                    <a:pt x="156" y="87"/>
                    <a:pt x="106" y="96"/>
                  </a:cubicBezTo>
                  <a:cubicBezTo>
                    <a:pt x="78" y="100"/>
                    <a:pt x="26" y="120"/>
                    <a:pt x="26" y="120"/>
                  </a:cubicBezTo>
                  <a:cubicBezTo>
                    <a:pt x="20" y="136"/>
                    <a:pt x="0" y="153"/>
                    <a:pt x="10" y="168"/>
                  </a:cubicBezTo>
                  <a:cubicBezTo>
                    <a:pt x="20" y="184"/>
                    <a:pt x="24" y="207"/>
                    <a:pt x="42" y="216"/>
                  </a:cubicBezTo>
                  <a:cubicBezTo>
                    <a:pt x="118" y="254"/>
                    <a:pt x="207" y="255"/>
                    <a:pt x="290" y="272"/>
                  </a:cubicBezTo>
                  <a:cubicBezTo>
                    <a:pt x="306" y="269"/>
                    <a:pt x="324" y="272"/>
                    <a:pt x="338" y="264"/>
                  </a:cubicBezTo>
                  <a:cubicBezTo>
                    <a:pt x="372" y="242"/>
                    <a:pt x="415" y="186"/>
                    <a:pt x="450" y="160"/>
                  </a:cubicBezTo>
                  <a:cubicBezTo>
                    <a:pt x="480" y="136"/>
                    <a:pt x="509" y="129"/>
                    <a:pt x="546" y="120"/>
                  </a:cubicBezTo>
                  <a:cubicBezTo>
                    <a:pt x="549" y="120"/>
                    <a:pt x="638" y="120"/>
                    <a:pt x="666" y="136"/>
                  </a:cubicBezTo>
                  <a:cubicBezTo>
                    <a:pt x="691" y="150"/>
                    <a:pt x="697" y="163"/>
                    <a:pt x="722" y="176"/>
                  </a:cubicBezTo>
                  <a:cubicBezTo>
                    <a:pt x="738" y="184"/>
                    <a:pt x="753" y="192"/>
                    <a:pt x="770" y="200"/>
                  </a:cubicBezTo>
                  <a:cubicBezTo>
                    <a:pt x="785" y="206"/>
                    <a:pt x="818" y="216"/>
                    <a:pt x="818" y="216"/>
                  </a:cubicBezTo>
                  <a:cubicBezTo>
                    <a:pt x="917" y="206"/>
                    <a:pt x="1015" y="194"/>
                    <a:pt x="1114" y="184"/>
                  </a:cubicBezTo>
                  <a:cubicBezTo>
                    <a:pt x="1177" y="194"/>
                    <a:pt x="1187" y="199"/>
                    <a:pt x="1258" y="192"/>
                  </a:cubicBezTo>
                  <a:cubicBezTo>
                    <a:pt x="1276" y="186"/>
                    <a:pt x="1297" y="185"/>
                    <a:pt x="1314" y="176"/>
                  </a:cubicBezTo>
                  <a:cubicBezTo>
                    <a:pt x="1380" y="138"/>
                    <a:pt x="1241" y="99"/>
                    <a:pt x="1226" y="96"/>
                  </a:cubicBezTo>
                  <a:cubicBezTo>
                    <a:pt x="1109" y="69"/>
                    <a:pt x="1003" y="62"/>
                    <a:pt x="882" y="56"/>
                  </a:cubicBezTo>
                  <a:cubicBezTo>
                    <a:pt x="839" y="53"/>
                    <a:pt x="796" y="50"/>
                    <a:pt x="754" y="48"/>
                  </a:cubicBezTo>
                  <a:cubicBezTo>
                    <a:pt x="714" y="32"/>
                    <a:pt x="687" y="29"/>
                    <a:pt x="658" y="0"/>
                  </a:cubicBezTo>
                  <a:cubicBezTo>
                    <a:pt x="586" y="6"/>
                    <a:pt x="502" y="17"/>
                    <a:pt x="434" y="40"/>
                  </a:cubicBezTo>
                  <a:cubicBezTo>
                    <a:pt x="410" y="48"/>
                    <a:pt x="387" y="61"/>
                    <a:pt x="362" y="64"/>
                  </a:cubicBezTo>
                  <a:cubicBezTo>
                    <a:pt x="286" y="72"/>
                    <a:pt x="307" y="54"/>
                    <a:pt x="282" y="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2904626" y="905760"/>
              <a:ext cx="3048000" cy="1219200"/>
            </a:xfrm>
            <a:custGeom>
              <a:avLst/>
              <a:gdLst>
                <a:gd name="T0" fmla="*/ 0 w 1920"/>
                <a:gd name="T1" fmla="*/ 0 h 768"/>
                <a:gd name="T2" fmla="*/ 0 w 1920"/>
                <a:gd name="T3" fmla="*/ 1935480178 h 768"/>
                <a:gd name="T4" fmla="*/ 2147483647 w 1920"/>
                <a:gd name="T5" fmla="*/ 1935480178 h 768"/>
                <a:gd name="T6" fmla="*/ 2147483647 w 1920"/>
                <a:gd name="T7" fmla="*/ 0 h 768"/>
                <a:gd name="T8" fmla="*/ 2147483647 w 1920"/>
                <a:gd name="T9" fmla="*/ 0 h 768"/>
                <a:gd name="T10" fmla="*/ 2147483647 w 1920"/>
                <a:gd name="T11" fmla="*/ 1209675012 h 768"/>
                <a:gd name="T12" fmla="*/ 604837545 w 1920"/>
                <a:gd name="T13" fmla="*/ 1209675012 h 768"/>
                <a:gd name="T14" fmla="*/ 604837545 w 1920"/>
                <a:gd name="T15" fmla="*/ 0 h 768"/>
                <a:gd name="T16" fmla="*/ 0 w 1920"/>
                <a:gd name="T17" fmla="*/ 0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0"/>
                <a:gd name="T28" fmla="*/ 0 h 768"/>
                <a:gd name="T29" fmla="*/ 1920 w 1920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0" h="768">
                  <a:moveTo>
                    <a:pt x="0" y="0"/>
                  </a:moveTo>
                  <a:lnTo>
                    <a:pt x="0" y="768"/>
                  </a:lnTo>
                  <a:lnTo>
                    <a:pt x="1920" y="768"/>
                  </a:lnTo>
                  <a:lnTo>
                    <a:pt x="1920" y="0"/>
                  </a:lnTo>
                  <a:lnTo>
                    <a:pt x="1680" y="0"/>
                  </a:lnTo>
                  <a:lnTo>
                    <a:pt x="1680" y="480"/>
                  </a:lnTo>
                  <a:lnTo>
                    <a:pt x="240" y="480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3291976" y="981960"/>
              <a:ext cx="2273300" cy="215900"/>
            </a:xfrm>
            <a:prstGeom prst="rect">
              <a:avLst/>
            </a:prstGeom>
            <a:solidFill>
              <a:srgbClr val="0BBF1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Text Box 38"/>
            <p:cNvSpPr txBox="1">
              <a:spLocks noChangeArrowheads="1"/>
            </p:cNvSpPr>
            <p:nvPr/>
          </p:nvSpPr>
          <p:spPr bwMode="auto">
            <a:xfrm>
              <a:off x="4124857" y="1286760"/>
              <a:ext cx="6075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 err="1">
                  <a:latin typeface="Times" pitchFamily="18" charset="0"/>
                </a:rPr>
                <a:t>T</a:t>
              </a:r>
              <a:r>
                <a:rPr lang="fr-FR" b="1" baseline="-25000" dirty="0" err="1">
                  <a:latin typeface="Times" pitchFamily="18" charset="0"/>
                </a:rPr>
                <a:t>amb</a:t>
              </a:r>
              <a:endParaRPr lang="fr-FR" b="1" baseline="-25000" dirty="0">
                <a:latin typeface="Times" pitchFamily="18" charset="0"/>
              </a:endParaRPr>
            </a:p>
          </p:txBody>
        </p:sp>
        <p:sp>
          <p:nvSpPr>
            <p:cNvPr id="84" name="Text Box 39"/>
            <p:cNvSpPr txBox="1">
              <a:spLocks noChangeArrowheads="1"/>
            </p:cNvSpPr>
            <p:nvPr/>
          </p:nvSpPr>
          <p:spPr bwMode="auto">
            <a:xfrm>
              <a:off x="3325182" y="1734354"/>
              <a:ext cx="2208397" cy="2910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8000" tIns="18000" rIns="18000" bIns="1800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C00000"/>
                  </a:solidFill>
                  <a:latin typeface="New York" charset="0"/>
                </a:rPr>
                <a:t>A ( for </a:t>
              </a:r>
              <a:r>
                <a:rPr lang="fr-FR" sz="1400" b="1" dirty="0" err="1" smtClean="0">
                  <a:solidFill>
                    <a:srgbClr val="C00000"/>
                  </a:solidFill>
                  <a:latin typeface="New York" charset="0"/>
                </a:rPr>
                <a:t>example</a:t>
              </a:r>
              <a:r>
                <a:rPr lang="fr-FR" sz="1400" b="1" dirty="0" smtClean="0">
                  <a:solidFill>
                    <a:srgbClr val="C00000"/>
                  </a:solidFill>
                  <a:latin typeface="New York" charset="0"/>
                </a:rPr>
                <a:t> Cu</a:t>
              </a:r>
              <a:r>
                <a:rPr lang="fr-FR" sz="1400" b="1" dirty="0">
                  <a:solidFill>
                    <a:srgbClr val="C00000"/>
                  </a:solidFill>
                  <a:latin typeface="New York" charset="0"/>
                </a:rPr>
                <a:t>)</a:t>
              </a:r>
            </a:p>
          </p:txBody>
        </p:sp>
        <p:sp>
          <p:nvSpPr>
            <p:cNvPr id="85" name="Text Box 40"/>
            <p:cNvSpPr txBox="1">
              <a:spLocks noChangeArrowheads="1"/>
            </p:cNvSpPr>
            <p:nvPr/>
          </p:nvSpPr>
          <p:spPr bwMode="auto">
            <a:xfrm>
              <a:off x="4271371" y="931160"/>
              <a:ext cx="3145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latin typeface="New York" charset="0"/>
                </a:rPr>
                <a:t>B</a:t>
              </a:r>
              <a:endParaRPr lang="fr-FR" sz="1400" b="1" dirty="0">
                <a:latin typeface="New York" charset="0"/>
              </a:endParaRPr>
            </a:p>
          </p:txBody>
        </p:sp>
      </p:grpSp>
      <p:grpSp>
        <p:nvGrpSpPr>
          <p:cNvPr id="100" name="Groupe 99"/>
          <p:cNvGrpSpPr/>
          <p:nvPr/>
        </p:nvGrpSpPr>
        <p:grpSpPr>
          <a:xfrm>
            <a:off x="122547" y="3335273"/>
            <a:ext cx="2614645" cy="1331680"/>
            <a:chOff x="0" y="2656525"/>
            <a:chExt cx="3048000" cy="1678320"/>
          </a:xfrm>
        </p:grpSpPr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69850" y="2681925"/>
              <a:ext cx="2895600" cy="1219200"/>
            </a:xfrm>
            <a:custGeom>
              <a:avLst/>
              <a:gdLst>
                <a:gd name="T0" fmla="*/ 0 w 1920"/>
                <a:gd name="T1" fmla="*/ 0 h 768"/>
                <a:gd name="T2" fmla="*/ 0 w 1920"/>
                <a:gd name="T3" fmla="*/ 1935480178 h 768"/>
                <a:gd name="T4" fmla="*/ 2147483647 w 1920"/>
                <a:gd name="T5" fmla="*/ 1935480178 h 768"/>
                <a:gd name="T6" fmla="*/ 2147483647 w 1920"/>
                <a:gd name="T7" fmla="*/ 0 h 768"/>
                <a:gd name="T8" fmla="*/ 2147483647 w 1920"/>
                <a:gd name="T9" fmla="*/ 0 h 768"/>
                <a:gd name="T10" fmla="*/ 2147483647 w 1920"/>
                <a:gd name="T11" fmla="*/ 1209675012 h 768"/>
                <a:gd name="T12" fmla="*/ 545865893 w 1920"/>
                <a:gd name="T13" fmla="*/ 1209675012 h 768"/>
                <a:gd name="T14" fmla="*/ 545865893 w 1920"/>
                <a:gd name="T15" fmla="*/ 0 h 768"/>
                <a:gd name="T16" fmla="*/ 0 w 1920"/>
                <a:gd name="T17" fmla="*/ 0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0"/>
                <a:gd name="T28" fmla="*/ 0 h 768"/>
                <a:gd name="T29" fmla="*/ 1920 w 1920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0" h="768">
                  <a:moveTo>
                    <a:pt x="0" y="0"/>
                  </a:moveTo>
                  <a:lnTo>
                    <a:pt x="0" y="768"/>
                  </a:lnTo>
                  <a:lnTo>
                    <a:pt x="1920" y="768"/>
                  </a:lnTo>
                  <a:lnTo>
                    <a:pt x="1920" y="0"/>
                  </a:lnTo>
                  <a:lnTo>
                    <a:pt x="1680" y="0"/>
                  </a:lnTo>
                  <a:lnTo>
                    <a:pt x="1680" y="480"/>
                  </a:lnTo>
                  <a:lnTo>
                    <a:pt x="240" y="480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0" name="Group 51"/>
            <p:cNvGrpSpPr>
              <a:grpSpLocks/>
            </p:cNvGrpSpPr>
            <p:nvPr/>
          </p:nvGrpSpPr>
          <p:grpSpPr bwMode="auto">
            <a:xfrm>
              <a:off x="447675" y="2656525"/>
              <a:ext cx="2155825" cy="457200"/>
              <a:chOff x="3337" y="2000"/>
              <a:chExt cx="1358" cy="288"/>
            </a:xfrm>
          </p:grpSpPr>
          <p:grpSp>
            <p:nvGrpSpPr>
              <p:cNvPr id="61" name="Group 16"/>
              <p:cNvGrpSpPr>
                <a:grpSpLocks/>
              </p:cNvGrpSpPr>
              <p:nvPr/>
            </p:nvGrpSpPr>
            <p:grpSpPr bwMode="auto">
              <a:xfrm>
                <a:off x="3337" y="2000"/>
                <a:ext cx="1358" cy="123"/>
                <a:chOff x="2832" y="1584"/>
                <a:chExt cx="2112" cy="144"/>
              </a:xfrm>
            </p:grpSpPr>
            <p:sp>
              <p:nvSpPr>
                <p:cNvPr id="67" name="Arc 17"/>
                <p:cNvSpPr>
                  <a:spLocks/>
                </p:cNvSpPr>
                <p:nvPr/>
              </p:nvSpPr>
              <p:spPr bwMode="auto">
                <a:xfrm flipH="1">
                  <a:off x="2832" y="1584"/>
                  <a:ext cx="1056" cy="144"/>
                </a:xfrm>
                <a:custGeom>
                  <a:avLst/>
                  <a:gdLst>
                    <a:gd name="T0" fmla="*/ 0 w 20145"/>
                    <a:gd name="T1" fmla="*/ 0 h 21600"/>
                    <a:gd name="T2" fmla="*/ 3 w 20145"/>
                    <a:gd name="T3" fmla="*/ 0 h 21600"/>
                    <a:gd name="T4" fmla="*/ 0 w 201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145"/>
                    <a:gd name="T10" fmla="*/ 0 h 21600"/>
                    <a:gd name="T11" fmla="*/ 20145 w 201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145" h="21600" fill="none" extrusionOk="0">
                      <a:moveTo>
                        <a:pt x="-1" y="0"/>
                      </a:moveTo>
                      <a:cubicBezTo>
                        <a:pt x="8922" y="0"/>
                        <a:pt x="16927" y="5486"/>
                        <a:pt x="20145" y="13808"/>
                      </a:cubicBezTo>
                    </a:path>
                    <a:path w="20145" h="21600" stroke="0" extrusionOk="0">
                      <a:moveTo>
                        <a:pt x="-1" y="0"/>
                      </a:moveTo>
                      <a:cubicBezTo>
                        <a:pt x="8922" y="0"/>
                        <a:pt x="16927" y="5486"/>
                        <a:pt x="20145" y="1380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8" name="Arc 18"/>
                <p:cNvSpPr>
                  <a:spLocks/>
                </p:cNvSpPr>
                <p:nvPr/>
              </p:nvSpPr>
              <p:spPr bwMode="auto">
                <a:xfrm>
                  <a:off x="3888" y="1584"/>
                  <a:ext cx="1056" cy="144"/>
                </a:xfrm>
                <a:custGeom>
                  <a:avLst/>
                  <a:gdLst>
                    <a:gd name="T0" fmla="*/ 0 w 20145"/>
                    <a:gd name="T1" fmla="*/ 0 h 21600"/>
                    <a:gd name="T2" fmla="*/ 3 w 20145"/>
                    <a:gd name="T3" fmla="*/ 0 h 21600"/>
                    <a:gd name="T4" fmla="*/ 0 w 201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145"/>
                    <a:gd name="T10" fmla="*/ 0 h 21600"/>
                    <a:gd name="T11" fmla="*/ 20145 w 201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145" h="21600" fill="none" extrusionOk="0">
                      <a:moveTo>
                        <a:pt x="-1" y="0"/>
                      </a:moveTo>
                      <a:cubicBezTo>
                        <a:pt x="8922" y="0"/>
                        <a:pt x="16927" y="5486"/>
                        <a:pt x="20145" y="13808"/>
                      </a:cubicBezTo>
                    </a:path>
                    <a:path w="20145" h="21600" stroke="0" extrusionOk="0">
                      <a:moveTo>
                        <a:pt x="-1" y="0"/>
                      </a:moveTo>
                      <a:cubicBezTo>
                        <a:pt x="8922" y="0"/>
                        <a:pt x="16927" y="5486"/>
                        <a:pt x="20145" y="1380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62" name="Group 19"/>
              <p:cNvGrpSpPr>
                <a:grpSpLocks/>
              </p:cNvGrpSpPr>
              <p:nvPr/>
            </p:nvGrpSpPr>
            <p:grpSpPr bwMode="auto">
              <a:xfrm>
                <a:off x="3337" y="2165"/>
                <a:ext cx="1358" cy="123"/>
                <a:chOff x="2832" y="1584"/>
                <a:chExt cx="2112" cy="144"/>
              </a:xfrm>
            </p:grpSpPr>
            <p:sp>
              <p:nvSpPr>
                <p:cNvPr id="65" name="Arc 20"/>
                <p:cNvSpPr>
                  <a:spLocks/>
                </p:cNvSpPr>
                <p:nvPr/>
              </p:nvSpPr>
              <p:spPr bwMode="auto">
                <a:xfrm flipH="1">
                  <a:off x="2832" y="1584"/>
                  <a:ext cx="1056" cy="144"/>
                </a:xfrm>
                <a:custGeom>
                  <a:avLst/>
                  <a:gdLst>
                    <a:gd name="T0" fmla="*/ 0 w 20145"/>
                    <a:gd name="T1" fmla="*/ 0 h 21600"/>
                    <a:gd name="T2" fmla="*/ 3 w 20145"/>
                    <a:gd name="T3" fmla="*/ 0 h 21600"/>
                    <a:gd name="T4" fmla="*/ 0 w 201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145"/>
                    <a:gd name="T10" fmla="*/ 0 h 21600"/>
                    <a:gd name="T11" fmla="*/ 20145 w 201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145" h="21600" fill="none" extrusionOk="0">
                      <a:moveTo>
                        <a:pt x="-1" y="0"/>
                      </a:moveTo>
                      <a:cubicBezTo>
                        <a:pt x="8922" y="0"/>
                        <a:pt x="16927" y="5486"/>
                        <a:pt x="20145" y="13808"/>
                      </a:cubicBezTo>
                    </a:path>
                    <a:path w="20145" h="21600" stroke="0" extrusionOk="0">
                      <a:moveTo>
                        <a:pt x="-1" y="0"/>
                      </a:moveTo>
                      <a:cubicBezTo>
                        <a:pt x="8922" y="0"/>
                        <a:pt x="16927" y="5486"/>
                        <a:pt x="20145" y="1380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6" name="Arc 21"/>
                <p:cNvSpPr>
                  <a:spLocks/>
                </p:cNvSpPr>
                <p:nvPr/>
              </p:nvSpPr>
              <p:spPr bwMode="auto">
                <a:xfrm>
                  <a:off x="3888" y="1584"/>
                  <a:ext cx="1056" cy="144"/>
                </a:xfrm>
                <a:custGeom>
                  <a:avLst/>
                  <a:gdLst>
                    <a:gd name="T0" fmla="*/ 0 w 20145"/>
                    <a:gd name="T1" fmla="*/ 0 h 21600"/>
                    <a:gd name="T2" fmla="*/ 3 w 20145"/>
                    <a:gd name="T3" fmla="*/ 0 h 21600"/>
                    <a:gd name="T4" fmla="*/ 0 w 201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145"/>
                    <a:gd name="T10" fmla="*/ 0 h 21600"/>
                    <a:gd name="T11" fmla="*/ 20145 w 201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145" h="21600" fill="none" extrusionOk="0">
                      <a:moveTo>
                        <a:pt x="-1" y="0"/>
                      </a:moveTo>
                      <a:cubicBezTo>
                        <a:pt x="8922" y="0"/>
                        <a:pt x="16927" y="5486"/>
                        <a:pt x="20145" y="13808"/>
                      </a:cubicBezTo>
                    </a:path>
                    <a:path w="20145" h="21600" stroke="0" extrusionOk="0">
                      <a:moveTo>
                        <a:pt x="-1" y="0"/>
                      </a:moveTo>
                      <a:cubicBezTo>
                        <a:pt x="8922" y="0"/>
                        <a:pt x="16927" y="5486"/>
                        <a:pt x="20145" y="1380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63" name="Line 22"/>
              <p:cNvSpPr>
                <a:spLocks noChangeShapeType="1"/>
              </p:cNvSpPr>
              <p:nvPr/>
            </p:nvSpPr>
            <p:spPr bwMode="auto">
              <a:xfrm>
                <a:off x="3337" y="2082"/>
                <a:ext cx="0" cy="1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" name="Line 23"/>
              <p:cNvSpPr>
                <a:spLocks noChangeShapeType="1"/>
              </p:cNvSpPr>
              <p:nvPr/>
            </p:nvSpPr>
            <p:spPr bwMode="auto">
              <a:xfrm>
                <a:off x="4695" y="2082"/>
                <a:ext cx="0" cy="1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9" name="Freeform 24"/>
            <p:cNvSpPr>
              <a:spLocks/>
            </p:cNvSpPr>
            <p:nvPr/>
          </p:nvSpPr>
          <p:spPr bwMode="auto">
            <a:xfrm>
              <a:off x="444500" y="2669225"/>
              <a:ext cx="2154237" cy="385763"/>
            </a:xfrm>
            <a:custGeom>
              <a:avLst/>
              <a:gdLst>
                <a:gd name="T0" fmla="*/ 0 w 1349"/>
                <a:gd name="T1" fmla="*/ 169086844 h 283"/>
                <a:gd name="T2" fmla="*/ 0 w 1349"/>
                <a:gd name="T3" fmla="*/ 525841259 h 283"/>
                <a:gd name="T4" fmla="*/ 0 w 1349"/>
                <a:gd name="T5" fmla="*/ 457090961 h 283"/>
                <a:gd name="T6" fmla="*/ 122406658 w 1349"/>
                <a:gd name="T7" fmla="*/ 445943369 h 283"/>
                <a:gd name="T8" fmla="*/ 517678015 w 1349"/>
                <a:gd name="T9" fmla="*/ 386484094 h 283"/>
                <a:gd name="T10" fmla="*/ 1129709659 w 1349"/>
                <a:gd name="T11" fmla="*/ 347463349 h 283"/>
                <a:gd name="T12" fmla="*/ 1904950847 w 1349"/>
                <a:gd name="T13" fmla="*/ 338173689 h 283"/>
                <a:gd name="T14" fmla="*/ 2147483647 w 1349"/>
                <a:gd name="T15" fmla="*/ 356754372 h 283"/>
                <a:gd name="T16" fmla="*/ 2147483647 w 1349"/>
                <a:gd name="T17" fmla="*/ 406922709 h 283"/>
                <a:gd name="T18" fmla="*/ 2147483647 w 1349"/>
                <a:gd name="T19" fmla="*/ 445943369 h 283"/>
                <a:gd name="T20" fmla="*/ 2147483647 w 1349"/>
                <a:gd name="T21" fmla="*/ 505402644 h 283"/>
                <a:gd name="T22" fmla="*/ 2147483647 w 1349"/>
                <a:gd name="T23" fmla="*/ 169086844 h 283"/>
                <a:gd name="T24" fmla="*/ 2147483647 w 1349"/>
                <a:gd name="T25" fmla="*/ 89188934 h 283"/>
                <a:gd name="T26" fmla="*/ 2147483647 w 1349"/>
                <a:gd name="T27" fmla="*/ 40878603 h 283"/>
                <a:gd name="T28" fmla="*/ 2093659705 w 1349"/>
                <a:gd name="T29" fmla="*/ 0 h 283"/>
                <a:gd name="T30" fmla="*/ 1496929485 w 1349"/>
                <a:gd name="T31" fmla="*/ 0 h 283"/>
                <a:gd name="T32" fmla="*/ 992003023 w 1349"/>
                <a:gd name="T33" fmla="*/ 11148957 h 283"/>
                <a:gd name="T34" fmla="*/ 502376390 w 1349"/>
                <a:gd name="T35" fmla="*/ 59459296 h 283"/>
                <a:gd name="T36" fmla="*/ 135156415 w 1349"/>
                <a:gd name="T37" fmla="*/ 109627570 h 283"/>
                <a:gd name="T38" fmla="*/ 0 w 1349"/>
                <a:gd name="T39" fmla="*/ 169086844 h 2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49"/>
                <a:gd name="T61" fmla="*/ 0 h 283"/>
                <a:gd name="T62" fmla="*/ 1349 w 1349"/>
                <a:gd name="T63" fmla="*/ 283 h 28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49" h="283">
                  <a:moveTo>
                    <a:pt x="0" y="91"/>
                  </a:moveTo>
                  <a:lnTo>
                    <a:pt x="0" y="283"/>
                  </a:lnTo>
                  <a:lnTo>
                    <a:pt x="0" y="246"/>
                  </a:lnTo>
                  <a:lnTo>
                    <a:pt x="48" y="240"/>
                  </a:lnTo>
                  <a:lnTo>
                    <a:pt x="203" y="208"/>
                  </a:lnTo>
                  <a:lnTo>
                    <a:pt x="443" y="187"/>
                  </a:lnTo>
                  <a:lnTo>
                    <a:pt x="747" y="182"/>
                  </a:lnTo>
                  <a:lnTo>
                    <a:pt x="971" y="192"/>
                  </a:lnTo>
                  <a:lnTo>
                    <a:pt x="1157" y="219"/>
                  </a:lnTo>
                  <a:lnTo>
                    <a:pt x="1291" y="240"/>
                  </a:lnTo>
                  <a:lnTo>
                    <a:pt x="1349" y="272"/>
                  </a:lnTo>
                  <a:lnTo>
                    <a:pt x="1349" y="91"/>
                  </a:lnTo>
                  <a:lnTo>
                    <a:pt x="1227" y="48"/>
                  </a:lnTo>
                  <a:lnTo>
                    <a:pt x="1056" y="22"/>
                  </a:lnTo>
                  <a:lnTo>
                    <a:pt x="821" y="0"/>
                  </a:lnTo>
                  <a:lnTo>
                    <a:pt x="587" y="0"/>
                  </a:lnTo>
                  <a:lnTo>
                    <a:pt x="389" y="6"/>
                  </a:lnTo>
                  <a:lnTo>
                    <a:pt x="197" y="32"/>
                  </a:lnTo>
                  <a:lnTo>
                    <a:pt x="53" y="5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BBF1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Freeform 36"/>
            <p:cNvSpPr>
              <a:spLocks/>
            </p:cNvSpPr>
            <p:nvPr/>
          </p:nvSpPr>
          <p:spPr bwMode="auto">
            <a:xfrm>
              <a:off x="0" y="2681925"/>
              <a:ext cx="3048000" cy="1219200"/>
            </a:xfrm>
            <a:custGeom>
              <a:avLst/>
              <a:gdLst>
                <a:gd name="T0" fmla="*/ 0 w 1920"/>
                <a:gd name="T1" fmla="*/ 0 h 768"/>
                <a:gd name="T2" fmla="*/ 0 w 1920"/>
                <a:gd name="T3" fmla="*/ 1935480178 h 768"/>
                <a:gd name="T4" fmla="*/ 2147483647 w 1920"/>
                <a:gd name="T5" fmla="*/ 1935480178 h 768"/>
                <a:gd name="T6" fmla="*/ 2147483647 w 1920"/>
                <a:gd name="T7" fmla="*/ 0 h 768"/>
                <a:gd name="T8" fmla="*/ 2147483647 w 1920"/>
                <a:gd name="T9" fmla="*/ 0 h 768"/>
                <a:gd name="T10" fmla="*/ 2147483647 w 1920"/>
                <a:gd name="T11" fmla="*/ 1209675012 h 768"/>
                <a:gd name="T12" fmla="*/ 604837545 w 1920"/>
                <a:gd name="T13" fmla="*/ 1209675012 h 768"/>
                <a:gd name="T14" fmla="*/ 604837545 w 1920"/>
                <a:gd name="T15" fmla="*/ 0 h 768"/>
                <a:gd name="T16" fmla="*/ 0 w 1920"/>
                <a:gd name="T17" fmla="*/ 0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0"/>
                <a:gd name="T28" fmla="*/ 0 h 768"/>
                <a:gd name="T29" fmla="*/ 1920 w 1920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0" h="768">
                  <a:moveTo>
                    <a:pt x="0" y="0"/>
                  </a:moveTo>
                  <a:lnTo>
                    <a:pt x="0" y="768"/>
                  </a:lnTo>
                  <a:lnTo>
                    <a:pt x="1920" y="768"/>
                  </a:lnTo>
                  <a:lnTo>
                    <a:pt x="1920" y="0"/>
                  </a:lnTo>
                  <a:lnTo>
                    <a:pt x="1680" y="0"/>
                  </a:lnTo>
                  <a:lnTo>
                    <a:pt x="1680" y="480"/>
                  </a:lnTo>
                  <a:lnTo>
                    <a:pt x="240" y="480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Text Box 41"/>
            <p:cNvSpPr txBox="1">
              <a:spLocks noChangeArrowheads="1"/>
            </p:cNvSpPr>
            <p:nvPr/>
          </p:nvSpPr>
          <p:spPr bwMode="auto">
            <a:xfrm>
              <a:off x="990600" y="3869375"/>
              <a:ext cx="1318920" cy="465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00CC"/>
                  </a:solidFill>
                  <a:latin typeface="Times" pitchFamily="18" charset="0"/>
                </a:rPr>
                <a:t>T</a:t>
              </a:r>
              <a:r>
                <a:rPr lang="fr-FR" b="1" dirty="0">
                  <a:latin typeface="Times" pitchFamily="18" charset="0"/>
                </a:rPr>
                <a:t> &lt;&lt; </a:t>
              </a:r>
              <a:r>
                <a:rPr lang="fr-FR" b="1" dirty="0" err="1">
                  <a:latin typeface="Times" pitchFamily="18" charset="0"/>
                </a:rPr>
                <a:t>T</a:t>
              </a:r>
              <a:r>
                <a:rPr lang="fr-FR" b="1" baseline="-25000" dirty="0" err="1">
                  <a:latin typeface="Times" pitchFamily="18" charset="0"/>
                </a:rPr>
                <a:t>amb</a:t>
              </a:r>
              <a:endParaRPr lang="fr-FR" b="1" baseline="-25000" dirty="0">
                <a:latin typeface="Times" pitchFamily="18" charset="0"/>
              </a:endParaRPr>
            </a:p>
          </p:txBody>
        </p:sp>
      </p:grpSp>
      <p:grpSp>
        <p:nvGrpSpPr>
          <p:cNvPr id="101" name="Groupe 100"/>
          <p:cNvGrpSpPr/>
          <p:nvPr/>
        </p:nvGrpSpPr>
        <p:grpSpPr>
          <a:xfrm>
            <a:off x="6227697" y="3420616"/>
            <a:ext cx="2614645" cy="1472758"/>
            <a:chOff x="5916613" y="4749800"/>
            <a:chExt cx="3048000" cy="1856120"/>
          </a:xfrm>
        </p:grpSpPr>
        <p:sp>
          <p:nvSpPr>
            <p:cNvPr id="58" name="Rectangle 13"/>
            <p:cNvSpPr>
              <a:spLocks noChangeArrowheads="1"/>
            </p:cNvSpPr>
            <p:nvPr/>
          </p:nvSpPr>
          <p:spPr bwMode="auto">
            <a:xfrm>
              <a:off x="6361113" y="5029200"/>
              <a:ext cx="1028700" cy="203200"/>
            </a:xfrm>
            <a:prstGeom prst="rect">
              <a:avLst/>
            </a:prstGeom>
            <a:solidFill>
              <a:srgbClr val="0BBF1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Freeform 25"/>
            <p:cNvSpPr>
              <a:spLocks/>
            </p:cNvSpPr>
            <p:nvPr/>
          </p:nvSpPr>
          <p:spPr bwMode="auto">
            <a:xfrm>
              <a:off x="5992813" y="4876800"/>
              <a:ext cx="2895600" cy="1219200"/>
            </a:xfrm>
            <a:custGeom>
              <a:avLst/>
              <a:gdLst>
                <a:gd name="T0" fmla="*/ 0 w 1920"/>
                <a:gd name="T1" fmla="*/ 0 h 768"/>
                <a:gd name="T2" fmla="*/ 0 w 1920"/>
                <a:gd name="T3" fmla="*/ 1935480178 h 768"/>
                <a:gd name="T4" fmla="*/ 2147483647 w 1920"/>
                <a:gd name="T5" fmla="*/ 1935480178 h 768"/>
                <a:gd name="T6" fmla="*/ 2147483647 w 1920"/>
                <a:gd name="T7" fmla="*/ 0 h 768"/>
                <a:gd name="T8" fmla="*/ 2147483647 w 1920"/>
                <a:gd name="T9" fmla="*/ 0 h 768"/>
                <a:gd name="T10" fmla="*/ 2147483647 w 1920"/>
                <a:gd name="T11" fmla="*/ 1209675012 h 768"/>
                <a:gd name="T12" fmla="*/ 545865893 w 1920"/>
                <a:gd name="T13" fmla="*/ 1209675012 h 768"/>
                <a:gd name="T14" fmla="*/ 545865893 w 1920"/>
                <a:gd name="T15" fmla="*/ 0 h 768"/>
                <a:gd name="T16" fmla="*/ 0 w 1920"/>
                <a:gd name="T17" fmla="*/ 0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0"/>
                <a:gd name="T28" fmla="*/ 0 h 768"/>
                <a:gd name="T29" fmla="*/ 1920 w 1920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0" h="768">
                  <a:moveTo>
                    <a:pt x="0" y="0"/>
                  </a:moveTo>
                  <a:lnTo>
                    <a:pt x="0" y="768"/>
                  </a:lnTo>
                  <a:lnTo>
                    <a:pt x="1920" y="768"/>
                  </a:lnTo>
                  <a:lnTo>
                    <a:pt x="1920" y="0"/>
                  </a:lnTo>
                  <a:lnTo>
                    <a:pt x="1680" y="0"/>
                  </a:lnTo>
                  <a:lnTo>
                    <a:pt x="1680" y="480"/>
                  </a:lnTo>
                  <a:lnTo>
                    <a:pt x="240" y="480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7491413" y="5029200"/>
              <a:ext cx="1028700" cy="203200"/>
            </a:xfrm>
            <a:prstGeom prst="rect">
              <a:avLst/>
            </a:prstGeom>
            <a:solidFill>
              <a:srgbClr val="0BBF1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Freeform 27"/>
            <p:cNvSpPr>
              <a:spLocks/>
            </p:cNvSpPr>
            <p:nvPr/>
          </p:nvSpPr>
          <p:spPr bwMode="auto">
            <a:xfrm>
              <a:off x="7327900" y="5037138"/>
              <a:ext cx="87313" cy="196850"/>
            </a:xfrm>
            <a:custGeom>
              <a:avLst/>
              <a:gdLst>
                <a:gd name="T0" fmla="*/ 98287448 w 55"/>
                <a:gd name="T1" fmla="*/ 0 h 124"/>
                <a:gd name="T2" fmla="*/ 138610192 w 55"/>
                <a:gd name="T3" fmla="*/ 52924087 h 124"/>
                <a:gd name="T4" fmla="*/ 110887529 w 55"/>
                <a:gd name="T5" fmla="*/ 93246577 h 124"/>
                <a:gd name="T6" fmla="*/ 70564784 w 55"/>
                <a:gd name="T7" fmla="*/ 108367535 h 124"/>
                <a:gd name="T8" fmla="*/ 138610192 w 55"/>
                <a:gd name="T9" fmla="*/ 173891582 h 124"/>
                <a:gd name="T10" fmla="*/ 110887529 w 55"/>
                <a:gd name="T11" fmla="*/ 241935040 h 124"/>
                <a:gd name="T12" fmla="*/ 110887529 w 55"/>
                <a:gd name="T13" fmla="*/ 309980035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124"/>
                <a:gd name="T23" fmla="*/ 55 w 55"/>
                <a:gd name="T24" fmla="*/ 124 h 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124">
                  <a:moveTo>
                    <a:pt x="39" y="0"/>
                  </a:moveTo>
                  <a:cubicBezTo>
                    <a:pt x="0" y="11"/>
                    <a:pt x="40" y="16"/>
                    <a:pt x="55" y="21"/>
                  </a:cubicBezTo>
                  <a:cubicBezTo>
                    <a:pt x="51" y="26"/>
                    <a:pt x="49" y="32"/>
                    <a:pt x="44" y="37"/>
                  </a:cubicBezTo>
                  <a:cubicBezTo>
                    <a:pt x="39" y="40"/>
                    <a:pt x="29" y="37"/>
                    <a:pt x="28" y="43"/>
                  </a:cubicBezTo>
                  <a:cubicBezTo>
                    <a:pt x="25" y="53"/>
                    <a:pt x="49" y="65"/>
                    <a:pt x="55" y="69"/>
                  </a:cubicBezTo>
                  <a:cubicBezTo>
                    <a:pt x="19" y="93"/>
                    <a:pt x="49" y="65"/>
                    <a:pt x="44" y="96"/>
                  </a:cubicBezTo>
                  <a:cubicBezTo>
                    <a:pt x="38" y="124"/>
                    <a:pt x="21" y="100"/>
                    <a:pt x="44" y="12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3" name="Freeform 28"/>
            <p:cNvSpPr>
              <a:spLocks/>
            </p:cNvSpPr>
            <p:nvPr/>
          </p:nvSpPr>
          <p:spPr bwMode="auto">
            <a:xfrm flipH="1">
              <a:off x="7464425" y="5029200"/>
              <a:ext cx="87313" cy="196850"/>
            </a:xfrm>
            <a:custGeom>
              <a:avLst/>
              <a:gdLst>
                <a:gd name="T0" fmla="*/ 98287448 w 55"/>
                <a:gd name="T1" fmla="*/ 0 h 124"/>
                <a:gd name="T2" fmla="*/ 138610192 w 55"/>
                <a:gd name="T3" fmla="*/ 52924087 h 124"/>
                <a:gd name="T4" fmla="*/ 110887529 w 55"/>
                <a:gd name="T5" fmla="*/ 93246577 h 124"/>
                <a:gd name="T6" fmla="*/ 70564784 w 55"/>
                <a:gd name="T7" fmla="*/ 108367535 h 124"/>
                <a:gd name="T8" fmla="*/ 138610192 w 55"/>
                <a:gd name="T9" fmla="*/ 173891582 h 124"/>
                <a:gd name="T10" fmla="*/ 110887529 w 55"/>
                <a:gd name="T11" fmla="*/ 241935040 h 124"/>
                <a:gd name="T12" fmla="*/ 110887529 w 55"/>
                <a:gd name="T13" fmla="*/ 309980035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124"/>
                <a:gd name="T23" fmla="*/ 55 w 55"/>
                <a:gd name="T24" fmla="*/ 124 h 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124">
                  <a:moveTo>
                    <a:pt x="39" y="0"/>
                  </a:moveTo>
                  <a:cubicBezTo>
                    <a:pt x="0" y="11"/>
                    <a:pt x="40" y="16"/>
                    <a:pt x="55" y="21"/>
                  </a:cubicBezTo>
                  <a:cubicBezTo>
                    <a:pt x="51" y="26"/>
                    <a:pt x="49" y="32"/>
                    <a:pt x="44" y="37"/>
                  </a:cubicBezTo>
                  <a:cubicBezTo>
                    <a:pt x="39" y="40"/>
                    <a:pt x="29" y="37"/>
                    <a:pt x="28" y="43"/>
                  </a:cubicBezTo>
                  <a:cubicBezTo>
                    <a:pt x="25" y="53"/>
                    <a:pt x="49" y="65"/>
                    <a:pt x="55" y="69"/>
                  </a:cubicBezTo>
                  <a:cubicBezTo>
                    <a:pt x="19" y="93"/>
                    <a:pt x="49" y="65"/>
                    <a:pt x="44" y="96"/>
                  </a:cubicBezTo>
                  <a:cubicBezTo>
                    <a:pt x="38" y="124"/>
                    <a:pt x="21" y="100"/>
                    <a:pt x="44" y="12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Line 29"/>
            <p:cNvSpPr>
              <a:spLocks noChangeShapeType="1"/>
            </p:cNvSpPr>
            <p:nvPr/>
          </p:nvSpPr>
          <p:spPr bwMode="auto">
            <a:xfrm>
              <a:off x="7280275" y="4775200"/>
              <a:ext cx="84138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Line 30"/>
            <p:cNvSpPr>
              <a:spLocks noChangeShapeType="1"/>
            </p:cNvSpPr>
            <p:nvPr/>
          </p:nvSpPr>
          <p:spPr bwMode="auto">
            <a:xfrm>
              <a:off x="7516813" y="5257800"/>
              <a:ext cx="76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Line 31"/>
            <p:cNvSpPr>
              <a:spLocks noChangeShapeType="1"/>
            </p:cNvSpPr>
            <p:nvPr/>
          </p:nvSpPr>
          <p:spPr bwMode="auto">
            <a:xfrm>
              <a:off x="7440613" y="5257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Line 32"/>
            <p:cNvSpPr>
              <a:spLocks noChangeShapeType="1"/>
            </p:cNvSpPr>
            <p:nvPr/>
          </p:nvSpPr>
          <p:spPr bwMode="auto">
            <a:xfrm flipH="1">
              <a:off x="7288213" y="5257800"/>
              <a:ext cx="76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Line 33"/>
            <p:cNvSpPr>
              <a:spLocks noChangeShapeType="1"/>
            </p:cNvSpPr>
            <p:nvPr/>
          </p:nvSpPr>
          <p:spPr bwMode="auto">
            <a:xfrm flipH="1">
              <a:off x="7516813" y="4765675"/>
              <a:ext cx="58737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Line 34"/>
            <p:cNvSpPr>
              <a:spLocks noChangeShapeType="1"/>
            </p:cNvSpPr>
            <p:nvPr/>
          </p:nvSpPr>
          <p:spPr bwMode="auto">
            <a:xfrm flipH="1">
              <a:off x="7440613" y="4749800"/>
              <a:ext cx="0" cy="220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Freeform 37"/>
            <p:cNvSpPr>
              <a:spLocks/>
            </p:cNvSpPr>
            <p:nvPr/>
          </p:nvSpPr>
          <p:spPr bwMode="auto">
            <a:xfrm>
              <a:off x="5916613" y="4876800"/>
              <a:ext cx="3048000" cy="1219200"/>
            </a:xfrm>
            <a:custGeom>
              <a:avLst/>
              <a:gdLst>
                <a:gd name="T0" fmla="*/ 0 w 1920"/>
                <a:gd name="T1" fmla="*/ 0 h 768"/>
                <a:gd name="T2" fmla="*/ 0 w 1920"/>
                <a:gd name="T3" fmla="*/ 1935480178 h 768"/>
                <a:gd name="T4" fmla="*/ 2147483647 w 1920"/>
                <a:gd name="T5" fmla="*/ 1935480178 h 768"/>
                <a:gd name="T6" fmla="*/ 2147483647 w 1920"/>
                <a:gd name="T7" fmla="*/ 0 h 768"/>
                <a:gd name="T8" fmla="*/ 2147483647 w 1920"/>
                <a:gd name="T9" fmla="*/ 0 h 768"/>
                <a:gd name="T10" fmla="*/ 2147483647 w 1920"/>
                <a:gd name="T11" fmla="*/ 1209675012 h 768"/>
                <a:gd name="T12" fmla="*/ 604837545 w 1920"/>
                <a:gd name="T13" fmla="*/ 1209675012 h 768"/>
                <a:gd name="T14" fmla="*/ 604837545 w 1920"/>
                <a:gd name="T15" fmla="*/ 0 h 768"/>
                <a:gd name="T16" fmla="*/ 0 w 1920"/>
                <a:gd name="T17" fmla="*/ 0 h 7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0"/>
                <a:gd name="T28" fmla="*/ 0 h 768"/>
                <a:gd name="T29" fmla="*/ 1920 w 1920"/>
                <a:gd name="T30" fmla="*/ 768 h 7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0" h="768">
                  <a:moveTo>
                    <a:pt x="0" y="0"/>
                  </a:moveTo>
                  <a:lnTo>
                    <a:pt x="0" y="768"/>
                  </a:lnTo>
                  <a:lnTo>
                    <a:pt x="1920" y="768"/>
                  </a:lnTo>
                  <a:lnTo>
                    <a:pt x="1920" y="0"/>
                  </a:lnTo>
                  <a:lnTo>
                    <a:pt x="1680" y="0"/>
                  </a:lnTo>
                  <a:lnTo>
                    <a:pt x="1680" y="480"/>
                  </a:lnTo>
                  <a:lnTo>
                    <a:pt x="240" y="480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Text Box 42"/>
            <p:cNvSpPr txBox="1">
              <a:spLocks noChangeArrowheads="1"/>
            </p:cNvSpPr>
            <p:nvPr/>
          </p:nvSpPr>
          <p:spPr bwMode="auto">
            <a:xfrm>
              <a:off x="6831014" y="6140450"/>
              <a:ext cx="1318920" cy="465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00CC"/>
                  </a:solidFill>
                  <a:latin typeface="Times" pitchFamily="18" charset="0"/>
                </a:rPr>
                <a:t>T</a:t>
              </a:r>
              <a:r>
                <a:rPr lang="fr-FR" b="1" dirty="0">
                  <a:latin typeface="Times" pitchFamily="18" charset="0"/>
                </a:rPr>
                <a:t> &lt;&lt; </a:t>
              </a:r>
              <a:r>
                <a:rPr lang="fr-FR" b="1" dirty="0" err="1">
                  <a:latin typeface="Times" pitchFamily="18" charset="0"/>
                </a:rPr>
                <a:t>T</a:t>
              </a:r>
              <a:r>
                <a:rPr lang="fr-FR" b="1" baseline="-25000" dirty="0" err="1">
                  <a:latin typeface="Times" pitchFamily="18" charset="0"/>
                </a:rPr>
                <a:t>amb</a:t>
              </a:r>
              <a:endParaRPr lang="fr-FR" b="1" baseline="-25000" dirty="0">
                <a:latin typeface="Times" pitchFamily="18" charset="0"/>
              </a:endParaRPr>
            </a:p>
          </p:txBody>
        </p:sp>
      </p:grpSp>
      <p:cxnSp>
        <p:nvCxnSpPr>
          <p:cNvPr id="103" name="Connecteur droit avec flèche 102"/>
          <p:cNvCxnSpPr/>
          <p:nvPr/>
        </p:nvCxnSpPr>
        <p:spPr bwMode="auto">
          <a:xfrm flipH="1">
            <a:off x="1659118" y="2205865"/>
            <a:ext cx="1791092" cy="1206631"/>
          </a:xfrm>
          <a:prstGeom prst="straightConnector1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onnecteur droit avec flèche 105"/>
          <p:cNvCxnSpPr/>
          <p:nvPr/>
        </p:nvCxnSpPr>
        <p:spPr bwMode="auto">
          <a:xfrm flipV="1">
            <a:off x="4326903" y="3704727"/>
            <a:ext cx="2564091" cy="122548"/>
          </a:xfrm>
          <a:prstGeom prst="straightConnector1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1" name="Rectangle 110"/>
          <p:cNvSpPr/>
          <p:nvPr/>
        </p:nvSpPr>
        <p:spPr>
          <a:xfrm>
            <a:off x="0" y="4620653"/>
            <a:ext cx="31296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en-GB" sz="1400" dirty="0" smtClean="0">
                <a:sym typeface="Symbol"/>
              </a:rPr>
              <a:t>Induces:</a:t>
            </a:r>
          </a:p>
          <a:p>
            <a:pPr marL="179388">
              <a:buFontTx/>
              <a:buChar char="-"/>
            </a:pPr>
            <a:r>
              <a:rPr lang="en-GB" sz="1400" dirty="0" smtClean="0"/>
              <a:t> Large stress</a:t>
            </a:r>
          </a:p>
          <a:p>
            <a:pPr marL="179388">
              <a:buFontTx/>
              <a:buChar char="-"/>
            </a:pPr>
            <a:r>
              <a:rPr lang="en-GB" sz="1400" dirty="0" smtClean="0"/>
              <a:t> Mechanical  instability (buckling)</a:t>
            </a:r>
            <a:endParaRPr lang="fr-FR" sz="1400" dirty="0"/>
          </a:p>
        </p:txBody>
      </p:sp>
      <p:cxnSp>
        <p:nvCxnSpPr>
          <p:cNvPr id="113" name="Connecteur droit avec flèche 112"/>
          <p:cNvCxnSpPr/>
          <p:nvPr/>
        </p:nvCxnSpPr>
        <p:spPr bwMode="auto">
          <a:xfrm flipH="1">
            <a:off x="6042582" y="1272612"/>
            <a:ext cx="18853" cy="527901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Rectangle 117"/>
          <p:cNvSpPr/>
          <p:nvPr/>
        </p:nvSpPr>
        <p:spPr>
          <a:xfrm>
            <a:off x="7043395" y="4942736"/>
            <a:ext cx="2100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en-GB" sz="1400" dirty="0" smtClean="0">
                <a:sym typeface="Symbol"/>
              </a:rPr>
              <a:t>Induces </a:t>
            </a:r>
            <a:r>
              <a:rPr lang="en-GB" sz="1400" dirty="0" smtClean="0"/>
              <a:t>large stress</a:t>
            </a:r>
          </a:p>
        </p:txBody>
      </p:sp>
      <p:sp>
        <p:nvSpPr>
          <p:cNvPr id="54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25</a:t>
            </a:fld>
            <a:endParaRPr lang="en-US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/>
      <p:bldP spid="92" grpId="0" animBg="1"/>
      <p:bldP spid="93" grpId="0" animBg="1"/>
      <p:bldP spid="111" grpId="0"/>
      <p:bldP spid="1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ELECTRICAL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532660"/>
            <a:ext cx="8895425" cy="5637321"/>
          </a:xfrm>
        </p:spPr>
        <p:txBody>
          <a:bodyPr/>
          <a:lstStyle/>
          <a:p>
            <a:r>
              <a:rPr lang="en-GB" dirty="0" smtClean="0"/>
              <a:t>Electric conductivity</a:t>
            </a:r>
          </a:p>
          <a:p>
            <a:pPr lvl="1"/>
            <a:r>
              <a:rPr lang="en-GB" dirty="0" smtClean="0"/>
              <a:t>Within metals, electrical charge is transported by the "free electrons".</a:t>
            </a:r>
          </a:p>
          <a:p>
            <a:pPr lvl="1"/>
            <a:r>
              <a:rPr lang="en-GB" dirty="0" smtClean="0"/>
              <a:t>The parameters determining the electrical conductivity of metals are:</a:t>
            </a:r>
          </a:p>
          <a:p>
            <a:pPr lvl="2">
              <a:spcBef>
                <a:spcPts val="0"/>
              </a:spcBef>
            </a:pPr>
            <a:r>
              <a:rPr lang="en-GB" i="1" dirty="0" smtClean="0"/>
              <a:t>N</a:t>
            </a:r>
            <a:r>
              <a:rPr lang="en-GB" dirty="0" smtClean="0"/>
              <a:t>: the number of electrons per unit volume</a:t>
            </a:r>
          </a:p>
          <a:p>
            <a:pPr lvl="2">
              <a:spcBef>
                <a:spcPts val="0"/>
              </a:spcBef>
            </a:pPr>
            <a:r>
              <a:rPr lang="en-GB" i="1" dirty="0" smtClean="0"/>
              <a:t>e</a:t>
            </a:r>
            <a:r>
              <a:rPr lang="en-GB" dirty="0" smtClean="0"/>
              <a:t>: the charge carried by an electron</a:t>
            </a:r>
          </a:p>
          <a:p>
            <a:pPr lvl="2">
              <a:spcBef>
                <a:spcPts val="0"/>
              </a:spcBef>
            </a:pPr>
            <a:r>
              <a:rPr lang="en-GB" i="1" dirty="0" smtClean="0"/>
              <a:t>m</a:t>
            </a:r>
            <a:r>
              <a:rPr lang="en-GB" dirty="0" smtClean="0"/>
              <a:t>: the mass of an electron</a:t>
            </a:r>
          </a:p>
          <a:p>
            <a:pPr lvl="2">
              <a:spcBef>
                <a:spcPts val="0"/>
              </a:spcBef>
            </a:pPr>
            <a:r>
              <a:rPr lang="en-GB" i="1" dirty="0" smtClean="0"/>
              <a:t>v</a:t>
            </a:r>
            <a:r>
              <a:rPr lang="en-GB" dirty="0" smtClean="0"/>
              <a:t>: the average velocity of "conduction electrons"</a:t>
            </a:r>
          </a:p>
          <a:p>
            <a:pPr lvl="2">
              <a:spcBef>
                <a:spcPts val="0"/>
              </a:spcBef>
            </a:pPr>
            <a:r>
              <a:rPr lang="en-GB" dirty="0" smtClean="0">
                <a:latin typeface="Brush Script MT" pitchFamily="66" charset="0"/>
              </a:rPr>
              <a:t>l</a:t>
            </a:r>
            <a:r>
              <a:rPr lang="en-GB" i="1" baseline="-25000" dirty="0" smtClean="0"/>
              <a:t>e </a:t>
            </a:r>
            <a:r>
              <a:rPr lang="en-GB" dirty="0" smtClean="0"/>
              <a:t>: the average distance the electrons travel before being scattered by atomic lattice perturbation (the mean free path)</a:t>
            </a:r>
          </a:p>
          <a:p>
            <a:pPr lvl="1"/>
            <a:r>
              <a:rPr lang="en-GB" dirty="0" smtClean="0"/>
              <a:t>Only the mean free path </a:t>
            </a:r>
            <a:r>
              <a:rPr lang="en-GB" dirty="0" smtClean="0">
                <a:latin typeface="Brush Script MT" pitchFamily="66" charset="0"/>
              </a:rPr>
              <a:t>l</a:t>
            </a:r>
            <a:r>
              <a:rPr lang="en-GB" i="1" baseline="-25000" dirty="0" smtClean="0"/>
              <a:t>e</a:t>
            </a:r>
            <a:r>
              <a:rPr lang="en-GB" dirty="0" smtClean="0"/>
              <a:t> is temperature dependant.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At high (ambient) temperature, the electron free path </a:t>
            </a:r>
            <a:r>
              <a:rPr lang="en-GB" dirty="0" smtClean="0">
                <a:latin typeface="Brush Script MT" pitchFamily="66" charset="0"/>
              </a:rPr>
              <a:t>l</a:t>
            </a:r>
            <a:r>
              <a:rPr lang="en-GB" i="1" baseline="-25000" dirty="0" smtClean="0"/>
              <a:t>e</a:t>
            </a:r>
            <a:r>
              <a:rPr lang="en-GB" dirty="0" smtClean="0"/>
              <a:t> is dominated by electron scattering from thermal vibrations (phonons) of the crystal lattice. The electrical conductivity  is linearly temperature-dependant.</a:t>
            </a:r>
          </a:p>
          <a:p>
            <a:pPr lvl="1"/>
            <a:r>
              <a:rPr lang="en-GB" dirty="0" smtClean="0"/>
              <a:t>At low temperature, the free path </a:t>
            </a:r>
            <a:r>
              <a:rPr lang="en-GB" dirty="0" smtClean="0">
                <a:latin typeface="Brush Script MT" pitchFamily="66" charset="0"/>
              </a:rPr>
              <a:t>l</a:t>
            </a:r>
            <a:r>
              <a:rPr lang="en-GB" i="1" baseline="-25000" dirty="0" smtClean="0"/>
              <a:t>e</a:t>
            </a:r>
            <a:r>
              <a:rPr lang="en-GB" dirty="0" smtClean="0"/>
              <a:t> is limited mainly by scattering off chemical and physical crystal lattice imperfections (impurities, vacancies, dislocations). The electrical conductivity tends to a constant value.</a:t>
            </a:r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26</a:t>
            </a:fld>
            <a:endParaRPr lang="en-US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ELECTRICAL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Electric resistivity of metals</a:t>
            </a:r>
          </a:p>
          <a:p>
            <a:pPr lvl="1"/>
            <a:r>
              <a:rPr lang="en-GB" i="1" dirty="0" smtClean="0">
                <a:sym typeface="Symbol"/>
              </a:rPr>
              <a:t>(T)=</a:t>
            </a:r>
            <a:r>
              <a:rPr lang="en-GB" i="1" baseline="-25000" dirty="0" smtClean="0">
                <a:sym typeface="Symbol"/>
              </a:rPr>
              <a:t>0</a:t>
            </a:r>
            <a:r>
              <a:rPr lang="en-GB" i="1" dirty="0" smtClean="0">
                <a:sym typeface="Symbol"/>
              </a:rPr>
              <a:t>+</a:t>
            </a:r>
            <a:r>
              <a:rPr lang="en-GB" i="1" baseline="-25000" dirty="0" err="1" smtClean="0">
                <a:sym typeface="Symbol"/>
              </a:rPr>
              <a:t>i</a:t>
            </a:r>
            <a:r>
              <a:rPr lang="en-GB" i="1" dirty="0" smtClean="0">
                <a:sym typeface="Symbol"/>
              </a:rPr>
              <a:t>(T)</a:t>
            </a:r>
            <a:r>
              <a:rPr lang="en-GB" dirty="0" smtClean="0">
                <a:sym typeface="Symbol"/>
              </a:rPr>
              <a:t>, </a:t>
            </a:r>
            <a:r>
              <a:rPr lang="en-GB" i="1" dirty="0" smtClean="0">
                <a:sym typeface="Symbol"/>
              </a:rPr>
              <a:t></a:t>
            </a:r>
            <a:r>
              <a:rPr lang="en-GB" i="1" baseline="-25000" dirty="0" smtClean="0">
                <a:sym typeface="Symbol"/>
              </a:rPr>
              <a:t>0</a:t>
            </a:r>
            <a:r>
              <a:rPr lang="en-GB" i="1" dirty="0" smtClean="0">
                <a:sym typeface="Symbol"/>
              </a:rPr>
              <a:t> </a:t>
            </a:r>
            <a:r>
              <a:rPr lang="en-GB" dirty="0" smtClean="0">
                <a:sym typeface="Symbol"/>
              </a:rPr>
              <a:t>=</a:t>
            </a:r>
            <a:r>
              <a:rPr lang="en-GB" dirty="0" err="1" smtClean="0">
                <a:sym typeface="Symbol"/>
              </a:rPr>
              <a:t>cst</a:t>
            </a:r>
            <a:r>
              <a:rPr lang="en-GB" dirty="0" smtClean="0">
                <a:sym typeface="Symbol"/>
              </a:rPr>
              <a:t> and </a:t>
            </a:r>
            <a:r>
              <a:rPr lang="en-GB" i="1" dirty="0" smtClean="0">
                <a:sym typeface="Symbol"/>
              </a:rPr>
              <a:t></a:t>
            </a:r>
            <a:r>
              <a:rPr lang="en-GB" i="1" baseline="-25000" dirty="0" err="1" smtClean="0">
                <a:sym typeface="Symbol"/>
              </a:rPr>
              <a:t>i</a:t>
            </a:r>
            <a:r>
              <a:rPr lang="en-GB" dirty="0" smtClean="0">
                <a:sym typeface="Symbol"/>
              </a:rPr>
              <a:t> relates to the electron-phonon interaction</a:t>
            </a:r>
            <a:endParaRPr lang="en-GB" dirty="0" smtClean="0"/>
          </a:p>
          <a:p>
            <a:pPr lvl="1"/>
            <a:r>
              <a:rPr lang="en-GB" dirty="0" smtClean="0"/>
              <a:t>It can be shown that:</a:t>
            </a:r>
          </a:p>
          <a:p>
            <a:pPr marL="990600" lvl="2" indent="-274638">
              <a:spcBef>
                <a:spcPts val="0"/>
              </a:spcBef>
            </a:pPr>
            <a:r>
              <a:rPr lang="en-GB" i="1" dirty="0" smtClean="0"/>
              <a:t>For T&gt;2</a:t>
            </a:r>
            <a:r>
              <a:rPr lang="en-GB" i="1" dirty="0" smtClean="0">
                <a:sym typeface="Symbol"/>
              </a:rPr>
              <a:t></a:t>
            </a:r>
            <a:r>
              <a:rPr lang="en-GB" i="1" baseline="-25000" dirty="0" smtClean="0"/>
              <a:t>D</a:t>
            </a:r>
            <a:r>
              <a:rPr lang="en-GB" i="1" dirty="0" smtClean="0"/>
              <a:t>: 	</a:t>
            </a:r>
            <a:r>
              <a:rPr lang="en-GB" i="1" dirty="0" smtClean="0">
                <a:sym typeface="Symbol"/>
              </a:rPr>
              <a:t></a:t>
            </a:r>
            <a:r>
              <a:rPr lang="en-GB" i="1" baseline="-25000" dirty="0" err="1" smtClean="0">
                <a:sym typeface="Symbol"/>
              </a:rPr>
              <a:t>i</a:t>
            </a:r>
            <a:r>
              <a:rPr lang="en-GB" i="1" dirty="0" smtClean="0">
                <a:sym typeface="Symbol"/>
              </a:rPr>
              <a:t>(T)</a:t>
            </a:r>
            <a:r>
              <a:rPr lang="en-GB" dirty="0" smtClean="0">
                <a:sym typeface="Symbol" pitchFamily="18" charset="2"/>
              </a:rPr>
              <a:t>  </a:t>
            </a:r>
            <a:r>
              <a:rPr lang="en-GB" i="1" dirty="0" smtClean="0"/>
              <a:t>T</a:t>
            </a:r>
            <a:r>
              <a:rPr lang="en-GB" dirty="0" smtClean="0"/>
              <a:t> </a:t>
            </a:r>
          </a:p>
          <a:p>
            <a:pPr marL="990600" lvl="2" indent="-274638">
              <a:spcBef>
                <a:spcPts val="0"/>
              </a:spcBef>
            </a:pPr>
            <a:r>
              <a:rPr lang="en-GB" i="1" dirty="0" smtClean="0"/>
              <a:t>For T&lt;</a:t>
            </a:r>
            <a:r>
              <a:rPr lang="en-GB" i="1" dirty="0" smtClean="0">
                <a:sym typeface="Symbol"/>
              </a:rPr>
              <a:t></a:t>
            </a:r>
            <a:r>
              <a:rPr lang="en-GB" i="1" baseline="-25000" dirty="0" smtClean="0"/>
              <a:t>D</a:t>
            </a:r>
            <a:r>
              <a:rPr lang="en-GB" i="1" dirty="0" smtClean="0"/>
              <a:t>/10: 	</a:t>
            </a:r>
            <a:r>
              <a:rPr lang="en-GB" i="1" dirty="0" smtClean="0">
                <a:sym typeface="Symbol"/>
              </a:rPr>
              <a:t></a:t>
            </a:r>
            <a:r>
              <a:rPr lang="en-GB" i="1" baseline="-25000" dirty="0" err="1" smtClean="0">
                <a:sym typeface="Symbol"/>
              </a:rPr>
              <a:t>i</a:t>
            </a:r>
            <a:r>
              <a:rPr lang="en-GB" i="1" dirty="0" smtClean="0">
                <a:sym typeface="Symbol"/>
              </a:rPr>
              <a:t>(T)</a:t>
            </a:r>
            <a:r>
              <a:rPr lang="en-GB" dirty="0" smtClean="0">
                <a:sym typeface="Symbol" pitchFamily="18" charset="2"/>
              </a:rPr>
              <a:t>  </a:t>
            </a:r>
            <a:r>
              <a:rPr lang="en-GB" i="1" dirty="0" smtClean="0"/>
              <a:t>T</a:t>
            </a:r>
            <a:r>
              <a:rPr lang="en-GB" i="1" baseline="30000" dirty="0" smtClean="0"/>
              <a:t>5</a:t>
            </a:r>
            <a:r>
              <a:rPr lang="en-GB" dirty="0" smtClean="0"/>
              <a:t> and in practice </a:t>
            </a:r>
            <a:r>
              <a:rPr lang="en-GB" i="1" dirty="0" smtClean="0">
                <a:sym typeface="Symbol"/>
              </a:rPr>
              <a:t></a:t>
            </a:r>
            <a:r>
              <a:rPr lang="en-GB" i="1" baseline="-25000" dirty="0" err="1" smtClean="0">
                <a:sym typeface="Symbol"/>
              </a:rPr>
              <a:t>i</a:t>
            </a:r>
            <a:r>
              <a:rPr lang="en-GB" i="1" dirty="0" smtClean="0">
                <a:sym typeface="Symbol"/>
              </a:rPr>
              <a:t>(T)</a:t>
            </a:r>
            <a:r>
              <a:rPr lang="en-GB" dirty="0" smtClean="0">
                <a:sym typeface="Symbol" pitchFamily="18" charset="2"/>
              </a:rPr>
              <a:t>  </a:t>
            </a:r>
            <a:r>
              <a:rPr lang="en-GB" i="1" dirty="0" err="1" smtClean="0"/>
              <a:t>T</a:t>
            </a:r>
            <a:r>
              <a:rPr lang="en-GB" i="1" baseline="30000" dirty="0" err="1" smtClean="0"/>
              <a:t>n</a:t>
            </a:r>
            <a:r>
              <a:rPr lang="en-GB" dirty="0" smtClean="0"/>
              <a:t> with </a:t>
            </a:r>
            <a:r>
              <a:rPr lang="en-GB" i="1" dirty="0" smtClean="0"/>
              <a:t>1&lt;n&lt;5</a:t>
            </a:r>
            <a:endParaRPr lang="en-GB" dirty="0" smtClean="0"/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527912" y="6037602"/>
            <a:ext cx="3485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NB: electrical resistance: </a:t>
            </a:r>
            <a:r>
              <a:rPr lang="en-GB" sz="1400" i="1" dirty="0" smtClean="0"/>
              <a:t>R(T)=</a:t>
            </a:r>
            <a:r>
              <a:rPr lang="en-GB" sz="1400" i="1" dirty="0" smtClean="0">
                <a:sym typeface="Symbol"/>
              </a:rPr>
              <a:t>L/S   </a:t>
            </a:r>
            <a:r>
              <a:rPr lang="en-GB" sz="1400" dirty="0" smtClean="0">
                <a:sym typeface="Symbol"/>
              </a:rPr>
              <a:t>()</a:t>
            </a:r>
            <a:endParaRPr lang="fr-FR" sz="140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1717357" y="1892935"/>
            <a:ext cx="7078676" cy="4251600"/>
            <a:chOff x="1717357" y="1892935"/>
            <a:chExt cx="7078676" cy="4251600"/>
          </a:xfrm>
        </p:grpSpPr>
        <p:pic>
          <p:nvPicPr>
            <p:cNvPr id="65639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7357" y="1892935"/>
              <a:ext cx="7078676" cy="425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ZoneTexte 13"/>
            <p:cNvSpPr txBox="1"/>
            <p:nvPr/>
          </p:nvSpPr>
          <p:spPr>
            <a:xfrm>
              <a:off x="2062480" y="2479040"/>
              <a:ext cx="532394" cy="33547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" rIns="18000" rtlCol="0">
              <a:spAutoFit/>
            </a:bodyPr>
            <a:lstStyle/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3</a:t>
              </a:r>
              <a:endParaRPr lang="fr-FR" sz="1200" b="1" dirty="0" smtClean="0"/>
            </a:p>
            <a:p>
              <a:pPr algn="r"/>
              <a:endParaRPr lang="fr-FR" sz="1000" b="1" dirty="0" smtClean="0"/>
            </a:p>
            <a:p>
              <a:pPr algn="r"/>
              <a:endParaRPr lang="fr-FR" sz="1500" b="1" dirty="0" smtClean="0"/>
            </a:p>
            <a:p>
              <a:pPr algn="r"/>
              <a:endParaRPr lang="fr-FR" sz="12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2</a:t>
              </a:r>
              <a:endParaRPr lang="fr-FR" sz="1200" b="1" dirty="0" smtClean="0"/>
            </a:p>
            <a:p>
              <a:pPr algn="r"/>
              <a:endParaRPr lang="fr-FR" sz="1000" b="1" dirty="0" smtClean="0"/>
            </a:p>
            <a:p>
              <a:pPr algn="r"/>
              <a:endParaRPr lang="fr-FR" sz="1500" b="1" dirty="0" smtClean="0"/>
            </a:p>
            <a:p>
              <a:pPr algn="r"/>
              <a:endParaRPr lang="fr-FR" sz="12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1</a:t>
              </a:r>
              <a:endParaRPr lang="fr-FR" sz="1200" b="1" dirty="0" smtClean="0"/>
            </a:p>
            <a:p>
              <a:pPr algn="r"/>
              <a:endParaRPr lang="fr-FR" sz="1300" b="1" dirty="0" smtClean="0"/>
            </a:p>
            <a:p>
              <a:pPr algn="r"/>
              <a:endParaRPr lang="fr-FR" sz="1300" b="1" dirty="0" smtClean="0"/>
            </a:p>
            <a:p>
              <a:pPr algn="r"/>
              <a:endParaRPr lang="fr-FR" sz="13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0</a:t>
              </a:r>
            </a:p>
            <a:p>
              <a:pPr algn="r"/>
              <a:endParaRPr lang="fr-FR" sz="1300" b="1" dirty="0" smtClean="0"/>
            </a:p>
            <a:p>
              <a:pPr algn="r"/>
              <a:endParaRPr lang="fr-FR" sz="1300" b="1" dirty="0" smtClean="0"/>
            </a:p>
            <a:p>
              <a:pPr algn="r"/>
              <a:endParaRPr lang="fr-FR" sz="13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-1</a:t>
              </a:r>
            </a:p>
          </p:txBody>
        </p:sp>
      </p:grpSp>
      <p:sp>
        <p:nvSpPr>
          <p:cNvPr id="11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27</a:t>
            </a:fld>
            <a:endParaRPr lang="en-US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742259" y="1676400"/>
            <a:ext cx="8027091" cy="4821238"/>
            <a:chOff x="742259" y="1717040"/>
            <a:chExt cx="8027091" cy="4821238"/>
          </a:xfrm>
        </p:grpSpPr>
        <p:pic>
          <p:nvPicPr>
            <p:cNvPr id="7178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259" y="1717040"/>
              <a:ext cx="8027091" cy="482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ZoneTexte 13"/>
            <p:cNvSpPr txBox="1"/>
            <p:nvPr/>
          </p:nvSpPr>
          <p:spPr>
            <a:xfrm>
              <a:off x="1178560" y="2621280"/>
              <a:ext cx="532394" cy="36163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" rIns="18000" rtlCol="0">
              <a:spAutoFit/>
            </a:bodyPr>
            <a:lstStyle/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1</a:t>
              </a:r>
            </a:p>
            <a:p>
              <a:pPr algn="r"/>
              <a:endParaRPr lang="fr-FR" sz="1200" b="1" dirty="0" smtClean="0"/>
            </a:p>
            <a:p>
              <a:pPr algn="r"/>
              <a:endParaRPr lang="fr-FR" sz="1200" b="1" dirty="0" smtClean="0"/>
            </a:p>
            <a:p>
              <a:pPr algn="r"/>
              <a:endParaRPr lang="fr-FR" sz="1000" b="1" dirty="0" smtClean="0"/>
            </a:p>
            <a:p>
              <a:pPr algn="r"/>
              <a:endParaRPr lang="fr-FR" sz="1500" b="1" dirty="0" smtClean="0"/>
            </a:p>
            <a:p>
              <a:pPr algn="r"/>
              <a:endParaRPr lang="fr-FR" sz="12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0</a:t>
              </a:r>
              <a:endParaRPr lang="fr-FR" sz="1200" b="1" dirty="0" smtClean="0"/>
            </a:p>
            <a:p>
              <a:pPr algn="r"/>
              <a:endParaRPr lang="fr-FR" sz="1200" b="1" dirty="0" smtClean="0"/>
            </a:p>
            <a:p>
              <a:pPr algn="r"/>
              <a:endParaRPr lang="fr-FR" sz="1200" b="1" dirty="0" smtClean="0"/>
            </a:p>
            <a:p>
              <a:pPr algn="r"/>
              <a:endParaRPr lang="fr-FR" sz="1000" b="1" dirty="0" smtClean="0"/>
            </a:p>
            <a:p>
              <a:pPr algn="r"/>
              <a:endParaRPr lang="fr-FR" sz="1500" b="1" dirty="0" smtClean="0"/>
            </a:p>
            <a:p>
              <a:pPr algn="r"/>
              <a:endParaRPr lang="fr-FR" sz="12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-1</a:t>
              </a:r>
              <a:endParaRPr lang="fr-FR" sz="1200" b="1" dirty="0" smtClean="0"/>
            </a:p>
            <a:p>
              <a:pPr algn="r"/>
              <a:endParaRPr lang="fr-FR" sz="1200" b="1" dirty="0" smtClean="0"/>
            </a:p>
            <a:p>
              <a:pPr algn="r"/>
              <a:endParaRPr lang="fr-FR" sz="1100" b="1" dirty="0" smtClean="0"/>
            </a:p>
            <a:p>
              <a:pPr algn="r"/>
              <a:endParaRPr lang="fr-FR" sz="1000" b="1" dirty="0" smtClean="0"/>
            </a:p>
            <a:p>
              <a:pPr algn="r"/>
              <a:endParaRPr lang="fr-FR" sz="1200" b="1" dirty="0" smtClean="0"/>
            </a:p>
            <a:p>
              <a:pPr algn="r"/>
              <a:endParaRPr lang="fr-FR" sz="1200" b="1" dirty="0" smtClean="0"/>
            </a:p>
            <a:p>
              <a:pPr algn="r"/>
              <a:r>
                <a:rPr lang="fr-FR" sz="1200" b="1" dirty="0" smtClean="0"/>
                <a:t>10</a:t>
              </a:r>
              <a:r>
                <a:rPr lang="fr-FR" sz="1200" b="1" baseline="30000" dirty="0" smtClean="0"/>
                <a:t>-2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ELECTRICAL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Electric resistivity of metals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dirty="0" smtClean="0"/>
              <a:t>An indication of metal purity is provided by the determination of a Residual (electrical) Resistivity Ratio:</a:t>
            </a:r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56386" name="Object 2"/>
          <p:cNvGraphicFramePr>
            <a:graphicFrameLocks noChangeAspect="1"/>
          </p:cNvGraphicFramePr>
          <p:nvPr/>
        </p:nvGraphicFramePr>
        <p:xfrm>
          <a:off x="4906306" y="1360282"/>
          <a:ext cx="2900363" cy="658813"/>
        </p:xfrm>
        <a:graphic>
          <a:graphicData uri="http://schemas.openxmlformats.org/presentationml/2006/ole">
            <p:oleObj spid="_x0000_s717826" name="Équation" r:id="rId4" imgW="1892160" imgH="43164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2621280" y="2364872"/>
            <a:ext cx="341376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179388" algn="just"/>
            <a:r>
              <a:rPr lang="fr-FR" sz="1400" dirty="0" err="1" smtClean="0"/>
              <a:t>Ordinary</a:t>
            </a:r>
            <a:r>
              <a:rPr lang="fr-FR" sz="1400" dirty="0" smtClean="0"/>
              <a:t> </a:t>
            </a:r>
            <a:r>
              <a:rPr lang="fr-FR" sz="1400" dirty="0" err="1" smtClean="0"/>
              <a:t>copper</a:t>
            </a:r>
            <a:r>
              <a:rPr lang="fr-FR" sz="1400" dirty="0" smtClean="0"/>
              <a:t>: 	5&lt;RRR&lt;150</a:t>
            </a:r>
          </a:p>
          <a:p>
            <a:pPr indent="179388" algn="just"/>
            <a:r>
              <a:rPr lang="fr-FR" sz="1400" dirty="0" smtClean="0"/>
              <a:t>OFHC </a:t>
            </a:r>
            <a:r>
              <a:rPr lang="fr-FR" sz="1400" dirty="0" err="1" smtClean="0"/>
              <a:t>copper</a:t>
            </a:r>
            <a:r>
              <a:rPr lang="fr-FR" sz="1400" dirty="0" smtClean="0"/>
              <a:t>: 	100&lt;RRR&lt;200</a:t>
            </a:r>
          </a:p>
          <a:p>
            <a:pPr indent="179388" algn="just"/>
            <a:r>
              <a:rPr lang="fr-FR" sz="1400" dirty="0" err="1" smtClean="0"/>
              <a:t>Very</a:t>
            </a:r>
            <a:r>
              <a:rPr lang="fr-FR" sz="1400" dirty="0" smtClean="0"/>
              <a:t> pure </a:t>
            </a:r>
            <a:r>
              <a:rPr lang="fr-FR" sz="1400" dirty="0" err="1" smtClean="0"/>
              <a:t>copper</a:t>
            </a:r>
            <a:r>
              <a:rPr lang="fr-FR" sz="1400" dirty="0" smtClean="0"/>
              <a:t> 	200&lt;RRR&lt;5000</a:t>
            </a: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28</a:t>
            </a:fld>
            <a:endParaRPr lang="en-US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532660"/>
            <a:ext cx="8692225" cy="5637321"/>
          </a:xfrm>
        </p:spPr>
        <p:txBody>
          <a:bodyPr/>
          <a:lstStyle/>
          <a:p>
            <a:r>
              <a:rPr lang="en-GB" dirty="0" smtClean="0"/>
              <a:t>Electric resistivity</a:t>
            </a:r>
          </a:p>
          <a:p>
            <a:pPr marL="538163" lvl="1" indent="-274638"/>
            <a:r>
              <a:rPr lang="en-GB" dirty="0" smtClean="0"/>
              <a:t>Resistivity of semiconductors is very non linear </a:t>
            </a:r>
          </a:p>
          <a:p>
            <a:pPr marL="538163" lvl="1" indent="-274638"/>
            <a:r>
              <a:rPr lang="en-GB" dirty="0" smtClean="0"/>
              <a:t>It typically increases with decreasing the temperature due to fewer electron in the conduction band (used to make temperature sensors: </a:t>
            </a:r>
            <a:r>
              <a:rPr lang="en-GB" dirty="0" err="1" smtClean="0"/>
              <a:t>thermistor</a:t>
            </a:r>
            <a:r>
              <a:rPr lang="en-GB" dirty="0" smtClean="0"/>
              <a:t>)</a:t>
            </a:r>
          </a:p>
          <a:p>
            <a:pPr marL="538163" lvl="1" indent="-274638"/>
            <a:r>
              <a:rPr lang="en-GB" dirty="0" smtClean="0"/>
              <a:t>Around high (ambient) temperature, electrical properties are not modified by impurities and:</a:t>
            </a:r>
          </a:p>
          <a:p>
            <a:pPr lvl="5">
              <a:buNone/>
            </a:pPr>
            <a:r>
              <a:rPr lang="en-GB" dirty="0" smtClean="0"/>
              <a:t>		</a:t>
            </a:r>
            <a:endParaRPr lang="en-GB" baseline="30000" dirty="0" smtClean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ELECTRICAL PROPERTIES</a:t>
            </a:r>
            <a:endParaRPr lang="fr-FR" dirty="0"/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57412" name="Object 4"/>
          <p:cNvGraphicFramePr>
            <a:graphicFrameLocks noChangeAspect="1"/>
          </p:cNvGraphicFramePr>
          <p:nvPr/>
        </p:nvGraphicFramePr>
        <p:xfrm>
          <a:off x="922020" y="2707005"/>
          <a:ext cx="1760538" cy="544513"/>
        </p:xfrm>
        <a:graphic>
          <a:graphicData uri="http://schemas.openxmlformats.org/presentationml/2006/ole">
            <p:oleObj spid="_x0000_s657412" name="Équation" r:id="rId3" imgW="977760" imgH="304560" progId="Equation.3">
              <p:embed/>
            </p:oleObj>
          </a:graphicData>
        </a:graphic>
      </p:graphicFrame>
      <p:sp>
        <p:nvSpPr>
          <p:cNvPr id="9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29</a:t>
            </a:fld>
            <a:endParaRPr lang="en-US" i="1" noProof="0" dirty="0"/>
          </a:p>
        </p:txBody>
      </p:sp>
      <p:pic>
        <p:nvPicPr>
          <p:cNvPr id="65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4128" y="2860574"/>
            <a:ext cx="5415547" cy="35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58800" y="3368378"/>
            <a:ext cx="2956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buNone/>
            </a:pPr>
            <a:r>
              <a:rPr lang="en-GB" sz="1400" dirty="0" smtClean="0"/>
              <a:t>where 	</a:t>
            </a:r>
          </a:p>
          <a:p>
            <a:pPr marL="0" lvl="5">
              <a:buNone/>
            </a:pPr>
            <a:r>
              <a:rPr lang="en-GB" sz="1400" i="1" dirty="0" smtClean="0"/>
              <a:t>A</a:t>
            </a:r>
            <a:r>
              <a:rPr lang="en-GB" sz="1400" dirty="0" smtClean="0"/>
              <a:t> is an experimental constant</a:t>
            </a:r>
          </a:p>
          <a:p>
            <a:pPr marL="0" lvl="5">
              <a:spcBef>
                <a:spcPts val="0"/>
              </a:spcBef>
              <a:buNone/>
            </a:pPr>
            <a:r>
              <a:rPr lang="en-GB" sz="1400" i="1" dirty="0" smtClean="0">
                <a:sym typeface="Symbol"/>
              </a:rPr>
              <a:t>δ</a:t>
            </a:r>
            <a:r>
              <a:rPr lang="en-GB" sz="1400" dirty="0" smtClean="0">
                <a:sym typeface="Symbol"/>
              </a:rPr>
              <a:t> energy band depending on the material</a:t>
            </a:r>
            <a:endParaRPr lang="en-GB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512340"/>
            <a:ext cx="8692225" cy="5637321"/>
          </a:xfrm>
        </p:spPr>
        <p:txBody>
          <a:bodyPr/>
          <a:lstStyle/>
          <a:p>
            <a:r>
              <a:rPr lang="en-GB" dirty="0" smtClean="0"/>
              <a:t>Introduction</a:t>
            </a:r>
          </a:p>
          <a:p>
            <a:pPr lvl="1">
              <a:buNone/>
            </a:pPr>
            <a:r>
              <a:rPr lang="en-GB" dirty="0" smtClean="0"/>
              <a:t>Thermal properties are related to: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atoms vibrations around their equilibrium position (in lattice crystal):  </a:t>
            </a:r>
          </a:p>
          <a:p>
            <a:pPr lvl="2"/>
            <a:r>
              <a:rPr lang="en-GB" dirty="0" smtClean="0"/>
              <a:t>vibrations amplitude diminishes with temperature</a:t>
            </a:r>
          </a:p>
          <a:p>
            <a:pPr lvl="2"/>
            <a:r>
              <a:rPr lang="en-GB" dirty="0" smtClean="0"/>
              <a:t>vibrations may propagate at the sound speed and are studied as plane waves to witch phonons are associated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movements of negative charges (electrons) and positive charges (vacancies) for conductor materials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other effects: magnetic properties, superconducting state... (see specific lectures)</a:t>
            </a:r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CERN Accelerator School – 2013</a:t>
            </a:r>
          </a:p>
          <a:p>
            <a:pPr>
              <a:defRPr/>
            </a:pPr>
            <a:r>
              <a:rPr lang="en-GB" dirty="0" smtClean="0"/>
              <a:t>Material properties at low temperature			 		                                                 </a:t>
            </a:r>
            <a:fld id="{25785C4C-245D-490A-AB68-C9F3D6C65349}" type="slidenum">
              <a:rPr lang="en-GB" smtClean="0"/>
              <a:pPr>
                <a:defRPr/>
              </a:pPr>
              <a:t>3</a:t>
            </a:fld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30</a:t>
            </a:fld>
            <a:endParaRPr lang="en-US" i="1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04200" cy="490537"/>
          </a:xfrm>
        </p:spPr>
        <p:txBody>
          <a:bodyPr/>
          <a:lstStyle/>
          <a:p>
            <a:r>
              <a:rPr lang="fr-FR" dirty="0" smtClean="0"/>
              <a:t>MECHANICAL PROPERTIES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450652"/>
            <a:ext cx="8229600" cy="54869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2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fr-F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Tensile test: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1" name="Groupe 60"/>
          <p:cNvGrpSpPr/>
          <p:nvPr/>
        </p:nvGrpSpPr>
        <p:grpSpPr>
          <a:xfrm>
            <a:off x="6633111" y="318795"/>
            <a:ext cx="2483872" cy="2141601"/>
            <a:chOff x="6633111" y="318795"/>
            <a:chExt cx="2483872" cy="2141601"/>
          </a:xfrm>
        </p:grpSpPr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8357634" y="629117"/>
              <a:ext cx="295231" cy="1532452"/>
            </a:xfrm>
            <a:custGeom>
              <a:avLst/>
              <a:gdLst>
                <a:gd name="T0" fmla="*/ 0 w 240"/>
                <a:gd name="T1" fmla="*/ 0 h 1200"/>
                <a:gd name="T2" fmla="*/ 0 w 240"/>
                <a:gd name="T3" fmla="*/ 240 h 1200"/>
                <a:gd name="T4" fmla="*/ 56 w 240"/>
                <a:gd name="T5" fmla="*/ 312 h 1200"/>
                <a:gd name="T6" fmla="*/ 56 w 240"/>
                <a:gd name="T7" fmla="*/ 864 h 1200"/>
                <a:gd name="T8" fmla="*/ 24 w 240"/>
                <a:gd name="T9" fmla="*/ 912 h 1200"/>
                <a:gd name="T10" fmla="*/ 0 w 240"/>
                <a:gd name="T11" fmla="*/ 920 h 1200"/>
                <a:gd name="T12" fmla="*/ 0 w 240"/>
                <a:gd name="T13" fmla="*/ 1104 h 1200"/>
                <a:gd name="T14" fmla="*/ 0 w 240"/>
                <a:gd name="T15" fmla="*/ 1200 h 1200"/>
                <a:gd name="T16" fmla="*/ 240 w 240"/>
                <a:gd name="T17" fmla="*/ 1200 h 1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1200"/>
                <a:gd name="T29" fmla="*/ 240 w 240"/>
                <a:gd name="T30" fmla="*/ 1200 h 1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1200">
                  <a:moveTo>
                    <a:pt x="0" y="0"/>
                  </a:moveTo>
                  <a:lnTo>
                    <a:pt x="0" y="240"/>
                  </a:lnTo>
                  <a:cubicBezTo>
                    <a:pt x="43" y="254"/>
                    <a:pt x="37" y="275"/>
                    <a:pt x="56" y="312"/>
                  </a:cubicBezTo>
                  <a:lnTo>
                    <a:pt x="56" y="864"/>
                  </a:lnTo>
                  <a:cubicBezTo>
                    <a:pt x="45" y="880"/>
                    <a:pt x="42" y="905"/>
                    <a:pt x="24" y="912"/>
                  </a:cubicBezTo>
                  <a:cubicBezTo>
                    <a:pt x="16" y="914"/>
                    <a:pt x="0" y="920"/>
                    <a:pt x="0" y="920"/>
                  </a:cubicBezTo>
                  <a:lnTo>
                    <a:pt x="0" y="1104"/>
                  </a:lnTo>
                  <a:lnTo>
                    <a:pt x="0" y="1200"/>
                  </a:lnTo>
                  <a:lnTo>
                    <a:pt x="240" y="12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 flipH="1" flipV="1">
              <a:off x="8357634" y="588252"/>
              <a:ext cx="295231" cy="1532452"/>
            </a:xfrm>
            <a:custGeom>
              <a:avLst/>
              <a:gdLst>
                <a:gd name="T0" fmla="*/ 0 w 240"/>
                <a:gd name="T1" fmla="*/ 0 h 1200"/>
                <a:gd name="T2" fmla="*/ 0 w 240"/>
                <a:gd name="T3" fmla="*/ 240 h 1200"/>
                <a:gd name="T4" fmla="*/ 56 w 240"/>
                <a:gd name="T5" fmla="*/ 312 h 1200"/>
                <a:gd name="T6" fmla="*/ 56 w 240"/>
                <a:gd name="T7" fmla="*/ 864 h 1200"/>
                <a:gd name="T8" fmla="*/ 24 w 240"/>
                <a:gd name="T9" fmla="*/ 912 h 1200"/>
                <a:gd name="T10" fmla="*/ 0 w 240"/>
                <a:gd name="T11" fmla="*/ 920 h 1200"/>
                <a:gd name="T12" fmla="*/ 0 w 240"/>
                <a:gd name="T13" fmla="*/ 1104 h 1200"/>
                <a:gd name="T14" fmla="*/ 0 w 240"/>
                <a:gd name="T15" fmla="*/ 1200 h 1200"/>
                <a:gd name="T16" fmla="*/ 240 w 240"/>
                <a:gd name="T17" fmla="*/ 1200 h 1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1200"/>
                <a:gd name="T29" fmla="*/ 240 w 240"/>
                <a:gd name="T30" fmla="*/ 1200 h 1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1200">
                  <a:moveTo>
                    <a:pt x="0" y="0"/>
                  </a:moveTo>
                  <a:lnTo>
                    <a:pt x="0" y="240"/>
                  </a:lnTo>
                  <a:cubicBezTo>
                    <a:pt x="43" y="254"/>
                    <a:pt x="37" y="275"/>
                    <a:pt x="56" y="312"/>
                  </a:cubicBezTo>
                  <a:lnTo>
                    <a:pt x="56" y="864"/>
                  </a:lnTo>
                  <a:cubicBezTo>
                    <a:pt x="45" y="880"/>
                    <a:pt x="42" y="905"/>
                    <a:pt x="24" y="912"/>
                  </a:cubicBezTo>
                  <a:cubicBezTo>
                    <a:pt x="16" y="914"/>
                    <a:pt x="0" y="920"/>
                    <a:pt x="0" y="920"/>
                  </a:cubicBezTo>
                  <a:lnTo>
                    <a:pt x="0" y="1104"/>
                  </a:lnTo>
                  <a:lnTo>
                    <a:pt x="0" y="1200"/>
                  </a:lnTo>
                  <a:lnTo>
                    <a:pt x="240" y="12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 flipV="1">
              <a:off x="8357634" y="589529"/>
              <a:ext cx="0" cy="108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 flipV="1">
              <a:off x="8652865" y="2038973"/>
              <a:ext cx="0" cy="122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Oval 34"/>
            <p:cNvSpPr>
              <a:spLocks noChangeArrowheads="1"/>
            </p:cNvSpPr>
            <p:nvPr/>
          </p:nvSpPr>
          <p:spPr bwMode="auto">
            <a:xfrm>
              <a:off x="8446203" y="690415"/>
              <a:ext cx="118092" cy="1225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Oval 35"/>
            <p:cNvSpPr>
              <a:spLocks noChangeArrowheads="1"/>
            </p:cNvSpPr>
            <p:nvPr/>
          </p:nvSpPr>
          <p:spPr bwMode="auto">
            <a:xfrm>
              <a:off x="8446203" y="1916377"/>
              <a:ext cx="118092" cy="1225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auto">
            <a:xfrm>
              <a:off x="8426521" y="1180800"/>
              <a:ext cx="157457" cy="3371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AutoShape 37"/>
            <p:cNvSpPr>
              <a:spLocks noChangeArrowheads="1"/>
            </p:cNvSpPr>
            <p:nvPr/>
          </p:nvSpPr>
          <p:spPr bwMode="auto">
            <a:xfrm>
              <a:off x="8446203" y="383925"/>
              <a:ext cx="118092" cy="367788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7A0E0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AutoShape 38"/>
            <p:cNvSpPr>
              <a:spLocks noChangeArrowheads="1"/>
            </p:cNvSpPr>
            <p:nvPr/>
          </p:nvSpPr>
          <p:spPr bwMode="auto">
            <a:xfrm flipV="1">
              <a:off x="8446203" y="1977675"/>
              <a:ext cx="118092" cy="367788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7A0E0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8663013" y="1124737"/>
              <a:ext cx="4539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 smtClean="0">
                  <a:sym typeface="Symbol"/>
                </a:rPr>
                <a:t></a:t>
              </a:r>
              <a:r>
                <a:rPr lang="fr-FR" dirty="0" smtClean="0"/>
                <a:t>L</a:t>
              </a:r>
              <a:endParaRPr lang="fr-FR" dirty="0"/>
            </a:p>
          </p:txBody>
        </p: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8711911" y="1180800"/>
              <a:ext cx="0" cy="306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Text Box 41"/>
            <p:cNvSpPr txBox="1">
              <a:spLocks noChangeArrowheads="1"/>
            </p:cNvSpPr>
            <p:nvPr/>
          </p:nvSpPr>
          <p:spPr bwMode="auto">
            <a:xfrm>
              <a:off x="7935700" y="318795"/>
              <a:ext cx="370269" cy="270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F/2</a:t>
              </a:r>
            </a:p>
          </p:txBody>
        </p:sp>
        <p:sp>
          <p:nvSpPr>
            <p:cNvPr id="11" name="Text Box 42"/>
            <p:cNvSpPr txBox="1">
              <a:spLocks noChangeArrowheads="1"/>
            </p:cNvSpPr>
            <p:nvPr/>
          </p:nvSpPr>
          <p:spPr bwMode="auto">
            <a:xfrm>
              <a:off x="7976294" y="2189663"/>
              <a:ext cx="370269" cy="270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F/2</a:t>
              </a:r>
            </a:p>
          </p:txBody>
        </p:sp>
        <p:sp>
          <p:nvSpPr>
            <p:cNvPr id="12" name="Rectangle 43" descr="blanc)"/>
            <p:cNvSpPr>
              <a:spLocks noChangeArrowheads="1"/>
            </p:cNvSpPr>
            <p:nvPr/>
          </p:nvSpPr>
          <p:spPr bwMode="auto">
            <a:xfrm>
              <a:off x="8427751" y="1303395"/>
              <a:ext cx="157457" cy="61298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Text Box 44"/>
            <p:cNvSpPr txBox="1">
              <a:spLocks noChangeArrowheads="1"/>
            </p:cNvSpPr>
            <p:nvPr/>
          </p:nvSpPr>
          <p:spPr bwMode="auto">
            <a:xfrm>
              <a:off x="6633111" y="855529"/>
              <a:ext cx="1391448" cy="297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fr-FR" dirty="0" smtClean="0"/>
                <a:t>cross section </a:t>
              </a:r>
              <a:r>
                <a:rPr lang="fr-FR" dirty="0"/>
                <a:t>s</a:t>
              </a:r>
              <a:r>
                <a:rPr lang="fr-FR" baseline="-25000" dirty="0"/>
                <a:t>0</a:t>
              </a:r>
              <a:endParaRPr lang="fr-FR" dirty="0"/>
            </a:p>
          </p:txBody>
        </p:sp>
        <p:sp>
          <p:nvSpPr>
            <p:cNvPr id="14" name="Line 45"/>
            <p:cNvSpPr>
              <a:spLocks noChangeShapeType="1"/>
            </p:cNvSpPr>
            <p:nvPr/>
          </p:nvSpPr>
          <p:spPr bwMode="auto">
            <a:xfrm>
              <a:off x="8031637" y="1093509"/>
              <a:ext cx="376431" cy="271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2813440" y="1001009"/>
            <a:ext cx="0" cy="46665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>
            <a:off x="2813440" y="5667524"/>
            <a:ext cx="451885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V="1">
            <a:off x="2813440" y="3083560"/>
            <a:ext cx="750180" cy="2583964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7369161" y="5677376"/>
            <a:ext cx="1162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latin typeface="Symbol" pitchFamily="18" charset="2"/>
              </a:rPr>
              <a:t>D</a:t>
            </a:r>
            <a:r>
              <a:rPr lang="fr-FR" b="1" dirty="0"/>
              <a:t>L/L</a:t>
            </a:r>
            <a:r>
              <a:rPr lang="fr-FR" dirty="0"/>
              <a:t> (%)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2789087" y="716434"/>
            <a:ext cx="1990304" cy="6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Stress</a:t>
            </a:r>
            <a:r>
              <a:rPr lang="fr-FR" dirty="0" smtClean="0"/>
              <a:t> </a:t>
            </a:r>
          </a:p>
          <a:p>
            <a:r>
              <a:rPr lang="fr-FR" b="1" dirty="0" smtClean="0">
                <a:latin typeface="Symbol" pitchFamily="18" charset="2"/>
              </a:rPr>
              <a:t>s</a:t>
            </a:r>
            <a:r>
              <a:rPr lang="fr-FR" b="1" dirty="0" smtClean="0"/>
              <a:t>=F/s</a:t>
            </a:r>
            <a:r>
              <a:rPr lang="fr-FR" b="1" baseline="-25000" dirty="0" smtClean="0"/>
              <a:t>0</a:t>
            </a:r>
            <a:r>
              <a:rPr lang="fr-FR" dirty="0" smtClean="0"/>
              <a:t> (N/m²</a:t>
            </a:r>
            <a:r>
              <a:rPr lang="fr-FR" dirty="0" smtClean="0">
                <a:sym typeface="Symbol"/>
              </a:rPr>
              <a:t>Pa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7369161" y="5199663"/>
            <a:ext cx="865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err="1" smtClean="0"/>
              <a:t>Strain</a:t>
            </a:r>
            <a:endParaRPr lang="fr-FR" sz="2400" b="1" dirty="0"/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532193" y="3033458"/>
            <a:ext cx="23806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i="1" dirty="0" err="1" smtClean="0">
                <a:solidFill>
                  <a:srgbClr val="7030A0"/>
                </a:solidFill>
              </a:rPr>
              <a:t>Yield</a:t>
            </a:r>
            <a:r>
              <a:rPr lang="fr-FR" i="1" dirty="0" smtClean="0">
                <a:solidFill>
                  <a:srgbClr val="7030A0"/>
                </a:solidFill>
              </a:rPr>
              <a:t> </a:t>
            </a:r>
            <a:r>
              <a:rPr lang="fr-FR" i="1" dirty="0" err="1" smtClean="0">
                <a:solidFill>
                  <a:srgbClr val="7030A0"/>
                </a:solidFill>
              </a:rPr>
              <a:t>tensile</a:t>
            </a:r>
            <a:r>
              <a:rPr lang="fr-FR" i="1" dirty="0" smtClean="0">
                <a:solidFill>
                  <a:srgbClr val="7030A0"/>
                </a:solidFill>
              </a:rPr>
              <a:t> </a:t>
            </a:r>
            <a:r>
              <a:rPr lang="fr-FR" i="1" dirty="0" err="1" smtClean="0">
                <a:solidFill>
                  <a:srgbClr val="7030A0"/>
                </a:solidFill>
              </a:rPr>
              <a:t>strength</a:t>
            </a:r>
            <a:endParaRPr lang="fr-FR" i="1" dirty="0" smtClean="0">
              <a:solidFill>
                <a:srgbClr val="7030A0"/>
              </a:solidFill>
            </a:endParaRPr>
          </a:p>
          <a:p>
            <a:r>
              <a:rPr lang="fr-FR" b="1" dirty="0" smtClean="0">
                <a:solidFill>
                  <a:srgbClr val="8A0888"/>
                </a:solidFill>
              </a:rPr>
              <a:t>	YS</a:t>
            </a:r>
            <a:endParaRPr lang="fr-FR" baseline="-25000" dirty="0" smtClean="0">
              <a:solidFill>
                <a:srgbClr val="8A0888"/>
              </a:solidFill>
            </a:endParaRPr>
          </a:p>
          <a:p>
            <a:endParaRPr lang="fr-FR" i="1" dirty="0">
              <a:solidFill>
                <a:srgbClr val="7030A0"/>
              </a:solidFill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970203" y="1328771"/>
            <a:ext cx="810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fr-FR" sz="2400" baseline="-25000" dirty="0">
              <a:solidFill>
                <a:srgbClr val="FF0000"/>
              </a:solidFill>
            </a:endParaRPr>
          </a:p>
        </p:txBody>
      </p:sp>
      <p:grpSp>
        <p:nvGrpSpPr>
          <p:cNvPr id="68" name="Groupe 67"/>
          <p:cNvGrpSpPr/>
          <p:nvPr/>
        </p:nvGrpSpPr>
        <p:grpSpPr>
          <a:xfrm>
            <a:off x="476746" y="1372940"/>
            <a:ext cx="5399953" cy="830997"/>
            <a:chOff x="476746" y="1372940"/>
            <a:chExt cx="5399953" cy="830997"/>
          </a:xfrm>
        </p:grpSpPr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2818614" y="1565195"/>
              <a:ext cx="305808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476746" y="1372940"/>
              <a:ext cx="239768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600" i="1" dirty="0" err="1" smtClean="0">
                  <a:solidFill>
                    <a:srgbClr val="FF0000"/>
                  </a:solidFill>
                </a:rPr>
                <a:t>Ultimate</a:t>
              </a:r>
              <a:r>
                <a:rPr lang="fr-FR" sz="1600" i="1" dirty="0" smtClean="0">
                  <a:solidFill>
                    <a:srgbClr val="FF0000"/>
                  </a:solidFill>
                </a:rPr>
                <a:t> </a:t>
              </a:r>
              <a:r>
                <a:rPr lang="fr-FR" sz="1600" i="1" dirty="0" err="1" smtClean="0">
                  <a:solidFill>
                    <a:srgbClr val="FF0000"/>
                  </a:solidFill>
                </a:rPr>
                <a:t>tensile</a:t>
              </a:r>
              <a:r>
                <a:rPr lang="fr-FR" sz="1600" i="1" dirty="0" smtClean="0">
                  <a:solidFill>
                    <a:srgbClr val="FF0000"/>
                  </a:solidFill>
                </a:rPr>
                <a:t> </a:t>
              </a:r>
              <a:r>
                <a:rPr lang="fr-FR" sz="1600" i="1" dirty="0" err="1" smtClean="0">
                  <a:solidFill>
                    <a:srgbClr val="FF0000"/>
                  </a:solidFill>
                </a:rPr>
                <a:t>strength</a:t>
              </a:r>
              <a:endParaRPr lang="fr-FR" sz="1600" i="1" dirty="0" smtClean="0">
                <a:solidFill>
                  <a:srgbClr val="FF0000"/>
                </a:solidFill>
              </a:endParaRPr>
            </a:p>
            <a:p>
              <a:r>
                <a:rPr lang="fr-FR" sz="1600" b="1" dirty="0" smtClean="0">
                  <a:solidFill>
                    <a:srgbClr val="FF0000"/>
                  </a:solidFill>
                </a:rPr>
                <a:t>	UTS</a:t>
              </a:r>
              <a:endParaRPr lang="fr-FR" sz="1600" baseline="-25000" dirty="0" smtClean="0">
                <a:solidFill>
                  <a:srgbClr val="FF0000"/>
                </a:solidFill>
              </a:endParaRPr>
            </a:p>
            <a:p>
              <a:endParaRPr lang="fr-FR" sz="16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8" name="Forme libre 47"/>
          <p:cNvSpPr/>
          <p:nvPr/>
        </p:nvSpPr>
        <p:spPr bwMode="auto">
          <a:xfrm rot="20892769">
            <a:off x="3580627" y="1596856"/>
            <a:ext cx="3609046" cy="1276317"/>
          </a:xfrm>
          <a:custGeom>
            <a:avLst/>
            <a:gdLst>
              <a:gd name="connsiteX0" fmla="*/ 0 w 3742441"/>
              <a:gd name="connsiteY0" fmla="*/ 1399881 h 1399881"/>
              <a:gd name="connsiteX1" fmla="*/ 904973 w 3742441"/>
              <a:gd name="connsiteY1" fmla="*/ 410066 h 1399881"/>
              <a:gd name="connsiteX2" fmla="*/ 1979629 w 3742441"/>
              <a:gd name="connsiteY2" fmla="*/ 32994 h 1399881"/>
              <a:gd name="connsiteX3" fmla="*/ 2931736 w 3742441"/>
              <a:gd name="connsiteY3" fmla="*/ 212104 h 1399881"/>
              <a:gd name="connsiteX4" fmla="*/ 3742441 w 3742441"/>
              <a:gd name="connsiteY4" fmla="*/ 645737 h 139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2441" h="1399881">
                <a:moveTo>
                  <a:pt x="0" y="1399881"/>
                </a:moveTo>
                <a:cubicBezTo>
                  <a:pt x="287517" y="1018880"/>
                  <a:pt x="575035" y="637880"/>
                  <a:pt x="904973" y="410066"/>
                </a:cubicBezTo>
                <a:cubicBezTo>
                  <a:pt x="1234911" y="182252"/>
                  <a:pt x="1641835" y="65988"/>
                  <a:pt x="1979629" y="32994"/>
                </a:cubicBezTo>
                <a:cubicBezTo>
                  <a:pt x="2317423" y="0"/>
                  <a:pt x="2637934" y="109980"/>
                  <a:pt x="2931736" y="212104"/>
                </a:cubicBezTo>
                <a:cubicBezTo>
                  <a:pt x="3225538" y="314228"/>
                  <a:pt x="3483989" y="479982"/>
                  <a:pt x="3742441" y="645737"/>
                </a:cubicBezTo>
              </a:path>
            </a:pathLst>
          </a:cu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0" name="Groupe 69"/>
          <p:cNvGrpSpPr/>
          <p:nvPr/>
        </p:nvGrpSpPr>
        <p:grpSpPr>
          <a:xfrm>
            <a:off x="2295427" y="1555419"/>
            <a:ext cx="4836619" cy="4760273"/>
            <a:chOff x="2295427" y="1555419"/>
            <a:chExt cx="4836619" cy="4760273"/>
          </a:xfrm>
        </p:grpSpPr>
        <p:grpSp>
          <p:nvGrpSpPr>
            <p:cNvPr id="69" name="Groupe 68"/>
            <p:cNvGrpSpPr/>
            <p:nvPr/>
          </p:nvGrpSpPr>
          <p:grpSpPr>
            <a:xfrm>
              <a:off x="6193409" y="1826557"/>
              <a:ext cx="927111" cy="457866"/>
              <a:chOff x="6193409" y="1826557"/>
              <a:chExt cx="927111" cy="457866"/>
            </a:xfrm>
          </p:grpSpPr>
          <p:cxnSp>
            <p:nvCxnSpPr>
              <p:cNvPr id="39" name="Connecteur droit avec flèche 38"/>
              <p:cNvCxnSpPr/>
              <p:nvPr/>
            </p:nvCxnSpPr>
            <p:spPr bwMode="auto">
              <a:xfrm flipV="1">
                <a:off x="6610795" y="1826557"/>
                <a:ext cx="509725" cy="168943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0" name="Rectangle 39"/>
              <p:cNvSpPr/>
              <p:nvPr/>
            </p:nvSpPr>
            <p:spPr>
              <a:xfrm>
                <a:off x="6193409" y="1976646"/>
                <a:ext cx="87247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 smtClean="0"/>
                  <a:t>Fracture</a:t>
                </a:r>
                <a:endParaRPr lang="fr-FR" sz="1400" dirty="0"/>
              </a:p>
            </p:txBody>
          </p:sp>
        </p:grpSp>
        <p:grpSp>
          <p:nvGrpSpPr>
            <p:cNvPr id="65" name="Groupe 64"/>
            <p:cNvGrpSpPr/>
            <p:nvPr/>
          </p:nvGrpSpPr>
          <p:grpSpPr>
            <a:xfrm>
              <a:off x="2295427" y="1555419"/>
              <a:ext cx="4836619" cy="4760273"/>
              <a:chOff x="2295427" y="1555419"/>
              <a:chExt cx="4836619" cy="4760273"/>
            </a:xfrm>
          </p:grpSpPr>
          <p:sp>
            <p:nvSpPr>
              <p:cNvPr id="36" name="Line 21"/>
              <p:cNvSpPr>
                <a:spLocks noChangeShapeType="1"/>
              </p:cNvSpPr>
              <p:nvPr/>
            </p:nvSpPr>
            <p:spPr bwMode="auto">
              <a:xfrm flipV="1">
                <a:off x="5876699" y="1555419"/>
                <a:ext cx="0" cy="40912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" name="Line 22"/>
              <p:cNvSpPr>
                <a:spLocks noChangeShapeType="1"/>
              </p:cNvSpPr>
              <p:nvPr/>
            </p:nvSpPr>
            <p:spPr bwMode="auto">
              <a:xfrm flipV="1">
                <a:off x="3517836" y="3258066"/>
                <a:ext cx="0" cy="2403594"/>
              </a:xfrm>
              <a:prstGeom prst="line">
                <a:avLst/>
              </a:prstGeom>
              <a:noFill/>
              <a:ln w="19050">
                <a:solidFill>
                  <a:srgbClr val="8A0888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" name="Line 21"/>
              <p:cNvSpPr>
                <a:spLocks noChangeShapeType="1"/>
              </p:cNvSpPr>
              <p:nvPr/>
            </p:nvSpPr>
            <p:spPr bwMode="auto">
              <a:xfrm flipV="1">
                <a:off x="7132046" y="1772234"/>
                <a:ext cx="0" cy="39411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64" name="Groupe 63"/>
              <p:cNvGrpSpPr/>
              <p:nvPr/>
            </p:nvGrpSpPr>
            <p:grpSpPr>
              <a:xfrm>
                <a:off x="5891753" y="4466599"/>
                <a:ext cx="1234911" cy="567310"/>
                <a:chOff x="5891753" y="4466599"/>
                <a:chExt cx="1234911" cy="567310"/>
              </a:xfrm>
            </p:grpSpPr>
            <p:sp>
              <p:nvSpPr>
                <p:cNvPr id="4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6050983" y="4466599"/>
                  <a:ext cx="880369" cy="30777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 sz="1400" b="1" dirty="0" err="1" smtClean="0">
                      <a:solidFill>
                        <a:srgbClr val="BF410B"/>
                      </a:solidFill>
                    </a:rPr>
                    <a:t>Necking</a:t>
                  </a:r>
                  <a:endParaRPr lang="fr-FR" sz="1400" b="1" dirty="0">
                    <a:solidFill>
                      <a:srgbClr val="BF410B"/>
                    </a:solidFill>
                  </a:endParaRPr>
                </a:p>
              </p:txBody>
            </p:sp>
            <p:cxnSp>
              <p:nvCxnSpPr>
                <p:cNvPr id="49" name="Connecteur droit avec flèche 48"/>
                <p:cNvCxnSpPr/>
                <p:nvPr/>
              </p:nvCxnSpPr>
              <p:spPr bwMode="auto">
                <a:xfrm>
                  <a:off x="5891753" y="5033909"/>
                  <a:ext cx="1234911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arrow"/>
                </a:ln>
                <a:effectLst/>
              </p:spPr>
            </p:cxnSp>
          </p:grpSp>
          <p:grpSp>
            <p:nvGrpSpPr>
              <p:cNvPr id="63" name="Groupe 62"/>
              <p:cNvGrpSpPr/>
              <p:nvPr/>
            </p:nvGrpSpPr>
            <p:grpSpPr>
              <a:xfrm>
                <a:off x="3602610" y="4465028"/>
                <a:ext cx="2213728" cy="570453"/>
                <a:chOff x="3602610" y="4465028"/>
                <a:chExt cx="2213728" cy="570453"/>
              </a:xfrm>
            </p:grpSpPr>
            <p:sp>
              <p:nvSpPr>
                <p:cNvPr id="4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813521" y="4465028"/>
                  <a:ext cx="1845377" cy="52322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 sz="1400" b="1" dirty="0" smtClean="0">
                      <a:solidFill>
                        <a:srgbClr val="BF410B"/>
                      </a:solidFill>
                    </a:rPr>
                    <a:t>Plastic </a:t>
                  </a:r>
                  <a:r>
                    <a:rPr lang="fr-FR" sz="1400" b="1" dirty="0" err="1" smtClean="0">
                      <a:solidFill>
                        <a:srgbClr val="BF410B"/>
                      </a:solidFill>
                    </a:rPr>
                    <a:t>deformation</a:t>
                  </a:r>
                  <a:endParaRPr lang="fr-FR" sz="1400" b="1" dirty="0">
                    <a:solidFill>
                      <a:srgbClr val="BF410B"/>
                    </a:solidFill>
                  </a:endParaRPr>
                </a:p>
                <a:p>
                  <a:pPr algn="ctr"/>
                  <a:r>
                    <a:rPr lang="fr-FR" sz="1400" dirty="0" smtClean="0"/>
                    <a:t>(</a:t>
                  </a:r>
                  <a:r>
                    <a:rPr lang="fr-FR" sz="1400" dirty="0" err="1" smtClean="0"/>
                    <a:t>irreversible</a:t>
                  </a:r>
                  <a:r>
                    <a:rPr lang="fr-FR" sz="1400" dirty="0" smtClean="0"/>
                    <a:t>)</a:t>
                  </a:r>
                  <a:endParaRPr lang="fr-FR" sz="1400" b="1" dirty="0">
                    <a:solidFill>
                      <a:srgbClr val="BF410B"/>
                    </a:solidFill>
                  </a:endParaRPr>
                </a:p>
              </p:txBody>
            </p:sp>
            <p:cxnSp>
              <p:nvCxnSpPr>
                <p:cNvPr id="50" name="Connecteur droit avec flèche 49"/>
                <p:cNvCxnSpPr/>
                <p:nvPr/>
              </p:nvCxnSpPr>
              <p:spPr bwMode="auto">
                <a:xfrm>
                  <a:off x="3602610" y="5035481"/>
                  <a:ext cx="2213728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arrow"/>
                </a:ln>
                <a:effectLst/>
              </p:spPr>
            </p:cxnSp>
          </p:grpSp>
          <p:grpSp>
            <p:nvGrpSpPr>
              <p:cNvPr id="62" name="Groupe 61"/>
              <p:cNvGrpSpPr/>
              <p:nvPr/>
            </p:nvGrpSpPr>
            <p:grpSpPr>
              <a:xfrm>
                <a:off x="2295427" y="5792472"/>
                <a:ext cx="2050330" cy="523220"/>
                <a:chOff x="2295427" y="5792472"/>
                <a:chExt cx="2050330" cy="523220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2295427" y="5792472"/>
                  <a:ext cx="2050330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400" b="1" dirty="0" err="1" smtClean="0">
                      <a:solidFill>
                        <a:srgbClr val="7030A0"/>
                      </a:solidFill>
                    </a:rPr>
                    <a:t>Elastic</a:t>
                  </a:r>
                  <a:r>
                    <a:rPr lang="fr-FR" sz="1400" b="1" dirty="0" smtClean="0">
                      <a:solidFill>
                        <a:srgbClr val="7030A0"/>
                      </a:solidFill>
                    </a:rPr>
                    <a:t> </a:t>
                  </a:r>
                  <a:r>
                    <a:rPr lang="fr-FR" sz="1400" b="1" dirty="0" err="1" smtClean="0">
                      <a:solidFill>
                        <a:srgbClr val="7030A0"/>
                      </a:solidFill>
                    </a:rPr>
                    <a:t>deformation</a:t>
                  </a:r>
                  <a:endParaRPr lang="fr-FR" sz="1400" b="1" dirty="0" smtClean="0">
                    <a:solidFill>
                      <a:srgbClr val="7030A0"/>
                    </a:solidFill>
                  </a:endParaRPr>
                </a:p>
                <a:p>
                  <a:pPr algn="ctr"/>
                  <a:r>
                    <a:rPr lang="fr-FR" sz="1400" dirty="0" smtClean="0"/>
                    <a:t>(</a:t>
                  </a:r>
                  <a:r>
                    <a:rPr lang="fr-FR" sz="1400" dirty="0" err="1" smtClean="0"/>
                    <a:t>reversible</a:t>
                  </a:r>
                  <a:r>
                    <a:rPr lang="fr-FR" sz="1400" dirty="0" smtClean="0"/>
                    <a:t>)</a:t>
                  </a:r>
                  <a:endParaRPr lang="fr-FR" sz="1400" dirty="0"/>
                </a:p>
              </p:txBody>
            </p:sp>
            <p:cxnSp>
              <p:nvCxnSpPr>
                <p:cNvPr id="51" name="Connecteur droit avec flèche 50"/>
                <p:cNvCxnSpPr/>
                <p:nvPr/>
              </p:nvCxnSpPr>
              <p:spPr bwMode="auto">
                <a:xfrm>
                  <a:off x="2765196" y="5800624"/>
                  <a:ext cx="864124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7030A0"/>
                  </a:solidFill>
                  <a:prstDash val="solid"/>
                  <a:round/>
                  <a:headEnd type="arrow" w="med" len="med"/>
                  <a:tailEnd type="arrow"/>
                </a:ln>
                <a:effectLst/>
              </p:spPr>
            </p:cxnSp>
          </p:grpSp>
        </p:grpSp>
      </p:grpSp>
      <p:grpSp>
        <p:nvGrpSpPr>
          <p:cNvPr id="66" name="Groupe 65"/>
          <p:cNvGrpSpPr/>
          <p:nvPr/>
        </p:nvGrpSpPr>
        <p:grpSpPr>
          <a:xfrm>
            <a:off x="188536" y="3740230"/>
            <a:ext cx="2121030" cy="1093926"/>
            <a:chOff x="188536" y="3740230"/>
            <a:chExt cx="2121030" cy="1093926"/>
          </a:xfrm>
        </p:grpSpPr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188536" y="3740230"/>
              <a:ext cx="201733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fr-FR" sz="1400" dirty="0" err="1" smtClean="0"/>
                <a:t>Slop</a:t>
              </a:r>
              <a:r>
                <a:rPr lang="fr-FR" sz="1400" dirty="0" smtClean="0"/>
                <a:t>: </a:t>
              </a:r>
            </a:p>
            <a:p>
              <a:pPr algn="r"/>
              <a:r>
                <a:rPr lang="fr-FR" sz="1400" b="1" dirty="0" smtClean="0"/>
                <a:t>Young </a:t>
              </a:r>
              <a:r>
                <a:rPr lang="fr-FR" sz="1400" b="1" dirty="0" err="1" smtClean="0"/>
                <a:t>modulus</a:t>
              </a:r>
              <a:endParaRPr lang="fr-FR" sz="1400" b="1" dirty="0" smtClean="0"/>
            </a:p>
            <a:p>
              <a:pPr algn="r"/>
              <a:r>
                <a:rPr lang="fr-FR" sz="1400" dirty="0" smtClean="0"/>
                <a:t>E </a:t>
              </a:r>
              <a:r>
                <a:rPr lang="fr-FR" sz="1400" dirty="0"/>
                <a:t>= </a:t>
              </a:r>
              <a:r>
                <a:rPr lang="fr-FR" sz="1400" dirty="0" err="1"/>
                <a:t>R</a:t>
              </a:r>
              <a:r>
                <a:rPr lang="fr-FR" sz="1400" baseline="-25000" dirty="0" err="1"/>
                <a:t>e</a:t>
              </a:r>
              <a:r>
                <a:rPr lang="fr-FR" sz="1400" dirty="0"/>
                <a:t> </a:t>
              </a:r>
              <a:r>
                <a:rPr lang="fr-FR" sz="1400" dirty="0">
                  <a:sym typeface="Symbol" pitchFamily="18" charset="2"/>
                </a:rPr>
                <a:t> L/</a:t>
              </a:r>
              <a:r>
                <a:rPr lang="fr-FR" sz="1400" dirty="0">
                  <a:latin typeface="Symbol" pitchFamily="18" charset="2"/>
                </a:rPr>
                <a:t>D</a:t>
              </a:r>
              <a:r>
                <a:rPr lang="fr-FR" sz="1400" dirty="0"/>
                <a:t>L</a:t>
              </a:r>
            </a:p>
          </p:txBody>
        </p:sp>
        <p:sp>
          <p:nvSpPr>
            <p:cNvPr id="52" name="Légende sans bordure 2 51"/>
            <p:cNvSpPr/>
            <p:nvPr/>
          </p:nvSpPr>
          <p:spPr bwMode="auto">
            <a:xfrm flipH="1">
              <a:off x="1395166" y="3808429"/>
              <a:ext cx="914400" cy="612648"/>
            </a:xfrm>
            <a:prstGeom prst="callout2">
              <a:avLst>
                <a:gd name="adj1" fmla="val 18751"/>
                <a:gd name="adj2" fmla="val 18471"/>
                <a:gd name="adj3" fmla="val 18750"/>
                <a:gd name="adj4" fmla="val -16667"/>
                <a:gd name="adj5" fmla="val 97113"/>
                <a:gd name="adj6" fmla="val -94090"/>
              </a:avLst>
            </a:prstGeom>
            <a:noFill/>
            <a:ln w="127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5863" y="4526379"/>
              <a:ext cx="1821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FR" sz="1400" dirty="0" smtClean="0"/>
                <a:t>NB: </a:t>
              </a:r>
              <a:r>
                <a:rPr lang="fr-FR" sz="1400" dirty="0" err="1" smtClean="0"/>
                <a:t>stiffness</a:t>
              </a:r>
              <a:r>
                <a:rPr lang="fr-FR" sz="1400" dirty="0" smtClean="0"/>
                <a:t> </a:t>
              </a:r>
              <a:r>
                <a:rPr lang="fr-FR" sz="1400" i="1" dirty="0" smtClean="0"/>
                <a:t>k=EA/L</a:t>
              </a:r>
              <a:endParaRPr lang="fr-FR" sz="1400" i="1" dirty="0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2165455" y="2906019"/>
            <a:ext cx="3289351" cy="2763261"/>
            <a:chOff x="2165455" y="2906019"/>
            <a:chExt cx="3289351" cy="2763261"/>
          </a:xfrm>
        </p:grpSpPr>
        <p:grpSp>
          <p:nvGrpSpPr>
            <p:cNvPr id="41" name="Groupe 40"/>
            <p:cNvGrpSpPr/>
            <p:nvPr/>
          </p:nvGrpSpPr>
          <p:grpSpPr>
            <a:xfrm>
              <a:off x="2988834" y="3215640"/>
              <a:ext cx="762001" cy="2453640"/>
              <a:chOff x="3953531" y="1791093"/>
              <a:chExt cx="924189" cy="3869371"/>
            </a:xfrm>
          </p:grpSpPr>
          <p:cxnSp>
            <p:nvCxnSpPr>
              <p:cNvPr id="42" name="Connecteur droit 41"/>
              <p:cNvCxnSpPr/>
              <p:nvPr/>
            </p:nvCxnSpPr>
            <p:spPr bwMode="auto">
              <a:xfrm flipH="1">
                <a:off x="3953531" y="1791093"/>
                <a:ext cx="924189" cy="3869371"/>
              </a:xfrm>
              <a:prstGeom prst="line">
                <a:avLst/>
              </a:prstGeom>
              <a:noFill/>
              <a:ln w="95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3" name="Forme libre 42"/>
              <p:cNvSpPr>
                <a:spLocks noChangeAspect="1"/>
              </p:cNvSpPr>
              <p:nvPr/>
            </p:nvSpPr>
            <p:spPr bwMode="auto">
              <a:xfrm rot="3600000">
                <a:off x="4242563" y="4158583"/>
                <a:ext cx="116663" cy="127455"/>
              </a:xfrm>
              <a:custGeom>
                <a:avLst/>
                <a:gdLst>
                  <a:gd name="connsiteX0" fmla="*/ 0 w 342900"/>
                  <a:gd name="connsiteY0" fmla="*/ 289560 h 289560"/>
                  <a:gd name="connsiteX1" fmla="*/ 342900 w 342900"/>
                  <a:gd name="connsiteY1" fmla="*/ 289560 h 289560"/>
                  <a:gd name="connsiteX2" fmla="*/ 342900 w 342900"/>
                  <a:gd name="connsiteY2" fmla="*/ 0 h 28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900" h="289560">
                    <a:moveTo>
                      <a:pt x="0" y="289560"/>
                    </a:moveTo>
                    <a:lnTo>
                      <a:pt x="342900" y="289560"/>
                    </a:lnTo>
                    <a:lnTo>
                      <a:pt x="342900" y="0"/>
                    </a:lnTo>
                  </a:path>
                </a:pathLst>
              </a:custGeom>
              <a:noFill/>
              <a:ln w="95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4" name="Text Box 12"/>
            <p:cNvSpPr txBox="1">
              <a:spLocks noChangeArrowheads="1"/>
            </p:cNvSpPr>
            <p:nvPr/>
          </p:nvSpPr>
          <p:spPr bwMode="auto">
            <a:xfrm>
              <a:off x="2165455" y="2906019"/>
              <a:ext cx="6587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fr-FR" sz="1200" b="1" dirty="0" smtClean="0">
                  <a:solidFill>
                    <a:srgbClr val="006600"/>
                  </a:solidFill>
                </a:rPr>
                <a:t>YS</a:t>
              </a:r>
              <a:r>
                <a:rPr lang="fr-FR" sz="1200" baseline="-25000" dirty="0" smtClean="0">
                  <a:solidFill>
                    <a:srgbClr val="006600"/>
                  </a:solidFill>
                </a:rPr>
                <a:t>0.2</a:t>
              </a:r>
              <a:endParaRPr lang="fr-FR" sz="1200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841474" y="3059070"/>
              <a:ext cx="94887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Légende sans bordure 2 55"/>
            <p:cNvSpPr/>
            <p:nvPr/>
          </p:nvSpPr>
          <p:spPr bwMode="auto">
            <a:xfrm>
              <a:off x="4540406" y="2986176"/>
              <a:ext cx="914400" cy="612648"/>
            </a:xfrm>
            <a:prstGeom prst="callout2">
              <a:avLst>
                <a:gd name="adj1" fmla="val 46448"/>
                <a:gd name="adj2" fmla="val -86"/>
                <a:gd name="adj3" fmla="val 47985"/>
                <a:gd name="adj4" fmla="val -16667"/>
                <a:gd name="adj5" fmla="val 97113"/>
                <a:gd name="adj6" fmla="val -94090"/>
              </a:avLst>
            </a:prstGeom>
            <a:noFill/>
            <a:ln w="127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 smtClean="0">
                  <a:solidFill>
                    <a:srgbClr val="006600"/>
                  </a:solidFill>
                  <a:latin typeface="Arial" charset="0"/>
                </a:rPr>
                <a:t>0.2% offset line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7" name="Connecteur droit 56"/>
          <p:cNvCxnSpPr>
            <a:stCxn id="48" idx="4"/>
          </p:cNvCxnSpPr>
          <p:nvPr/>
        </p:nvCxnSpPr>
        <p:spPr bwMode="auto">
          <a:xfrm flipH="1">
            <a:off x="7139374" y="1818014"/>
            <a:ext cx="2152" cy="491553"/>
          </a:xfrm>
          <a:prstGeom prst="line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Connecteur droit 57"/>
          <p:cNvCxnSpPr>
            <a:stCxn id="29" idx="1"/>
            <a:endCxn id="59" idx="1"/>
          </p:cNvCxnSpPr>
          <p:nvPr/>
        </p:nvCxnSpPr>
        <p:spPr bwMode="auto">
          <a:xfrm>
            <a:off x="3563620" y="3083560"/>
            <a:ext cx="86360" cy="144649"/>
          </a:xfrm>
          <a:prstGeom prst="line">
            <a:avLst/>
          </a:prstGeom>
          <a:noFill/>
          <a:ln w="38100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Line 18"/>
          <p:cNvSpPr>
            <a:spLocks noChangeShapeType="1"/>
          </p:cNvSpPr>
          <p:nvPr/>
        </p:nvSpPr>
        <p:spPr bwMode="auto">
          <a:xfrm>
            <a:off x="2813440" y="3228209"/>
            <a:ext cx="836540" cy="0"/>
          </a:xfrm>
          <a:prstGeom prst="line">
            <a:avLst/>
          </a:prstGeom>
          <a:noFill/>
          <a:ln w="19050">
            <a:solidFill>
              <a:srgbClr val="8A0888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60" name="Connecteur droit 59"/>
          <p:cNvCxnSpPr>
            <a:stCxn id="59" idx="1"/>
            <a:endCxn id="48" idx="0"/>
          </p:cNvCxnSpPr>
          <p:nvPr/>
        </p:nvCxnSpPr>
        <p:spPr bwMode="auto">
          <a:xfrm>
            <a:off x="3649980" y="3228209"/>
            <a:ext cx="99060" cy="130"/>
          </a:xfrm>
          <a:prstGeom prst="line">
            <a:avLst/>
          </a:prstGeom>
          <a:noFill/>
          <a:ln w="38100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CERN Accelerator School – 2013</a:t>
            </a:r>
          </a:p>
          <a:p>
            <a:pPr>
              <a:defRPr/>
            </a:pPr>
            <a:r>
              <a:rPr lang="en-US" noProof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31</a:t>
            </a:fld>
            <a:endParaRPr lang="en-US" i="1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04200" cy="490537"/>
          </a:xfrm>
        </p:spPr>
        <p:txBody>
          <a:bodyPr/>
          <a:lstStyle/>
          <a:p>
            <a:r>
              <a:rPr lang="fr-FR" dirty="0" smtClean="0"/>
              <a:t>MECHANICAL PROPERTIES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450652"/>
            <a:ext cx="4840664" cy="1010503"/>
          </a:xfrm>
          <a:prstGeom prst="rect">
            <a:avLst/>
          </a:prstGeom>
        </p:spPr>
        <p:txBody>
          <a:bodyPr numCol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Ductile behaviour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(think </a:t>
            </a:r>
            <a:r>
              <a:rPr lang="en-GB" sz="1400" kern="0" dirty="0" smtClean="0">
                <a:latin typeface="+mn-lt"/>
              </a:rPr>
              <a:t>about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lead, gold...)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923842" y="1796844"/>
            <a:ext cx="0" cy="32476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923842" y="5044472"/>
            <a:ext cx="304469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923842" y="3346848"/>
            <a:ext cx="546485" cy="1697624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07434" y="1762812"/>
            <a:ext cx="1341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Stress</a:t>
            </a:r>
            <a:endParaRPr lang="fr-FR" dirty="0" smtClean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993382" y="4718867"/>
            <a:ext cx="12196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err="1" smtClean="0"/>
              <a:t>Strain</a:t>
            </a:r>
            <a:endParaRPr lang="fr-FR" sz="2400" b="1" dirty="0"/>
          </a:p>
        </p:txBody>
      </p:sp>
      <p:sp>
        <p:nvSpPr>
          <p:cNvPr id="17" name="Forme libre 16"/>
          <p:cNvSpPr/>
          <p:nvPr/>
        </p:nvSpPr>
        <p:spPr bwMode="auto">
          <a:xfrm>
            <a:off x="1470583" y="2713348"/>
            <a:ext cx="2941163" cy="642594"/>
          </a:xfrm>
          <a:custGeom>
            <a:avLst/>
            <a:gdLst>
              <a:gd name="connsiteX0" fmla="*/ 0 w 2941163"/>
              <a:gd name="connsiteY0" fmla="*/ 642594 h 642594"/>
              <a:gd name="connsiteX1" fmla="*/ 358218 w 2941163"/>
              <a:gd name="connsiteY1" fmla="*/ 293802 h 642594"/>
              <a:gd name="connsiteX2" fmla="*/ 1008668 w 2941163"/>
              <a:gd name="connsiteY2" fmla="*/ 48705 h 642594"/>
              <a:gd name="connsiteX3" fmla="*/ 1875934 w 2941163"/>
              <a:gd name="connsiteY3" fmla="*/ 29851 h 642594"/>
              <a:gd name="connsiteX4" fmla="*/ 2498103 w 2941163"/>
              <a:gd name="connsiteY4" fmla="*/ 227814 h 642594"/>
              <a:gd name="connsiteX5" fmla="*/ 2941163 w 2941163"/>
              <a:gd name="connsiteY5" fmla="*/ 501192 h 6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1163" h="642594">
                <a:moveTo>
                  <a:pt x="0" y="642594"/>
                </a:moveTo>
                <a:cubicBezTo>
                  <a:pt x="95053" y="517689"/>
                  <a:pt x="190107" y="392784"/>
                  <a:pt x="358218" y="293802"/>
                </a:cubicBezTo>
                <a:cubicBezTo>
                  <a:pt x="526329" y="194820"/>
                  <a:pt x="755715" y="92697"/>
                  <a:pt x="1008668" y="48705"/>
                </a:cubicBezTo>
                <a:cubicBezTo>
                  <a:pt x="1261621" y="4713"/>
                  <a:pt x="1627695" y="0"/>
                  <a:pt x="1875934" y="29851"/>
                </a:cubicBezTo>
                <a:cubicBezTo>
                  <a:pt x="2124173" y="59702"/>
                  <a:pt x="2320565" y="149257"/>
                  <a:pt x="2498103" y="227814"/>
                </a:cubicBezTo>
                <a:cubicBezTo>
                  <a:pt x="2675641" y="306371"/>
                  <a:pt x="2808402" y="403781"/>
                  <a:pt x="2941163" y="501192"/>
                </a:cubicBezTo>
              </a:path>
            </a:pathLst>
          </a:custGeom>
          <a:noFill/>
          <a:ln w="38100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5334423" y="1811515"/>
            <a:ext cx="3809577" cy="3417720"/>
            <a:chOff x="5334422" y="1811515"/>
            <a:chExt cx="3809577" cy="341772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5349231" y="1845547"/>
              <a:ext cx="0" cy="32476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5349231" y="5093175"/>
              <a:ext cx="27479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5349231" y="3395551"/>
              <a:ext cx="493217" cy="1697624"/>
            </a:xfrm>
            <a:prstGeom prst="line">
              <a:avLst/>
            </a:prstGeom>
            <a:noFill/>
            <a:ln w="3810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5334422" y="1811515"/>
              <a:ext cx="12103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b="1" dirty="0" smtClean="0"/>
                <a:t>Stress</a:t>
              </a:r>
              <a:endParaRPr lang="fr-FR" dirty="0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8119571" y="4767570"/>
              <a:ext cx="10244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b="1" dirty="0" err="1" smtClean="0"/>
                <a:t>Strain</a:t>
              </a:r>
              <a:endParaRPr lang="fr-FR" sz="2400" b="1" dirty="0"/>
            </a:p>
          </p:txBody>
        </p:sp>
        <p:sp>
          <p:nvSpPr>
            <p:cNvPr id="18" name="Forme libre 17"/>
            <p:cNvSpPr/>
            <p:nvPr/>
          </p:nvSpPr>
          <p:spPr bwMode="auto">
            <a:xfrm>
              <a:off x="5847950" y="2620652"/>
              <a:ext cx="480767" cy="772997"/>
            </a:xfrm>
            <a:custGeom>
              <a:avLst/>
              <a:gdLst>
                <a:gd name="connsiteX0" fmla="*/ 0 w 480767"/>
                <a:gd name="connsiteY0" fmla="*/ 772997 h 772997"/>
                <a:gd name="connsiteX1" fmla="*/ 226243 w 480767"/>
                <a:gd name="connsiteY1" fmla="*/ 169682 h 772997"/>
                <a:gd name="connsiteX2" fmla="*/ 480767 w 480767"/>
                <a:gd name="connsiteY2" fmla="*/ 0 h 7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67" h="772997">
                  <a:moveTo>
                    <a:pt x="0" y="772997"/>
                  </a:moveTo>
                  <a:cubicBezTo>
                    <a:pt x="73057" y="535756"/>
                    <a:pt x="146115" y="298515"/>
                    <a:pt x="226243" y="169682"/>
                  </a:cubicBezTo>
                  <a:cubicBezTo>
                    <a:pt x="306371" y="40849"/>
                    <a:pt x="393569" y="20424"/>
                    <a:pt x="480767" y="0"/>
                  </a:cubicBezTo>
                </a:path>
              </a:pathLst>
            </a:custGeom>
            <a:noFill/>
            <a:ln w="38100" cap="flat" cmpd="sng" algn="ctr">
              <a:solidFill>
                <a:srgbClr val="99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4962200" y="493601"/>
            <a:ext cx="2638282" cy="72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23888" marR="0" lvl="1" indent="-260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Brittle behaviour</a:t>
            </a:r>
          </a:p>
          <a:p>
            <a:pPr marL="623888" marR="0" lvl="1" indent="-260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130000"/>
              <a:tabLst/>
              <a:defRPr/>
            </a:pPr>
            <a:r>
              <a:rPr lang="en-GB" sz="2000" kern="0" dirty="0" smtClean="0">
                <a:latin typeface="+mn-lt"/>
              </a:rPr>
              <a:t>	</a:t>
            </a:r>
            <a:r>
              <a:rPr lang="en-GB" sz="1400" kern="0" dirty="0" smtClean="0">
                <a:latin typeface="+mn-lt"/>
              </a:rPr>
              <a:t>(think about glass)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CERN Accelerator School – 2013</a:t>
            </a:r>
          </a:p>
          <a:p>
            <a:pPr>
              <a:defRPr/>
            </a:pPr>
            <a:r>
              <a:rPr lang="en-GB" dirty="0" smtClean="0"/>
              <a:t>Material properties at low temperature			 		                                                 </a:t>
            </a:r>
            <a:fld id="{25785C4C-245D-490A-AB68-C9F3D6C65349}" type="slidenum">
              <a:rPr lang="en-GB" smtClean="0"/>
              <a:pPr>
                <a:defRPr/>
              </a:pPr>
              <a:t>32</a:t>
            </a:fld>
            <a:endParaRPr lang="en-GB" i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04200" cy="490537"/>
          </a:xfrm>
        </p:spPr>
        <p:txBody>
          <a:bodyPr/>
          <a:lstStyle/>
          <a:p>
            <a:r>
              <a:rPr lang="en-GB" smtClean="0"/>
              <a:t>MECHANICAL PROPERTIES</a:t>
            </a: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450653"/>
            <a:ext cx="8229600" cy="555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endParaRPr lang="en-GB" sz="2000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When temperature goes down, a material tends to become brittle (fragile) even if it is ductile at ambient temperature.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94074" y="2342786"/>
            <a:ext cx="1591926" cy="2279599"/>
            <a:chOff x="694074" y="2067612"/>
            <a:chExt cx="1591926" cy="2279599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23234" y="2148957"/>
              <a:ext cx="0" cy="19453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 sz="140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723234" y="4094261"/>
              <a:ext cx="11688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 sz="1400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694074" y="2067612"/>
              <a:ext cx="57084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400" b="1" dirty="0" smtClean="0"/>
                <a:t>F/S</a:t>
              </a:r>
              <a:r>
                <a:rPr lang="en-GB" sz="1400" b="1" baseline="-25000" dirty="0" smtClean="0"/>
                <a:t>0</a:t>
              </a:r>
              <a:endParaRPr lang="en-GB" sz="1400" baseline="-25000" dirty="0" smtClean="0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1749208" y="4039434"/>
              <a:ext cx="5367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400" b="1" smtClean="0"/>
                <a:t>A%</a:t>
              </a:r>
              <a:endParaRPr lang="en-GB" sz="1400" b="1"/>
            </a:p>
          </p:txBody>
        </p:sp>
        <p:grpSp>
          <p:nvGrpSpPr>
            <p:cNvPr id="12" name="Groupe 96"/>
            <p:cNvGrpSpPr/>
            <p:nvPr/>
          </p:nvGrpSpPr>
          <p:grpSpPr>
            <a:xfrm>
              <a:off x="725561" y="2773680"/>
              <a:ext cx="1148959" cy="1325880"/>
              <a:chOff x="725561" y="2773680"/>
              <a:chExt cx="1148959" cy="1325880"/>
            </a:xfrm>
          </p:grpSpPr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V="1">
                <a:off x="725561" y="3088628"/>
                <a:ext cx="195650" cy="1010932"/>
              </a:xfrm>
              <a:prstGeom prst="line">
                <a:avLst/>
              </a:prstGeom>
              <a:noFill/>
              <a:ln w="25400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Forme libre 13"/>
              <p:cNvSpPr/>
              <p:nvPr/>
            </p:nvSpPr>
            <p:spPr bwMode="auto">
              <a:xfrm>
                <a:off x="1001847" y="2773680"/>
                <a:ext cx="872673" cy="362177"/>
              </a:xfrm>
              <a:custGeom>
                <a:avLst/>
                <a:gdLst>
                  <a:gd name="connsiteX0" fmla="*/ 0 w 3742441"/>
                  <a:gd name="connsiteY0" fmla="*/ 1399881 h 1399881"/>
                  <a:gd name="connsiteX1" fmla="*/ 904973 w 3742441"/>
                  <a:gd name="connsiteY1" fmla="*/ 410066 h 1399881"/>
                  <a:gd name="connsiteX2" fmla="*/ 1979629 w 3742441"/>
                  <a:gd name="connsiteY2" fmla="*/ 32994 h 1399881"/>
                  <a:gd name="connsiteX3" fmla="*/ 2931736 w 3742441"/>
                  <a:gd name="connsiteY3" fmla="*/ 212104 h 1399881"/>
                  <a:gd name="connsiteX4" fmla="*/ 3742441 w 3742441"/>
                  <a:gd name="connsiteY4" fmla="*/ 645737 h 1399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2441" h="1399881">
                    <a:moveTo>
                      <a:pt x="0" y="1399881"/>
                    </a:moveTo>
                    <a:cubicBezTo>
                      <a:pt x="287517" y="1018880"/>
                      <a:pt x="575035" y="637880"/>
                      <a:pt x="904973" y="410066"/>
                    </a:cubicBezTo>
                    <a:cubicBezTo>
                      <a:pt x="1234911" y="182252"/>
                      <a:pt x="1641835" y="65988"/>
                      <a:pt x="1979629" y="32994"/>
                    </a:cubicBezTo>
                    <a:cubicBezTo>
                      <a:pt x="2317423" y="0"/>
                      <a:pt x="2637934" y="109980"/>
                      <a:pt x="2931736" y="212104"/>
                    </a:cubicBezTo>
                    <a:cubicBezTo>
                      <a:pt x="3225538" y="314228"/>
                      <a:pt x="3483989" y="479982"/>
                      <a:pt x="3742441" y="645737"/>
                    </a:cubicBezTo>
                  </a:path>
                </a:pathLst>
              </a:custGeom>
              <a:noFill/>
              <a:ln w="25400" cap="flat" cmpd="sng" algn="ctr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5" name="Connecteur droit 14"/>
              <p:cNvCxnSpPr>
                <a:stCxn id="13" idx="1"/>
              </p:cNvCxnSpPr>
              <p:nvPr/>
            </p:nvCxnSpPr>
            <p:spPr bwMode="auto">
              <a:xfrm>
                <a:off x="921211" y="3088628"/>
                <a:ext cx="54149" cy="96532"/>
              </a:xfrm>
              <a:prstGeom prst="line">
                <a:avLst/>
              </a:prstGeom>
              <a:noFill/>
              <a:ln w="25400" cap="flat" cmpd="sng" algn="ctr">
                <a:solidFill>
                  <a:srgbClr val="9900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Connecteur droit 15"/>
              <p:cNvCxnSpPr>
                <a:endCxn id="14" idx="0"/>
              </p:cNvCxnSpPr>
              <p:nvPr/>
            </p:nvCxnSpPr>
            <p:spPr bwMode="auto">
              <a:xfrm flipV="1">
                <a:off x="965200" y="3135857"/>
                <a:ext cx="36647" cy="44224"/>
              </a:xfrm>
              <a:prstGeom prst="line">
                <a:avLst/>
              </a:prstGeom>
              <a:noFill/>
              <a:ln w="25400" cap="flat" cmpd="sng" algn="ctr">
                <a:solidFill>
                  <a:srgbClr val="9900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73" name="Groupe 72"/>
          <p:cNvGrpSpPr/>
          <p:nvPr/>
        </p:nvGrpSpPr>
        <p:grpSpPr>
          <a:xfrm>
            <a:off x="5467242" y="2335166"/>
            <a:ext cx="3481686" cy="2189683"/>
            <a:chOff x="5467242" y="2325006"/>
            <a:chExt cx="3481686" cy="2189683"/>
          </a:xfrm>
        </p:grpSpPr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5502498" y="2413971"/>
              <a:ext cx="0" cy="19453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 sz="1400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H="1">
              <a:off x="5510784" y="4359275"/>
              <a:ext cx="3200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 sz="1400"/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5467242" y="2325006"/>
              <a:ext cx="57084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400" b="1" smtClean="0"/>
                <a:t>F/S</a:t>
              </a:r>
              <a:r>
                <a:rPr lang="en-GB" sz="1400" b="1" baseline="-25000" smtClean="0"/>
                <a:t>0</a:t>
              </a:r>
              <a:endParaRPr lang="en-GB" sz="1400" baseline="-25000" smtClean="0"/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8637688" y="4206912"/>
              <a:ext cx="3112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400" b="1" dirty="0" smtClean="0"/>
                <a:t>T</a:t>
              </a:r>
              <a:endParaRPr lang="en-GB" sz="1400" b="1" dirty="0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5808590" y="2624734"/>
            <a:ext cx="2364488" cy="866080"/>
            <a:chOff x="4771642" y="2958846"/>
            <a:chExt cx="2364488" cy="866080"/>
          </a:xfrm>
        </p:grpSpPr>
        <p:sp>
          <p:nvSpPr>
            <p:cNvPr id="46" name="Line 10"/>
            <p:cNvSpPr>
              <a:spLocks noChangeShapeType="1"/>
            </p:cNvSpPr>
            <p:nvPr/>
          </p:nvSpPr>
          <p:spPr bwMode="auto">
            <a:xfrm flipH="1" flipV="1">
              <a:off x="4771642" y="2958846"/>
              <a:ext cx="905257" cy="359664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" name="Forme libre 46"/>
            <p:cNvSpPr/>
            <p:nvPr/>
          </p:nvSpPr>
          <p:spPr bwMode="auto">
            <a:xfrm>
              <a:off x="5673090" y="3310890"/>
              <a:ext cx="1463040" cy="514036"/>
            </a:xfrm>
            <a:custGeom>
              <a:avLst/>
              <a:gdLst>
                <a:gd name="connsiteX0" fmla="*/ 0 w 1463040"/>
                <a:gd name="connsiteY0" fmla="*/ 0 h 655320"/>
                <a:gd name="connsiteX1" fmla="*/ 160020 w 1463040"/>
                <a:gd name="connsiteY1" fmla="*/ 160020 h 655320"/>
                <a:gd name="connsiteX2" fmla="*/ 396240 w 1463040"/>
                <a:gd name="connsiteY2" fmla="*/ 358140 h 655320"/>
                <a:gd name="connsiteX3" fmla="*/ 685800 w 1463040"/>
                <a:gd name="connsiteY3" fmla="*/ 502920 h 655320"/>
                <a:gd name="connsiteX4" fmla="*/ 914400 w 1463040"/>
                <a:gd name="connsiteY4" fmla="*/ 563880 h 655320"/>
                <a:gd name="connsiteX5" fmla="*/ 1211580 w 1463040"/>
                <a:gd name="connsiteY5" fmla="*/ 594360 h 655320"/>
                <a:gd name="connsiteX6" fmla="*/ 1463040 w 1463040"/>
                <a:gd name="connsiteY6" fmla="*/ 655320 h 65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3040" h="655320">
                  <a:moveTo>
                    <a:pt x="0" y="0"/>
                  </a:moveTo>
                  <a:cubicBezTo>
                    <a:pt x="46990" y="50165"/>
                    <a:pt x="93980" y="100330"/>
                    <a:pt x="160020" y="160020"/>
                  </a:cubicBezTo>
                  <a:cubicBezTo>
                    <a:pt x="226060" y="219710"/>
                    <a:pt x="308610" y="300990"/>
                    <a:pt x="396240" y="358140"/>
                  </a:cubicBezTo>
                  <a:cubicBezTo>
                    <a:pt x="483870" y="415290"/>
                    <a:pt x="599440" y="468630"/>
                    <a:pt x="685800" y="502920"/>
                  </a:cubicBezTo>
                  <a:cubicBezTo>
                    <a:pt x="772160" y="537210"/>
                    <a:pt x="826770" y="548640"/>
                    <a:pt x="914400" y="563880"/>
                  </a:cubicBezTo>
                  <a:cubicBezTo>
                    <a:pt x="1002030" y="579120"/>
                    <a:pt x="1120140" y="579120"/>
                    <a:pt x="1211580" y="594360"/>
                  </a:cubicBezTo>
                  <a:cubicBezTo>
                    <a:pt x="1303020" y="609600"/>
                    <a:pt x="1383030" y="632460"/>
                    <a:pt x="1463040" y="655320"/>
                  </a:cubicBezTo>
                </a:path>
              </a:pathLst>
            </a:cu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orme libre 47"/>
            <p:cNvSpPr/>
            <p:nvPr/>
          </p:nvSpPr>
          <p:spPr bwMode="auto">
            <a:xfrm>
              <a:off x="5684520" y="3241040"/>
              <a:ext cx="1424940" cy="203200"/>
            </a:xfrm>
            <a:custGeom>
              <a:avLst/>
              <a:gdLst>
                <a:gd name="connsiteX0" fmla="*/ 0 w 1424940"/>
                <a:gd name="connsiteY0" fmla="*/ 81280 h 203200"/>
                <a:gd name="connsiteX1" fmla="*/ 350520 w 1424940"/>
                <a:gd name="connsiteY1" fmla="*/ 12700 h 203200"/>
                <a:gd name="connsiteX2" fmla="*/ 518160 w 1424940"/>
                <a:gd name="connsiteY2" fmla="*/ 5080 h 203200"/>
                <a:gd name="connsiteX3" fmla="*/ 792480 w 1424940"/>
                <a:gd name="connsiteY3" fmla="*/ 35560 h 203200"/>
                <a:gd name="connsiteX4" fmla="*/ 1120140 w 1424940"/>
                <a:gd name="connsiteY4" fmla="*/ 127000 h 203200"/>
                <a:gd name="connsiteX5" fmla="*/ 1424940 w 1424940"/>
                <a:gd name="connsiteY5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4940" h="203200">
                  <a:moveTo>
                    <a:pt x="0" y="81280"/>
                  </a:moveTo>
                  <a:cubicBezTo>
                    <a:pt x="132080" y="53340"/>
                    <a:pt x="264160" y="25400"/>
                    <a:pt x="350520" y="12700"/>
                  </a:cubicBezTo>
                  <a:cubicBezTo>
                    <a:pt x="436880" y="0"/>
                    <a:pt x="444500" y="1270"/>
                    <a:pt x="518160" y="5080"/>
                  </a:cubicBezTo>
                  <a:cubicBezTo>
                    <a:pt x="591820" y="8890"/>
                    <a:pt x="692150" y="15240"/>
                    <a:pt x="792480" y="35560"/>
                  </a:cubicBezTo>
                  <a:cubicBezTo>
                    <a:pt x="892810" y="55880"/>
                    <a:pt x="1014730" y="99060"/>
                    <a:pt x="1120140" y="127000"/>
                  </a:cubicBezTo>
                  <a:cubicBezTo>
                    <a:pt x="1225550" y="154940"/>
                    <a:pt x="1325245" y="179070"/>
                    <a:pt x="1424940" y="203200"/>
                  </a:cubicBezTo>
                </a:path>
              </a:pathLst>
            </a:custGeom>
            <a:noFill/>
            <a:ln w="25400" cap="flat" cmpd="sng" algn="ctr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4169663" y="2765898"/>
            <a:ext cx="2132077" cy="72000"/>
            <a:chOff x="4169663" y="2755738"/>
            <a:chExt cx="2132077" cy="72000"/>
          </a:xfrm>
        </p:grpSpPr>
        <p:cxnSp>
          <p:nvCxnSpPr>
            <p:cNvPr id="29" name="Connecteur droit 28"/>
            <p:cNvCxnSpPr>
              <a:stCxn id="35" idx="1"/>
            </p:cNvCxnSpPr>
            <p:nvPr/>
          </p:nvCxnSpPr>
          <p:spPr bwMode="auto">
            <a:xfrm>
              <a:off x="4169663" y="2811110"/>
              <a:ext cx="2132077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Ellipse 53"/>
            <p:cNvSpPr>
              <a:spLocks noChangeAspect="1"/>
            </p:cNvSpPr>
            <p:nvPr/>
          </p:nvSpPr>
          <p:spPr bwMode="auto">
            <a:xfrm>
              <a:off x="6222746" y="2755738"/>
              <a:ext cx="72000" cy="720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2570903" y="2878674"/>
            <a:ext cx="4668725" cy="422520"/>
            <a:chOff x="2570903" y="2868514"/>
            <a:chExt cx="4668725" cy="422520"/>
          </a:xfrm>
        </p:grpSpPr>
        <p:cxnSp>
          <p:nvCxnSpPr>
            <p:cNvPr id="28" name="Connecteur droit 27"/>
            <p:cNvCxnSpPr>
              <a:endCxn id="48" idx="2"/>
            </p:cNvCxnSpPr>
            <p:nvPr/>
          </p:nvCxnSpPr>
          <p:spPr bwMode="auto">
            <a:xfrm>
              <a:off x="3037840" y="2906791"/>
              <a:ext cx="4201788" cy="5217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Connecteur droit 41"/>
            <p:cNvCxnSpPr/>
            <p:nvPr/>
          </p:nvCxnSpPr>
          <p:spPr bwMode="auto">
            <a:xfrm flipV="1">
              <a:off x="2570903" y="3252625"/>
              <a:ext cx="4535375" cy="7966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Ellipse 52"/>
            <p:cNvSpPr>
              <a:spLocks noChangeAspect="1"/>
            </p:cNvSpPr>
            <p:nvPr/>
          </p:nvSpPr>
          <p:spPr bwMode="auto">
            <a:xfrm>
              <a:off x="7082282" y="3219034"/>
              <a:ext cx="72000" cy="720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Ellipse 54"/>
            <p:cNvSpPr>
              <a:spLocks noChangeAspect="1"/>
            </p:cNvSpPr>
            <p:nvPr/>
          </p:nvSpPr>
          <p:spPr bwMode="auto">
            <a:xfrm>
              <a:off x="7078472" y="2868514"/>
              <a:ext cx="72000" cy="72000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943610" y="3000594"/>
            <a:ext cx="6965950" cy="483480"/>
            <a:chOff x="943610" y="2990434"/>
            <a:chExt cx="6965950" cy="483480"/>
          </a:xfrm>
        </p:grpSpPr>
        <p:cxnSp>
          <p:nvCxnSpPr>
            <p:cNvPr id="26" name="Connecteur droit 25"/>
            <p:cNvCxnSpPr>
              <a:stCxn id="14" idx="2"/>
            </p:cNvCxnSpPr>
            <p:nvPr/>
          </p:nvCxnSpPr>
          <p:spPr bwMode="auto">
            <a:xfrm flipV="1">
              <a:off x="1463463" y="3040516"/>
              <a:ext cx="6446097" cy="16874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Connecteur droit 26"/>
            <p:cNvCxnSpPr/>
            <p:nvPr/>
          </p:nvCxnSpPr>
          <p:spPr bwMode="auto">
            <a:xfrm flipV="1">
              <a:off x="981879" y="3425455"/>
              <a:ext cx="6881961" cy="18016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Ellipse 39"/>
            <p:cNvSpPr>
              <a:spLocks noChangeAspect="1"/>
            </p:cNvSpPr>
            <p:nvPr/>
          </p:nvSpPr>
          <p:spPr bwMode="auto">
            <a:xfrm>
              <a:off x="943610" y="3401914"/>
              <a:ext cx="72000" cy="720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Ellipse 43"/>
            <p:cNvSpPr>
              <a:spLocks noChangeAspect="1"/>
            </p:cNvSpPr>
            <p:nvPr/>
          </p:nvSpPr>
          <p:spPr bwMode="auto">
            <a:xfrm>
              <a:off x="1463040" y="3015834"/>
              <a:ext cx="72000" cy="72000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Ellipse 51"/>
            <p:cNvSpPr>
              <a:spLocks noChangeAspect="1"/>
            </p:cNvSpPr>
            <p:nvPr/>
          </p:nvSpPr>
          <p:spPr bwMode="auto">
            <a:xfrm>
              <a:off x="7801610" y="3383626"/>
              <a:ext cx="72000" cy="720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Ellipse 55"/>
            <p:cNvSpPr>
              <a:spLocks noChangeAspect="1"/>
            </p:cNvSpPr>
            <p:nvPr/>
          </p:nvSpPr>
          <p:spPr bwMode="auto">
            <a:xfrm>
              <a:off x="7803896" y="2990434"/>
              <a:ext cx="72000" cy="72000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7650875" y="3056407"/>
            <a:ext cx="410690" cy="1678253"/>
            <a:chOff x="7650875" y="3046247"/>
            <a:chExt cx="410690" cy="1678253"/>
          </a:xfrm>
        </p:grpSpPr>
        <p:cxnSp>
          <p:nvCxnSpPr>
            <p:cNvPr id="51" name="Connecteur droit 50"/>
            <p:cNvCxnSpPr/>
            <p:nvPr/>
          </p:nvCxnSpPr>
          <p:spPr bwMode="auto">
            <a:xfrm>
              <a:off x="7838823" y="3046247"/>
              <a:ext cx="0" cy="1318327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Rectangle 56"/>
            <p:cNvSpPr/>
            <p:nvPr/>
          </p:nvSpPr>
          <p:spPr>
            <a:xfrm>
              <a:off x="7650875" y="4355168"/>
              <a:ext cx="410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T</a:t>
              </a:r>
              <a:r>
                <a:rPr lang="en-GB" b="1" baseline="-25000" dirty="0" smtClean="0">
                  <a:solidFill>
                    <a:srgbClr val="FF0000"/>
                  </a:solidFill>
                </a:rPr>
                <a:t>1</a:t>
              </a:r>
              <a:endParaRPr lang="en-GB" b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6919355" y="2919247"/>
            <a:ext cx="410690" cy="1815413"/>
            <a:chOff x="6919355" y="2909087"/>
            <a:chExt cx="410690" cy="1815413"/>
          </a:xfrm>
        </p:grpSpPr>
        <p:cxnSp>
          <p:nvCxnSpPr>
            <p:cNvPr id="50" name="Connecteur droit 49"/>
            <p:cNvCxnSpPr/>
            <p:nvPr/>
          </p:nvCxnSpPr>
          <p:spPr bwMode="auto">
            <a:xfrm>
              <a:off x="7114923" y="2909087"/>
              <a:ext cx="0" cy="1440247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Rectangle 57"/>
            <p:cNvSpPr/>
            <p:nvPr/>
          </p:nvSpPr>
          <p:spPr>
            <a:xfrm>
              <a:off x="6919355" y="4355168"/>
              <a:ext cx="410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rgbClr val="FF6600"/>
                  </a:solidFill>
                </a:rPr>
                <a:t>T</a:t>
              </a:r>
              <a:r>
                <a:rPr lang="en-GB" b="1" baseline="-25000" dirty="0" smtClean="0">
                  <a:solidFill>
                    <a:srgbClr val="FF6600"/>
                  </a:solidFill>
                </a:rPr>
                <a:t>2</a:t>
              </a:r>
              <a:endParaRPr lang="en-GB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81" name="Groupe 80"/>
          <p:cNvGrpSpPr/>
          <p:nvPr/>
        </p:nvGrpSpPr>
        <p:grpSpPr>
          <a:xfrm>
            <a:off x="6050675" y="2789707"/>
            <a:ext cx="410690" cy="1952573"/>
            <a:chOff x="6050675" y="2779547"/>
            <a:chExt cx="410690" cy="1952573"/>
          </a:xfrm>
        </p:grpSpPr>
        <p:cxnSp>
          <p:nvCxnSpPr>
            <p:cNvPr id="49" name="Connecteur droit 48"/>
            <p:cNvCxnSpPr/>
            <p:nvPr/>
          </p:nvCxnSpPr>
          <p:spPr bwMode="auto">
            <a:xfrm>
              <a:off x="6253863" y="2779547"/>
              <a:ext cx="0" cy="1592647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6050675" y="4362788"/>
              <a:ext cx="410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chemeClr val="accent2"/>
                  </a:solidFill>
                </a:rPr>
                <a:t>T</a:t>
              </a:r>
              <a:r>
                <a:rPr lang="en-GB" b="1" baseline="-25000" dirty="0" smtClean="0">
                  <a:solidFill>
                    <a:schemeClr val="accent2"/>
                  </a:solidFill>
                </a:rPr>
                <a:t>3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60" name="Légende sans bordure 2 59"/>
          <p:cNvSpPr/>
          <p:nvPr/>
        </p:nvSpPr>
        <p:spPr bwMode="auto">
          <a:xfrm>
            <a:off x="6856900" y="2092411"/>
            <a:ext cx="1438688" cy="612648"/>
          </a:xfrm>
          <a:prstGeom prst="callout2">
            <a:avLst>
              <a:gd name="adj1" fmla="val 46448"/>
              <a:gd name="adj2" fmla="val -86"/>
              <a:gd name="adj3" fmla="val 47985"/>
              <a:gd name="adj4" fmla="val -16667"/>
              <a:gd name="adj5" fmla="val 100190"/>
              <a:gd name="adj6" fmla="val -5805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Arial" charset="0"/>
              </a:rPr>
              <a:t>Fragile fracture</a:t>
            </a:r>
            <a:endParaRPr kumimoji="0" lang="en-GB" sz="1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grpSp>
        <p:nvGrpSpPr>
          <p:cNvPr id="61" name="Groupe 60"/>
          <p:cNvGrpSpPr/>
          <p:nvPr/>
        </p:nvGrpSpPr>
        <p:grpSpPr>
          <a:xfrm>
            <a:off x="1307143" y="1824115"/>
            <a:ext cx="427479" cy="427479"/>
            <a:chOff x="1368103" y="5088090"/>
            <a:chExt cx="427479" cy="427479"/>
          </a:xfrm>
        </p:grpSpPr>
        <p:sp>
          <p:nvSpPr>
            <p:cNvPr id="62" name="Rectangle à coins arrondis 61"/>
            <p:cNvSpPr>
              <a:spLocks noChangeAspect="1"/>
            </p:cNvSpPr>
            <p:nvPr/>
          </p:nvSpPr>
          <p:spPr bwMode="auto">
            <a:xfrm>
              <a:off x="1368103" y="5088090"/>
              <a:ext cx="427479" cy="427479"/>
            </a:xfrm>
            <a:prstGeom prst="roundRect">
              <a:avLst>
                <a:gd name="adj" fmla="val 31484"/>
              </a:avLst>
            </a:prstGeom>
            <a:solidFill>
              <a:srgbClr val="6F8EA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prstMaterial="clear">
              <a:bevelT/>
              <a:extrusionClr>
                <a:schemeClr val="accent2">
                  <a:lumMod val="75000"/>
                </a:schemeClr>
              </a:extrusionClr>
              <a:contourClr>
                <a:schemeClr val="accent2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376497" y="5117163"/>
              <a:ext cx="410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T</a:t>
              </a:r>
              <a:r>
                <a:rPr lang="en-GB" b="1" baseline="-25000" dirty="0" smtClean="0">
                  <a:solidFill>
                    <a:srgbClr val="FF0000"/>
                  </a:solidFill>
                </a:rPr>
                <a:t>1</a:t>
              </a:r>
              <a:endParaRPr lang="en-GB" b="1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2078548" y="1824115"/>
            <a:ext cx="1825940" cy="2798270"/>
            <a:chOff x="2078548" y="1813955"/>
            <a:chExt cx="1825940" cy="2798270"/>
          </a:xfrm>
        </p:grpSpPr>
        <p:grpSp>
          <p:nvGrpSpPr>
            <p:cNvPr id="17" name="Groupe 16"/>
            <p:cNvGrpSpPr/>
            <p:nvPr/>
          </p:nvGrpSpPr>
          <p:grpSpPr>
            <a:xfrm>
              <a:off x="2301894" y="2332626"/>
              <a:ext cx="1602594" cy="2279599"/>
              <a:chOff x="2469534" y="2067612"/>
              <a:chExt cx="1602594" cy="2279599"/>
            </a:xfrm>
          </p:grpSpPr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3535336" y="4039434"/>
                <a:ext cx="5367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b="1" smtClean="0"/>
                  <a:t>A%</a:t>
                </a:r>
                <a:endParaRPr lang="en-GB" sz="1400" b="1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2491074" y="2148957"/>
                <a:ext cx="0" cy="194530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 sz="1400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 flipH="1">
                <a:off x="2491074" y="4094261"/>
                <a:ext cx="116883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 sz="1400"/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2469534" y="2067612"/>
                <a:ext cx="57084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b="1" smtClean="0"/>
                  <a:t>F/S</a:t>
                </a:r>
                <a:r>
                  <a:rPr lang="en-GB" sz="1400" b="1" baseline="-25000" smtClean="0"/>
                  <a:t>0</a:t>
                </a:r>
                <a:endParaRPr lang="en-GB" sz="1400" baseline="-25000" smtClean="0"/>
              </a:p>
            </p:txBody>
          </p:sp>
          <p:grpSp>
            <p:nvGrpSpPr>
              <p:cNvPr id="22" name="Groupe 118"/>
              <p:cNvGrpSpPr/>
              <p:nvPr/>
            </p:nvGrpSpPr>
            <p:grpSpPr>
              <a:xfrm>
                <a:off x="2493401" y="2627374"/>
                <a:ext cx="864479" cy="1472186"/>
                <a:chOff x="2493401" y="2918894"/>
                <a:chExt cx="864479" cy="1180665"/>
              </a:xfrm>
            </p:grpSpPr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493401" y="3170672"/>
                  <a:ext cx="179771" cy="928887"/>
                </a:xfrm>
                <a:prstGeom prst="line">
                  <a:avLst/>
                </a:prstGeom>
                <a:noFill/>
                <a:ln w="25400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cxnSp>
              <p:nvCxnSpPr>
                <p:cNvPr id="24" name="Connecteur droit 23"/>
                <p:cNvCxnSpPr>
                  <a:stCxn id="23" idx="1"/>
                </p:cNvCxnSpPr>
                <p:nvPr/>
              </p:nvCxnSpPr>
              <p:spPr bwMode="auto">
                <a:xfrm>
                  <a:off x="2673172" y="3170671"/>
                  <a:ext cx="64948" cy="44815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9900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5" name="Forme libre 24"/>
                <p:cNvSpPr/>
                <p:nvPr/>
              </p:nvSpPr>
              <p:spPr bwMode="auto">
                <a:xfrm>
                  <a:off x="2722880" y="2918894"/>
                  <a:ext cx="635000" cy="292518"/>
                </a:xfrm>
                <a:custGeom>
                  <a:avLst/>
                  <a:gdLst>
                    <a:gd name="connsiteX0" fmla="*/ 0 w 619760"/>
                    <a:gd name="connsiteY0" fmla="*/ 334433 h 334433"/>
                    <a:gd name="connsiteX1" fmla="*/ 111760 w 619760"/>
                    <a:gd name="connsiteY1" fmla="*/ 171873 h 334433"/>
                    <a:gd name="connsiteX2" fmla="*/ 269240 w 619760"/>
                    <a:gd name="connsiteY2" fmla="*/ 44873 h 334433"/>
                    <a:gd name="connsiteX3" fmla="*/ 467360 w 619760"/>
                    <a:gd name="connsiteY3" fmla="*/ 4233 h 334433"/>
                    <a:gd name="connsiteX4" fmla="*/ 619760 w 619760"/>
                    <a:gd name="connsiteY4" fmla="*/ 19473 h 334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9760" h="334433">
                      <a:moveTo>
                        <a:pt x="0" y="334433"/>
                      </a:moveTo>
                      <a:cubicBezTo>
                        <a:pt x="33443" y="277283"/>
                        <a:pt x="66887" y="220133"/>
                        <a:pt x="111760" y="171873"/>
                      </a:cubicBezTo>
                      <a:cubicBezTo>
                        <a:pt x="156633" y="123613"/>
                        <a:pt x="209973" y="72813"/>
                        <a:pt x="269240" y="44873"/>
                      </a:cubicBezTo>
                      <a:cubicBezTo>
                        <a:pt x="328507" y="16933"/>
                        <a:pt x="408940" y="8466"/>
                        <a:pt x="467360" y="4233"/>
                      </a:cubicBezTo>
                      <a:cubicBezTo>
                        <a:pt x="525780" y="0"/>
                        <a:pt x="572770" y="9736"/>
                        <a:pt x="619760" y="19473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9900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1" name="Ellipse 40"/>
            <p:cNvSpPr>
              <a:spLocks noChangeAspect="1"/>
            </p:cNvSpPr>
            <p:nvPr/>
          </p:nvSpPr>
          <p:spPr bwMode="auto">
            <a:xfrm>
              <a:off x="3012440" y="2868514"/>
              <a:ext cx="72000" cy="72000"/>
            </a:xfrm>
            <a:prstGeom prst="ellips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Ellipse 42"/>
            <p:cNvSpPr>
              <a:spLocks noChangeAspect="1"/>
            </p:cNvSpPr>
            <p:nvPr/>
          </p:nvSpPr>
          <p:spPr bwMode="auto">
            <a:xfrm>
              <a:off x="2534920" y="3219034"/>
              <a:ext cx="72000" cy="720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7" name="Groupe 66"/>
            <p:cNvGrpSpPr/>
            <p:nvPr/>
          </p:nvGrpSpPr>
          <p:grpSpPr>
            <a:xfrm>
              <a:off x="2741792" y="1813955"/>
              <a:ext cx="427479" cy="427479"/>
              <a:chOff x="3886513" y="5326714"/>
              <a:chExt cx="427479" cy="42747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894907" y="5355787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smtClean="0">
                    <a:solidFill>
                      <a:srgbClr val="FF6600"/>
                    </a:solidFill>
                  </a:rPr>
                  <a:t>T</a:t>
                </a:r>
                <a:r>
                  <a:rPr lang="en-GB" b="1" baseline="-25000" smtClean="0">
                    <a:solidFill>
                      <a:srgbClr val="FF6600"/>
                    </a:solidFill>
                  </a:rPr>
                  <a:t>2</a:t>
                </a:r>
                <a:endParaRPr lang="en-GB">
                  <a:solidFill>
                    <a:srgbClr val="FF6600"/>
                  </a:solidFill>
                </a:endParaRPr>
              </a:p>
            </p:txBody>
          </p:sp>
          <p:sp>
            <p:nvSpPr>
              <p:cNvPr id="69" name="Rectangle à coins arrondis 68"/>
              <p:cNvSpPr>
                <a:spLocks noChangeAspect="1"/>
              </p:cNvSpPr>
              <p:nvPr/>
            </p:nvSpPr>
            <p:spPr bwMode="auto">
              <a:xfrm>
                <a:off x="3886513" y="5326714"/>
                <a:ext cx="427479" cy="427479"/>
              </a:xfrm>
              <a:prstGeom prst="roundRect">
                <a:avLst>
                  <a:gd name="adj" fmla="val 31484"/>
                </a:avLst>
              </a:prstGeom>
              <a:solidFill>
                <a:srgbClr val="6F8EA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clear">
                <a:bevelT/>
                <a:extrusionClr>
                  <a:schemeClr val="accent2">
                    <a:lumMod val="75000"/>
                  </a:schemeClr>
                </a:extrusionClr>
                <a:contourClr>
                  <a:schemeClr val="accent2"/>
                </a:contour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2078548" y="184302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mtClean="0"/>
                <a:t>&gt;</a:t>
              </a:r>
              <a:endParaRPr lang="en-GB"/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3513197" y="1824115"/>
            <a:ext cx="2015875" cy="2798270"/>
            <a:chOff x="3513197" y="1813955"/>
            <a:chExt cx="2015875" cy="2798270"/>
          </a:xfrm>
        </p:grpSpPr>
        <p:grpSp>
          <p:nvGrpSpPr>
            <p:cNvPr id="72" name="Groupe 71"/>
            <p:cNvGrpSpPr/>
            <p:nvPr/>
          </p:nvGrpSpPr>
          <p:grpSpPr>
            <a:xfrm>
              <a:off x="3912762" y="1813955"/>
              <a:ext cx="1616310" cy="2798270"/>
              <a:chOff x="3912762" y="1813955"/>
              <a:chExt cx="1616310" cy="2798270"/>
            </a:xfrm>
          </p:grpSpPr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4992280" y="4304448"/>
                <a:ext cx="5367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b="1" smtClean="0"/>
                  <a:t>A%</a:t>
                </a:r>
                <a:endParaRPr lang="en-GB" sz="1400" b="1"/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3941922" y="2413971"/>
                <a:ext cx="0" cy="194530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 sz="1400"/>
              </a:p>
            </p:txBody>
          </p:sp>
          <p:sp>
            <p:nvSpPr>
              <p:cNvPr id="33" name="Line 9"/>
              <p:cNvSpPr>
                <a:spLocks noChangeShapeType="1"/>
              </p:cNvSpPr>
              <p:nvPr/>
            </p:nvSpPr>
            <p:spPr bwMode="auto">
              <a:xfrm flipH="1">
                <a:off x="3941922" y="4359275"/>
                <a:ext cx="116883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 sz="1400"/>
              </a:p>
            </p:txBody>
          </p:sp>
          <p:sp>
            <p:nvSpPr>
              <p:cNvPr id="34" name="Text Box 15"/>
              <p:cNvSpPr txBox="1">
                <a:spLocks noChangeArrowheads="1"/>
              </p:cNvSpPr>
              <p:nvPr/>
            </p:nvSpPr>
            <p:spPr bwMode="auto">
              <a:xfrm>
                <a:off x="3912762" y="2332626"/>
                <a:ext cx="57084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400" b="1" smtClean="0"/>
                  <a:t>F/S</a:t>
                </a:r>
                <a:r>
                  <a:rPr lang="en-GB" sz="1400" b="1" baseline="-25000" smtClean="0"/>
                  <a:t>0</a:t>
                </a:r>
                <a:endParaRPr lang="en-GB" sz="1400" baseline="-25000" smtClean="0"/>
              </a:p>
            </p:txBody>
          </p:sp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 flipV="1">
                <a:off x="3944248" y="2800950"/>
                <a:ext cx="225415" cy="1563625"/>
              </a:xfrm>
              <a:prstGeom prst="line">
                <a:avLst/>
              </a:prstGeom>
              <a:noFill/>
              <a:ln w="25400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64" name="Groupe 63"/>
              <p:cNvGrpSpPr/>
              <p:nvPr/>
            </p:nvGrpSpPr>
            <p:grpSpPr>
              <a:xfrm>
                <a:off x="4176440" y="1813955"/>
                <a:ext cx="427479" cy="427479"/>
                <a:chOff x="2028700" y="5255730"/>
                <a:chExt cx="427479" cy="427479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2037094" y="5284803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smtClean="0">
                      <a:solidFill>
                        <a:schemeClr val="accent2"/>
                      </a:solidFill>
                    </a:rPr>
                    <a:t>T</a:t>
                  </a:r>
                  <a:r>
                    <a:rPr lang="en-GB" b="1" baseline="-25000" smtClean="0">
                      <a:solidFill>
                        <a:schemeClr val="accent2"/>
                      </a:solidFill>
                    </a:rPr>
                    <a:t>3</a:t>
                  </a:r>
                  <a:endParaRPr lang="en-GB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66" name="Rectangle à coins arrondis 65"/>
                <p:cNvSpPr>
                  <a:spLocks noChangeAspect="1"/>
                </p:cNvSpPr>
                <p:nvPr/>
              </p:nvSpPr>
              <p:spPr bwMode="auto">
                <a:xfrm>
                  <a:off x="2028700" y="5255730"/>
                  <a:ext cx="427479" cy="427479"/>
                </a:xfrm>
                <a:prstGeom prst="roundRect">
                  <a:avLst>
                    <a:gd name="adj" fmla="val 31484"/>
                  </a:avLst>
                </a:prstGeom>
                <a:solidFill>
                  <a:srgbClr val="6F8EA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extrusionH="76200" prstMaterial="clear">
                  <a:bevelT/>
                  <a:extrusionClr>
                    <a:schemeClr val="accent2">
                      <a:lumMod val="75000"/>
                    </a:schemeClr>
                  </a:extrusionClr>
                  <a:contourClr>
                    <a:schemeClr val="accent2"/>
                  </a:contourClr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71" name="Rectangle 70"/>
            <p:cNvSpPr/>
            <p:nvPr/>
          </p:nvSpPr>
          <p:spPr>
            <a:xfrm>
              <a:off x="3513197" y="1843028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mtClean="0"/>
                <a:t>&gt;</a:t>
              </a:r>
              <a:endParaRPr lang="en-GB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1160194" y="25839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3399"/>
                </a:solidFill>
              </a:rPr>
              <a:t>UTS</a:t>
            </a:r>
            <a:endParaRPr lang="fr-FR" dirty="0">
              <a:solidFill>
                <a:srgbClr val="FF3399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83138" y="357961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6600"/>
                </a:solidFill>
              </a:rPr>
              <a:t>YS</a:t>
            </a:r>
            <a:endParaRPr lang="fr-FR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2" grpId="0"/>
      <p:bldP spid="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CERN Accelerator School – 2013</a:t>
            </a:r>
          </a:p>
          <a:p>
            <a:pPr>
              <a:defRPr/>
            </a:pPr>
            <a:r>
              <a:rPr lang="en-US" noProof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33</a:t>
            </a:fld>
            <a:endParaRPr lang="en-US" i="1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04200" cy="490537"/>
          </a:xfrm>
        </p:spPr>
        <p:txBody>
          <a:bodyPr/>
          <a:lstStyle/>
          <a:p>
            <a:r>
              <a:rPr lang="fr-FR" dirty="0" smtClean="0"/>
              <a:t>MECHANICAL PROPERTIES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450652"/>
            <a:ext cx="8229600" cy="54869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Mechanical behaviour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mechanical behaviour at cold temperature of metals and metallic alloys depends on their crystal structure.</a:t>
            </a:r>
          </a:p>
          <a:p>
            <a:pPr marL="1790700" marR="0" lvl="1" indent="-2667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face-</a:t>
            </a:r>
            <a:r>
              <a:rPr kumimoji="0" lang="en-GB" sz="20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centered</a:t>
            </a:r>
            <a:r>
              <a:rPr kumimoji="0" lang="en-GB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cubic crystal structure (FCC): </a:t>
            </a:r>
          </a:p>
          <a:p>
            <a:pPr marL="1790700" marR="0" lvl="1" indent="-2667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(Cu-Ni alloys, aluminium and its alloys, stainless steel (300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serie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), Ag,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Pb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brass, Au, Pt), </a:t>
            </a:r>
          </a:p>
          <a:p>
            <a:pPr marL="1790700" marR="0" lvl="1" indent="-2667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they belongs ductile until low temperatures and do not present any ductile-brittle transition.</a:t>
            </a:r>
          </a:p>
          <a:p>
            <a:pPr marL="1790700" marR="0" lvl="1" indent="-2667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body-</a:t>
            </a:r>
            <a:r>
              <a:rPr kumimoji="0" lang="en-GB" sz="20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centered</a:t>
            </a:r>
            <a:r>
              <a:rPr kumimoji="0" lang="en-GB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cubic </a:t>
            </a:r>
            <a:r>
              <a:rPr kumimoji="0" lang="en-GB" sz="20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cristal</a:t>
            </a:r>
            <a:r>
              <a:rPr kumimoji="0" lang="en-GB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structure (BCC): </a:t>
            </a:r>
          </a:p>
          <a:p>
            <a:pPr marL="1790700" marR="0" lvl="1" indent="-2667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(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ferritic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steels, carbon steel, steel with Ni (&lt;10%), Mo,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Nb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Cr,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NbTi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1790700" marR="0" lvl="1" indent="-2667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a ductile-brittle transition appears at low T°.</a:t>
            </a:r>
          </a:p>
          <a:p>
            <a:pPr marL="1790700" marR="0" lvl="1" indent="-2667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compact hexagonal structure (HCP):</a:t>
            </a:r>
          </a:p>
          <a:p>
            <a:pPr marL="1790700" marR="0" lvl="1" indent="-2667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 </a:t>
            </a: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Zn,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Be,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Zr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,Mg, Co, Ti alloys (TA5E)...)</a:t>
            </a:r>
          </a:p>
          <a:p>
            <a:pPr marL="1790700" marR="0" lvl="1" indent="-2667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no general trend comes out. </a:t>
            </a:r>
          </a:p>
          <a:p>
            <a:pPr marL="1790700" marR="0" lvl="1" indent="-26670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mechanical properties depends on interstitial components</a:t>
            </a:r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704967" y="1648288"/>
            <a:ext cx="1331897" cy="1325004"/>
            <a:chOff x="3228051" y="1795268"/>
            <a:chExt cx="1963080" cy="1952920"/>
          </a:xfrm>
        </p:grpSpPr>
        <p:grpSp>
          <p:nvGrpSpPr>
            <p:cNvPr id="8" name="Groupe 93"/>
            <p:cNvGrpSpPr/>
            <p:nvPr/>
          </p:nvGrpSpPr>
          <p:grpSpPr>
            <a:xfrm>
              <a:off x="3315970" y="1877060"/>
              <a:ext cx="1449070" cy="1445260"/>
              <a:chOff x="3661410" y="2217420"/>
              <a:chExt cx="1449070" cy="1445260"/>
            </a:xfrm>
          </p:grpSpPr>
          <p:sp>
            <p:nvSpPr>
              <p:cNvPr id="52" name="Rectangle 51"/>
              <p:cNvSpPr>
                <a:spLocks noChangeAspect="1"/>
              </p:cNvSpPr>
              <p:nvPr/>
            </p:nvSpPr>
            <p:spPr bwMode="auto">
              <a:xfrm>
                <a:off x="3663466" y="2222422"/>
                <a:ext cx="1440000" cy="144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3" name="Connecteur droit 52"/>
              <p:cNvCxnSpPr/>
              <p:nvPr/>
            </p:nvCxnSpPr>
            <p:spPr bwMode="auto">
              <a:xfrm flipH="1" flipV="1">
                <a:off x="3661410" y="2217420"/>
                <a:ext cx="1449070" cy="144526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Connecteur droit 53"/>
              <p:cNvCxnSpPr/>
              <p:nvPr/>
            </p:nvCxnSpPr>
            <p:spPr bwMode="auto">
              <a:xfrm flipV="1">
                <a:off x="3677920" y="2221230"/>
                <a:ext cx="1423670" cy="143637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e 61"/>
            <p:cNvGrpSpPr/>
            <p:nvPr/>
          </p:nvGrpSpPr>
          <p:grpSpPr>
            <a:xfrm>
              <a:off x="4757624" y="1883664"/>
              <a:ext cx="348792" cy="1780032"/>
              <a:chOff x="3314904" y="1883664"/>
              <a:chExt cx="348792" cy="1780032"/>
            </a:xfrm>
          </p:grpSpPr>
          <p:cxnSp>
            <p:nvCxnSpPr>
              <p:cNvPr id="49" name="Connecteur droit 48"/>
              <p:cNvCxnSpPr/>
              <p:nvPr/>
            </p:nvCxnSpPr>
            <p:spPr bwMode="auto">
              <a:xfrm flipH="1" flipV="1">
                <a:off x="3314904" y="3314590"/>
                <a:ext cx="348792" cy="34879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Connecteur droit 49"/>
              <p:cNvCxnSpPr/>
              <p:nvPr/>
            </p:nvCxnSpPr>
            <p:spPr bwMode="auto">
              <a:xfrm>
                <a:off x="3322320" y="1883664"/>
                <a:ext cx="341376" cy="178003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Connecteur droit 50"/>
              <p:cNvCxnSpPr/>
              <p:nvPr/>
            </p:nvCxnSpPr>
            <p:spPr bwMode="auto">
              <a:xfrm flipH="1">
                <a:off x="3322320" y="2212848"/>
                <a:ext cx="341376" cy="110947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Groupe 67"/>
            <p:cNvGrpSpPr/>
            <p:nvPr/>
          </p:nvGrpSpPr>
          <p:grpSpPr>
            <a:xfrm>
              <a:off x="3318968" y="3313574"/>
              <a:ext cx="1792664" cy="350363"/>
              <a:chOff x="3308808" y="1875934"/>
              <a:chExt cx="1792664" cy="350363"/>
            </a:xfrm>
          </p:grpSpPr>
          <p:cxnSp>
            <p:nvCxnSpPr>
              <p:cNvPr id="44" name="Connecteur droit 43"/>
              <p:cNvCxnSpPr/>
              <p:nvPr/>
            </p:nvCxnSpPr>
            <p:spPr bwMode="auto">
              <a:xfrm flipH="1" flipV="1">
                <a:off x="3308808" y="1875934"/>
                <a:ext cx="348792" cy="34879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Connecteur droit 44"/>
              <p:cNvCxnSpPr/>
              <p:nvPr/>
            </p:nvCxnSpPr>
            <p:spPr bwMode="auto">
              <a:xfrm flipH="1" flipV="1">
                <a:off x="4752680" y="1877505"/>
                <a:ext cx="348792" cy="34879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Connecteur droit 45"/>
              <p:cNvCxnSpPr/>
              <p:nvPr/>
            </p:nvCxnSpPr>
            <p:spPr bwMode="auto">
              <a:xfrm>
                <a:off x="3318233" y="1882030"/>
                <a:ext cx="1440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Connecteur droit 46"/>
              <p:cNvCxnSpPr/>
              <p:nvPr/>
            </p:nvCxnSpPr>
            <p:spPr bwMode="auto">
              <a:xfrm flipH="1" flipV="1">
                <a:off x="3322320" y="1889760"/>
                <a:ext cx="1757680" cy="330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Connecteur droit 47"/>
              <p:cNvCxnSpPr/>
              <p:nvPr/>
            </p:nvCxnSpPr>
            <p:spPr bwMode="auto">
              <a:xfrm flipV="1">
                <a:off x="3663696" y="1883664"/>
                <a:ext cx="1103376" cy="33528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" name="Groupe 46"/>
            <p:cNvGrpSpPr/>
            <p:nvPr/>
          </p:nvGrpSpPr>
          <p:grpSpPr>
            <a:xfrm>
              <a:off x="3314904" y="1881358"/>
              <a:ext cx="348792" cy="1782338"/>
              <a:chOff x="3314904" y="1881358"/>
              <a:chExt cx="348792" cy="1782338"/>
            </a:xfrm>
          </p:grpSpPr>
          <p:cxnSp>
            <p:nvCxnSpPr>
              <p:cNvPr id="40" name="Connecteur droit 39"/>
              <p:cNvCxnSpPr/>
              <p:nvPr/>
            </p:nvCxnSpPr>
            <p:spPr bwMode="auto">
              <a:xfrm flipH="1" flipV="1">
                <a:off x="3314904" y="3314590"/>
                <a:ext cx="348792" cy="34879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Connecteur droit 40"/>
              <p:cNvCxnSpPr/>
              <p:nvPr/>
            </p:nvCxnSpPr>
            <p:spPr bwMode="auto">
              <a:xfrm rot="5400000">
                <a:off x="2598905" y="2601358"/>
                <a:ext cx="1440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Connecteur droit 41"/>
              <p:cNvCxnSpPr/>
              <p:nvPr/>
            </p:nvCxnSpPr>
            <p:spPr bwMode="auto">
              <a:xfrm>
                <a:off x="3322320" y="1883664"/>
                <a:ext cx="341376" cy="178003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Connecteur droit 42"/>
              <p:cNvCxnSpPr/>
              <p:nvPr/>
            </p:nvCxnSpPr>
            <p:spPr bwMode="auto">
              <a:xfrm flipH="1">
                <a:off x="3322320" y="2212848"/>
                <a:ext cx="341376" cy="110947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e 45"/>
            <p:cNvGrpSpPr/>
            <p:nvPr/>
          </p:nvGrpSpPr>
          <p:grpSpPr>
            <a:xfrm>
              <a:off x="3308808" y="1875934"/>
              <a:ext cx="1792664" cy="350363"/>
              <a:chOff x="3308808" y="1875934"/>
              <a:chExt cx="1792664" cy="350363"/>
            </a:xfrm>
          </p:grpSpPr>
          <p:cxnSp>
            <p:nvCxnSpPr>
              <p:cNvPr id="35" name="Connecteur droit 34"/>
              <p:cNvCxnSpPr/>
              <p:nvPr/>
            </p:nvCxnSpPr>
            <p:spPr bwMode="auto">
              <a:xfrm flipH="1" flipV="1">
                <a:off x="3308808" y="1875934"/>
                <a:ext cx="348792" cy="34879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Connecteur droit 35"/>
              <p:cNvCxnSpPr/>
              <p:nvPr/>
            </p:nvCxnSpPr>
            <p:spPr bwMode="auto">
              <a:xfrm flipH="1" flipV="1">
                <a:off x="4752680" y="1877505"/>
                <a:ext cx="348792" cy="34879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Connecteur droit 36"/>
              <p:cNvCxnSpPr/>
              <p:nvPr/>
            </p:nvCxnSpPr>
            <p:spPr bwMode="auto">
              <a:xfrm>
                <a:off x="3318233" y="1882030"/>
                <a:ext cx="1440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Connecteur droit 37"/>
              <p:cNvCxnSpPr/>
              <p:nvPr/>
            </p:nvCxnSpPr>
            <p:spPr bwMode="auto">
              <a:xfrm flipH="1" flipV="1">
                <a:off x="3322320" y="1889760"/>
                <a:ext cx="1757680" cy="3302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Connecteur droit 38"/>
              <p:cNvCxnSpPr/>
              <p:nvPr/>
            </p:nvCxnSpPr>
            <p:spPr bwMode="auto">
              <a:xfrm flipV="1">
                <a:off x="3663696" y="1883664"/>
                <a:ext cx="1103376" cy="33528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e 92"/>
            <p:cNvGrpSpPr/>
            <p:nvPr/>
          </p:nvGrpSpPr>
          <p:grpSpPr>
            <a:xfrm>
              <a:off x="3661410" y="2217420"/>
              <a:ext cx="1449070" cy="1445260"/>
              <a:chOff x="3661410" y="2217420"/>
              <a:chExt cx="1449070" cy="1445260"/>
            </a:xfrm>
          </p:grpSpPr>
          <p:sp>
            <p:nvSpPr>
              <p:cNvPr id="32" name="Rectangle 8"/>
              <p:cNvSpPr>
                <a:spLocks noChangeAspect="1"/>
              </p:cNvSpPr>
              <p:nvPr/>
            </p:nvSpPr>
            <p:spPr bwMode="auto">
              <a:xfrm>
                <a:off x="3663466" y="2222422"/>
                <a:ext cx="1440000" cy="144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3" name="Connecteur droit 32"/>
              <p:cNvCxnSpPr/>
              <p:nvPr/>
            </p:nvCxnSpPr>
            <p:spPr bwMode="auto">
              <a:xfrm flipH="1" flipV="1">
                <a:off x="3661410" y="2217420"/>
                <a:ext cx="1449070" cy="144526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Connecteur droit 33"/>
              <p:cNvCxnSpPr/>
              <p:nvPr/>
            </p:nvCxnSpPr>
            <p:spPr bwMode="auto">
              <a:xfrm flipV="1">
                <a:off x="3677920" y="2221230"/>
                <a:ext cx="1423670" cy="143637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" name="Ellipse 13"/>
            <p:cNvSpPr>
              <a:spLocks noChangeAspect="1"/>
            </p:cNvSpPr>
            <p:nvPr/>
          </p:nvSpPr>
          <p:spPr bwMode="auto">
            <a:xfrm>
              <a:off x="5011131" y="213054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 bwMode="auto">
            <a:xfrm>
              <a:off x="4665691" y="179526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Ellipse 15"/>
            <p:cNvSpPr>
              <a:spLocks noChangeAspect="1"/>
            </p:cNvSpPr>
            <p:nvPr/>
          </p:nvSpPr>
          <p:spPr bwMode="auto">
            <a:xfrm>
              <a:off x="3243291" y="179526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 bwMode="auto">
            <a:xfrm>
              <a:off x="3583651" y="214070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 bwMode="auto">
            <a:xfrm>
              <a:off x="5011131" y="356818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 bwMode="auto">
            <a:xfrm>
              <a:off x="3573491" y="356818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Ellipse 19"/>
            <p:cNvSpPr>
              <a:spLocks noChangeAspect="1"/>
            </p:cNvSpPr>
            <p:nvPr/>
          </p:nvSpPr>
          <p:spPr bwMode="auto">
            <a:xfrm>
              <a:off x="3228051" y="322782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 bwMode="auto">
            <a:xfrm>
              <a:off x="4670771" y="322274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96BD91">
                    <a:alpha val="93333"/>
                  </a:srgbClr>
                </a:gs>
                <a:gs pos="65000">
                  <a:srgbClr val="7FA95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 bwMode="auto">
            <a:xfrm>
              <a:off x="4289771" y="285190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Ellipse 22"/>
            <p:cNvSpPr>
              <a:spLocks noChangeAspect="1"/>
            </p:cNvSpPr>
            <p:nvPr/>
          </p:nvSpPr>
          <p:spPr bwMode="auto">
            <a:xfrm>
              <a:off x="3400771" y="268934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Ellipse 23"/>
            <p:cNvSpPr>
              <a:spLocks noChangeAspect="1"/>
            </p:cNvSpPr>
            <p:nvPr/>
          </p:nvSpPr>
          <p:spPr bwMode="auto">
            <a:xfrm>
              <a:off x="3258531" y="179526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Ellipse 24"/>
            <p:cNvSpPr>
              <a:spLocks noChangeAspect="1"/>
            </p:cNvSpPr>
            <p:nvPr/>
          </p:nvSpPr>
          <p:spPr bwMode="auto">
            <a:xfrm>
              <a:off x="3598891" y="214070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Ellipse 25"/>
            <p:cNvSpPr>
              <a:spLocks noChangeAspect="1"/>
            </p:cNvSpPr>
            <p:nvPr/>
          </p:nvSpPr>
          <p:spPr bwMode="auto">
            <a:xfrm>
              <a:off x="3243291" y="322782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Ellipse 26"/>
            <p:cNvSpPr>
              <a:spLocks noChangeAspect="1"/>
            </p:cNvSpPr>
            <p:nvPr/>
          </p:nvSpPr>
          <p:spPr bwMode="auto">
            <a:xfrm>
              <a:off x="3416011" y="268934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Ellipse 27"/>
            <p:cNvSpPr>
              <a:spLocks noChangeAspect="1"/>
            </p:cNvSpPr>
            <p:nvPr/>
          </p:nvSpPr>
          <p:spPr bwMode="auto">
            <a:xfrm>
              <a:off x="4127211" y="339546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96BD91">
                    <a:alpha val="93333"/>
                  </a:srgbClr>
                </a:gs>
                <a:gs pos="65000">
                  <a:srgbClr val="7FA95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Ellipse 28"/>
            <p:cNvSpPr>
              <a:spLocks noChangeAspect="1"/>
            </p:cNvSpPr>
            <p:nvPr/>
          </p:nvSpPr>
          <p:spPr bwMode="auto">
            <a:xfrm>
              <a:off x="3949411" y="250138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96BD91">
                    <a:alpha val="93333"/>
                  </a:srgbClr>
                </a:gs>
                <a:gs pos="65000">
                  <a:srgbClr val="7FA95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Ellipse 29"/>
            <p:cNvSpPr>
              <a:spLocks noChangeAspect="1"/>
            </p:cNvSpPr>
            <p:nvPr/>
          </p:nvSpPr>
          <p:spPr bwMode="auto">
            <a:xfrm>
              <a:off x="4117051" y="196290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Ellipse 30"/>
            <p:cNvSpPr>
              <a:spLocks noChangeAspect="1"/>
            </p:cNvSpPr>
            <p:nvPr/>
          </p:nvSpPr>
          <p:spPr bwMode="auto">
            <a:xfrm>
              <a:off x="4853651" y="269442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96BD91">
                    <a:alpha val="93333"/>
                  </a:srgbClr>
                </a:gs>
                <a:gs pos="65000">
                  <a:srgbClr val="7FA95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5" name="Groupe 54"/>
          <p:cNvGrpSpPr>
            <a:grpSpLocks noChangeAspect="1"/>
          </p:cNvGrpSpPr>
          <p:nvPr/>
        </p:nvGrpSpPr>
        <p:grpSpPr>
          <a:xfrm>
            <a:off x="721385" y="3164275"/>
            <a:ext cx="1331897" cy="1325004"/>
            <a:chOff x="3228051" y="1795268"/>
            <a:chExt cx="1963080" cy="1952920"/>
          </a:xfrm>
        </p:grpSpPr>
        <p:grpSp>
          <p:nvGrpSpPr>
            <p:cNvPr id="56" name="Groupe 93"/>
            <p:cNvGrpSpPr/>
            <p:nvPr/>
          </p:nvGrpSpPr>
          <p:grpSpPr>
            <a:xfrm>
              <a:off x="3315970" y="1877060"/>
              <a:ext cx="1449070" cy="1844767"/>
              <a:chOff x="3661410" y="2217420"/>
              <a:chExt cx="1449070" cy="1844767"/>
            </a:xfrm>
          </p:grpSpPr>
          <p:sp>
            <p:nvSpPr>
              <p:cNvPr id="84" name="Rectangle 83"/>
              <p:cNvSpPr>
                <a:spLocks noChangeAspect="1"/>
              </p:cNvSpPr>
              <p:nvPr/>
            </p:nvSpPr>
            <p:spPr bwMode="auto">
              <a:xfrm>
                <a:off x="3663466" y="2222422"/>
                <a:ext cx="1440000" cy="144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5" name="Connecteur droit 84"/>
              <p:cNvCxnSpPr/>
              <p:nvPr/>
            </p:nvCxnSpPr>
            <p:spPr bwMode="auto">
              <a:xfrm flipH="1" flipV="1">
                <a:off x="3661410" y="2217420"/>
                <a:ext cx="1449070" cy="144526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Connecteur droit 85"/>
              <p:cNvCxnSpPr>
                <a:stCxn id="67" idx="3"/>
              </p:cNvCxnSpPr>
              <p:nvPr/>
            </p:nvCxnSpPr>
            <p:spPr bwMode="auto">
              <a:xfrm flipV="1">
                <a:off x="3945292" y="2221230"/>
                <a:ext cx="1156299" cy="1840957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7" name="Connecteur droit 56"/>
            <p:cNvCxnSpPr/>
            <p:nvPr/>
          </p:nvCxnSpPr>
          <p:spPr bwMode="auto">
            <a:xfrm flipH="1" flipV="1">
              <a:off x="4757624" y="3314591"/>
              <a:ext cx="348792" cy="348792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8" name="Groupe 67"/>
            <p:cNvGrpSpPr/>
            <p:nvPr/>
          </p:nvGrpSpPr>
          <p:grpSpPr>
            <a:xfrm>
              <a:off x="3269651" y="2156910"/>
              <a:ext cx="1895119" cy="1507027"/>
              <a:chOff x="3259491" y="719270"/>
              <a:chExt cx="1895119" cy="1507027"/>
            </a:xfrm>
          </p:grpSpPr>
          <p:cxnSp>
            <p:nvCxnSpPr>
              <p:cNvPr id="79" name="Connecteur droit 78"/>
              <p:cNvCxnSpPr/>
              <p:nvPr/>
            </p:nvCxnSpPr>
            <p:spPr bwMode="auto">
              <a:xfrm flipH="1" flipV="1">
                <a:off x="3308808" y="1875934"/>
                <a:ext cx="348792" cy="34879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Connecteur droit 79"/>
              <p:cNvCxnSpPr/>
              <p:nvPr/>
            </p:nvCxnSpPr>
            <p:spPr bwMode="auto">
              <a:xfrm flipH="1" flipV="1">
                <a:off x="4752680" y="1877505"/>
                <a:ext cx="348792" cy="34879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Connecteur droit 80"/>
              <p:cNvCxnSpPr/>
              <p:nvPr/>
            </p:nvCxnSpPr>
            <p:spPr bwMode="auto">
              <a:xfrm>
                <a:off x="3318233" y="1882030"/>
                <a:ext cx="1440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Connecteur droit 81"/>
              <p:cNvCxnSpPr/>
              <p:nvPr/>
            </p:nvCxnSpPr>
            <p:spPr bwMode="auto">
              <a:xfrm flipH="1" flipV="1">
                <a:off x="3637149" y="774087"/>
                <a:ext cx="1442852" cy="144587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Connecteur droit 82"/>
              <p:cNvCxnSpPr>
                <a:stCxn id="72" idx="3"/>
                <a:endCxn id="62" idx="7"/>
              </p:cNvCxnSpPr>
              <p:nvPr/>
            </p:nvCxnSpPr>
            <p:spPr bwMode="auto">
              <a:xfrm flipV="1">
                <a:off x="3259491" y="719270"/>
                <a:ext cx="1895119" cy="122455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9" name="Groupe 46"/>
            <p:cNvGrpSpPr/>
            <p:nvPr/>
          </p:nvGrpSpPr>
          <p:grpSpPr>
            <a:xfrm>
              <a:off x="3314904" y="1881358"/>
              <a:ext cx="377330" cy="1782024"/>
              <a:chOff x="3314904" y="1881358"/>
              <a:chExt cx="377330" cy="1782024"/>
            </a:xfrm>
          </p:grpSpPr>
          <p:cxnSp>
            <p:nvCxnSpPr>
              <p:cNvPr id="76" name="Connecteur droit 75"/>
              <p:cNvCxnSpPr/>
              <p:nvPr/>
            </p:nvCxnSpPr>
            <p:spPr bwMode="auto">
              <a:xfrm flipH="1" flipV="1">
                <a:off x="3314904" y="3314590"/>
                <a:ext cx="348792" cy="34879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Connecteur droit 76"/>
              <p:cNvCxnSpPr/>
              <p:nvPr/>
            </p:nvCxnSpPr>
            <p:spPr bwMode="auto">
              <a:xfrm rot="5400000">
                <a:off x="2598905" y="2601358"/>
                <a:ext cx="1440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Connecteur droit 77"/>
              <p:cNvCxnSpPr/>
              <p:nvPr/>
            </p:nvCxnSpPr>
            <p:spPr bwMode="auto">
              <a:xfrm>
                <a:off x="3322321" y="1883665"/>
                <a:ext cx="369913" cy="35613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0" name="Groupe 45"/>
            <p:cNvGrpSpPr/>
            <p:nvPr/>
          </p:nvGrpSpPr>
          <p:grpSpPr>
            <a:xfrm>
              <a:off x="3318233" y="1877505"/>
              <a:ext cx="1783239" cy="348792"/>
              <a:chOff x="3318233" y="1877505"/>
              <a:chExt cx="1783239" cy="348792"/>
            </a:xfrm>
          </p:grpSpPr>
          <p:cxnSp>
            <p:nvCxnSpPr>
              <p:cNvPr id="74" name="Connecteur droit 73"/>
              <p:cNvCxnSpPr/>
              <p:nvPr/>
            </p:nvCxnSpPr>
            <p:spPr bwMode="auto">
              <a:xfrm flipH="1" flipV="1">
                <a:off x="4752680" y="1877505"/>
                <a:ext cx="348792" cy="34879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Connecteur droit 74"/>
              <p:cNvCxnSpPr/>
              <p:nvPr/>
            </p:nvCxnSpPr>
            <p:spPr bwMode="auto">
              <a:xfrm>
                <a:off x="3318233" y="1882030"/>
                <a:ext cx="1440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1" name="Rectangle 60"/>
            <p:cNvSpPr>
              <a:spLocks noChangeAspect="1"/>
            </p:cNvSpPr>
            <p:nvPr/>
          </p:nvSpPr>
          <p:spPr bwMode="auto">
            <a:xfrm>
              <a:off x="3663465" y="2222423"/>
              <a:ext cx="1440000" cy="143999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Ellipse 61"/>
            <p:cNvSpPr>
              <a:spLocks noChangeAspect="1"/>
            </p:cNvSpPr>
            <p:nvPr/>
          </p:nvSpPr>
          <p:spPr bwMode="auto">
            <a:xfrm>
              <a:off x="5011131" y="213054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Ellipse 62"/>
            <p:cNvSpPr>
              <a:spLocks noChangeAspect="1"/>
            </p:cNvSpPr>
            <p:nvPr/>
          </p:nvSpPr>
          <p:spPr bwMode="auto">
            <a:xfrm>
              <a:off x="4665691" y="179526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Ellipse 63"/>
            <p:cNvSpPr>
              <a:spLocks noChangeAspect="1"/>
            </p:cNvSpPr>
            <p:nvPr/>
          </p:nvSpPr>
          <p:spPr bwMode="auto">
            <a:xfrm>
              <a:off x="3243291" y="179526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Ellipse 64"/>
            <p:cNvSpPr>
              <a:spLocks noChangeAspect="1"/>
            </p:cNvSpPr>
            <p:nvPr/>
          </p:nvSpPr>
          <p:spPr bwMode="auto">
            <a:xfrm>
              <a:off x="3583651" y="214070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Ellipse 65"/>
            <p:cNvSpPr>
              <a:spLocks noChangeAspect="1"/>
            </p:cNvSpPr>
            <p:nvPr/>
          </p:nvSpPr>
          <p:spPr bwMode="auto">
            <a:xfrm>
              <a:off x="5011131" y="356818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Ellipse 66"/>
            <p:cNvSpPr>
              <a:spLocks noChangeAspect="1"/>
            </p:cNvSpPr>
            <p:nvPr/>
          </p:nvSpPr>
          <p:spPr bwMode="auto">
            <a:xfrm>
              <a:off x="3573491" y="356818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Ellipse 67"/>
            <p:cNvSpPr>
              <a:spLocks noChangeAspect="1"/>
            </p:cNvSpPr>
            <p:nvPr/>
          </p:nvSpPr>
          <p:spPr bwMode="auto">
            <a:xfrm>
              <a:off x="3228051" y="322782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Ellipse 68"/>
            <p:cNvSpPr>
              <a:spLocks noChangeAspect="1"/>
            </p:cNvSpPr>
            <p:nvPr/>
          </p:nvSpPr>
          <p:spPr bwMode="auto">
            <a:xfrm>
              <a:off x="4670771" y="322274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96BD91">
                    <a:alpha val="93333"/>
                  </a:srgbClr>
                </a:gs>
                <a:gs pos="65000">
                  <a:srgbClr val="7FA95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Ellipse 69"/>
            <p:cNvSpPr>
              <a:spLocks noChangeAspect="1"/>
            </p:cNvSpPr>
            <p:nvPr/>
          </p:nvSpPr>
          <p:spPr bwMode="auto">
            <a:xfrm>
              <a:off x="3258531" y="179526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Ellipse 70"/>
            <p:cNvSpPr>
              <a:spLocks noChangeAspect="1"/>
            </p:cNvSpPr>
            <p:nvPr/>
          </p:nvSpPr>
          <p:spPr bwMode="auto">
            <a:xfrm>
              <a:off x="3598891" y="214070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Ellipse 71"/>
            <p:cNvSpPr>
              <a:spLocks noChangeAspect="1"/>
            </p:cNvSpPr>
            <p:nvPr/>
          </p:nvSpPr>
          <p:spPr bwMode="auto">
            <a:xfrm>
              <a:off x="3243291" y="3227828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Ellipse 72"/>
            <p:cNvSpPr>
              <a:spLocks noChangeAspect="1"/>
            </p:cNvSpPr>
            <p:nvPr/>
          </p:nvSpPr>
          <p:spPr bwMode="auto">
            <a:xfrm>
              <a:off x="4123493" y="2669855"/>
              <a:ext cx="180000" cy="180000"/>
            </a:xfrm>
            <a:prstGeom prst="ellipse">
              <a:avLst/>
            </a:prstGeom>
            <a:gradFill flip="none" rotWithShape="1">
              <a:gsLst>
                <a:gs pos="0">
                  <a:srgbClr val="96BD91">
                    <a:alpha val="93333"/>
                  </a:srgbClr>
                </a:gs>
                <a:gs pos="65000">
                  <a:srgbClr val="7FA95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7" name="Groupe 86"/>
          <p:cNvGrpSpPr>
            <a:grpSpLocks noChangeAspect="1"/>
          </p:cNvGrpSpPr>
          <p:nvPr/>
        </p:nvGrpSpPr>
        <p:grpSpPr>
          <a:xfrm>
            <a:off x="606060" y="4609531"/>
            <a:ext cx="1438149" cy="1440000"/>
            <a:chOff x="2869046" y="1386271"/>
            <a:chExt cx="4268968" cy="4274462"/>
          </a:xfrm>
        </p:grpSpPr>
        <p:cxnSp>
          <p:nvCxnSpPr>
            <p:cNvPr id="88" name="Connecteur droit 87"/>
            <p:cNvCxnSpPr/>
            <p:nvPr/>
          </p:nvCxnSpPr>
          <p:spPr bwMode="auto">
            <a:xfrm rot="5400000">
              <a:off x="2227442" y="2883226"/>
              <a:ext cx="2654486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Connecteur droit 88"/>
            <p:cNvCxnSpPr/>
            <p:nvPr/>
          </p:nvCxnSpPr>
          <p:spPr bwMode="auto">
            <a:xfrm rot="5400000">
              <a:off x="4873106" y="2871034"/>
              <a:ext cx="2654486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0" name="Groupe 237"/>
            <p:cNvGrpSpPr/>
            <p:nvPr/>
          </p:nvGrpSpPr>
          <p:grpSpPr>
            <a:xfrm>
              <a:off x="3043314" y="4200144"/>
              <a:ext cx="3929722" cy="1295730"/>
              <a:chOff x="3043314" y="1548384"/>
              <a:chExt cx="3929722" cy="1295730"/>
            </a:xfrm>
          </p:grpSpPr>
          <p:cxnSp>
            <p:nvCxnSpPr>
              <p:cNvPr id="124" name="Connecteur droit 123"/>
              <p:cNvCxnSpPr/>
              <p:nvPr/>
            </p:nvCxnSpPr>
            <p:spPr bwMode="auto">
              <a:xfrm flipH="1" flipV="1">
                <a:off x="3553968" y="1554480"/>
                <a:ext cx="2768530" cy="128963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Connecteur droit 124"/>
              <p:cNvCxnSpPr/>
              <p:nvPr/>
            </p:nvCxnSpPr>
            <p:spPr bwMode="auto">
              <a:xfrm flipH="1">
                <a:off x="3048000" y="2199640"/>
                <a:ext cx="392176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Connecteur droit 125"/>
              <p:cNvCxnSpPr/>
              <p:nvPr/>
            </p:nvCxnSpPr>
            <p:spPr bwMode="auto">
              <a:xfrm flipH="1">
                <a:off x="3043314" y="1548384"/>
                <a:ext cx="510654" cy="645133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Connecteur droit 126"/>
              <p:cNvCxnSpPr/>
              <p:nvPr/>
            </p:nvCxnSpPr>
            <p:spPr bwMode="auto">
              <a:xfrm>
                <a:off x="3552431" y="1554173"/>
                <a:ext cx="265448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Connecteur droit 127"/>
              <p:cNvCxnSpPr/>
              <p:nvPr/>
            </p:nvCxnSpPr>
            <p:spPr bwMode="auto">
              <a:xfrm flipH="1" flipV="1">
                <a:off x="6198870" y="1550670"/>
                <a:ext cx="774166" cy="64538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Connecteur droit 128"/>
              <p:cNvCxnSpPr/>
              <p:nvPr/>
            </p:nvCxnSpPr>
            <p:spPr bwMode="auto">
              <a:xfrm flipH="1">
                <a:off x="3672840" y="1554480"/>
                <a:ext cx="2526030" cy="128016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91" name="Connecteur droit 90"/>
            <p:cNvCxnSpPr/>
            <p:nvPr/>
          </p:nvCxnSpPr>
          <p:spPr bwMode="auto">
            <a:xfrm flipH="1" flipV="1">
              <a:off x="3029150" y="4850265"/>
              <a:ext cx="642961" cy="64296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Connecteur droit 91"/>
            <p:cNvCxnSpPr/>
            <p:nvPr/>
          </p:nvCxnSpPr>
          <p:spPr bwMode="auto">
            <a:xfrm rot="5400000">
              <a:off x="1709282" y="3535498"/>
              <a:ext cx="265448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Rectangle 92"/>
            <p:cNvSpPr>
              <a:spLocks noChangeAspect="1"/>
            </p:cNvSpPr>
            <p:nvPr/>
          </p:nvSpPr>
          <p:spPr bwMode="auto">
            <a:xfrm>
              <a:off x="3671687" y="2836970"/>
              <a:ext cx="2654486" cy="265448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Ellipse 93"/>
            <p:cNvSpPr>
              <a:spLocks noChangeAspect="1"/>
            </p:cNvSpPr>
            <p:nvPr/>
          </p:nvSpPr>
          <p:spPr bwMode="auto">
            <a:xfrm>
              <a:off x="2869046" y="4690329"/>
              <a:ext cx="331811" cy="331811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Ellipse 94"/>
            <p:cNvSpPr>
              <a:spLocks noChangeAspect="1"/>
            </p:cNvSpPr>
            <p:nvPr/>
          </p:nvSpPr>
          <p:spPr bwMode="auto">
            <a:xfrm>
              <a:off x="4752103" y="4688459"/>
              <a:ext cx="331811" cy="331811"/>
            </a:xfrm>
            <a:prstGeom prst="ellipse">
              <a:avLst/>
            </a:prstGeom>
            <a:gradFill flip="none" rotWithShape="1">
              <a:gsLst>
                <a:gs pos="0">
                  <a:srgbClr val="96BD91">
                    <a:alpha val="93333"/>
                  </a:srgbClr>
                </a:gs>
                <a:gs pos="65000">
                  <a:srgbClr val="7FA95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6" name="Connecteur droit 95"/>
            <p:cNvCxnSpPr/>
            <p:nvPr/>
          </p:nvCxnSpPr>
          <p:spPr bwMode="auto">
            <a:xfrm flipH="1">
              <a:off x="6330073" y="4847476"/>
              <a:ext cx="642961" cy="64296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Connecteur droit 96"/>
            <p:cNvCxnSpPr/>
            <p:nvPr/>
          </p:nvCxnSpPr>
          <p:spPr bwMode="auto">
            <a:xfrm rot="5400000">
              <a:off x="5646282" y="3520258"/>
              <a:ext cx="265448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Connecteur droit 97"/>
            <p:cNvCxnSpPr/>
            <p:nvPr/>
          </p:nvCxnSpPr>
          <p:spPr bwMode="auto">
            <a:xfrm flipH="1" flipV="1">
              <a:off x="3033153" y="2193176"/>
              <a:ext cx="642961" cy="64296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Connecteur droit 98"/>
            <p:cNvCxnSpPr/>
            <p:nvPr/>
          </p:nvCxnSpPr>
          <p:spPr bwMode="auto">
            <a:xfrm flipH="1">
              <a:off x="6330073" y="2195716"/>
              <a:ext cx="642961" cy="64296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0" name="Groupe 236"/>
            <p:cNvGrpSpPr/>
            <p:nvPr/>
          </p:nvGrpSpPr>
          <p:grpSpPr>
            <a:xfrm>
              <a:off x="3043314" y="1548384"/>
              <a:ext cx="3929722" cy="1295730"/>
              <a:chOff x="3043314" y="1548384"/>
              <a:chExt cx="3929722" cy="1295730"/>
            </a:xfrm>
          </p:grpSpPr>
          <p:cxnSp>
            <p:nvCxnSpPr>
              <p:cNvPr id="118" name="Connecteur droit 117"/>
              <p:cNvCxnSpPr/>
              <p:nvPr/>
            </p:nvCxnSpPr>
            <p:spPr bwMode="auto">
              <a:xfrm flipH="1" flipV="1">
                <a:off x="3553968" y="1554480"/>
                <a:ext cx="2768530" cy="1289634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Connecteur droit 118"/>
              <p:cNvCxnSpPr/>
              <p:nvPr/>
            </p:nvCxnSpPr>
            <p:spPr bwMode="auto">
              <a:xfrm flipH="1">
                <a:off x="3048000" y="2199640"/>
                <a:ext cx="392176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Connecteur droit 119"/>
              <p:cNvCxnSpPr/>
              <p:nvPr/>
            </p:nvCxnSpPr>
            <p:spPr bwMode="auto">
              <a:xfrm flipH="1">
                <a:off x="3043314" y="1548384"/>
                <a:ext cx="510654" cy="645133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Connecteur droit 120"/>
              <p:cNvCxnSpPr/>
              <p:nvPr/>
            </p:nvCxnSpPr>
            <p:spPr bwMode="auto">
              <a:xfrm>
                <a:off x="3552431" y="1554173"/>
                <a:ext cx="2654486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Connecteur droit 121"/>
              <p:cNvCxnSpPr/>
              <p:nvPr/>
            </p:nvCxnSpPr>
            <p:spPr bwMode="auto">
              <a:xfrm flipH="1" flipV="1">
                <a:off x="6198870" y="1550670"/>
                <a:ext cx="774166" cy="6453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Connecteur droit 122"/>
              <p:cNvCxnSpPr/>
              <p:nvPr/>
            </p:nvCxnSpPr>
            <p:spPr bwMode="auto">
              <a:xfrm flipH="1">
                <a:off x="3672840" y="1554480"/>
                <a:ext cx="2526030" cy="128016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1" name="Ellipse 100"/>
            <p:cNvSpPr>
              <a:spLocks noChangeAspect="1"/>
            </p:cNvSpPr>
            <p:nvPr/>
          </p:nvSpPr>
          <p:spPr bwMode="auto">
            <a:xfrm>
              <a:off x="3413590" y="1386271"/>
              <a:ext cx="331811" cy="331811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Ellipse 101"/>
            <p:cNvSpPr>
              <a:spLocks noChangeAspect="1"/>
            </p:cNvSpPr>
            <p:nvPr/>
          </p:nvSpPr>
          <p:spPr bwMode="auto">
            <a:xfrm>
              <a:off x="4773337" y="2032793"/>
              <a:ext cx="331811" cy="331811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Ellipse 102"/>
            <p:cNvSpPr>
              <a:spLocks noChangeAspect="1"/>
            </p:cNvSpPr>
            <p:nvPr/>
          </p:nvSpPr>
          <p:spPr bwMode="auto">
            <a:xfrm>
              <a:off x="6073817" y="1386617"/>
              <a:ext cx="331811" cy="331811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Ellipse 103"/>
            <p:cNvSpPr>
              <a:spLocks noChangeAspect="1"/>
            </p:cNvSpPr>
            <p:nvPr/>
          </p:nvSpPr>
          <p:spPr bwMode="auto">
            <a:xfrm>
              <a:off x="6801273" y="2032793"/>
              <a:ext cx="331811" cy="331811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Ellipse 104"/>
            <p:cNvSpPr>
              <a:spLocks noChangeAspect="1"/>
            </p:cNvSpPr>
            <p:nvPr/>
          </p:nvSpPr>
          <p:spPr bwMode="auto">
            <a:xfrm>
              <a:off x="6154182" y="2669317"/>
              <a:ext cx="331811" cy="331811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Ellipse 105"/>
            <p:cNvSpPr>
              <a:spLocks noChangeAspect="1"/>
            </p:cNvSpPr>
            <p:nvPr/>
          </p:nvSpPr>
          <p:spPr bwMode="auto">
            <a:xfrm>
              <a:off x="2869353" y="2030761"/>
              <a:ext cx="331811" cy="331811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Ellipse 106"/>
            <p:cNvSpPr>
              <a:spLocks noChangeAspect="1"/>
            </p:cNvSpPr>
            <p:nvPr/>
          </p:nvSpPr>
          <p:spPr bwMode="auto">
            <a:xfrm>
              <a:off x="3512010" y="2666019"/>
              <a:ext cx="331811" cy="331811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Ellipse 107"/>
            <p:cNvSpPr>
              <a:spLocks noChangeAspect="1"/>
            </p:cNvSpPr>
            <p:nvPr/>
          </p:nvSpPr>
          <p:spPr bwMode="auto">
            <a:xfrm>
              <a:off x="6806203" y="4679290"/>
              <a:ext cx="331811" cy="331811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Ellipse 108"/>
            <p:cNvSpPr>
              <a:spLocks noChangeAspect="1"/>
            </p:cNvSpPr>
            <p:nvPr/>
          </p:nvSpPr>
          <p:spPr bwMode="auto">
            <a:xfrm>
              <a:off x="6155963" y="5317746"/>
              <a:ext cx="331811" cy="331811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Ellipse 109"/>
            <p:cNvSpPr>
              <a:spLocks noChangeAspect="1"/>
            </p:cNvSpPr>
            <p:nvPr/>
          </p:nvSpPr>
          <p:spPr bwMode="auto">
            <a:xfrm>
              <a:off x="3493636" y="5328922"/>
              <a:ext cx="331811" cy="331811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Ellipse 110"/>
            <p:cNvSpPr>
              <a:spLocks noChangeAspect="1"/>
            </p:cNvSpPr>
            <p:nvPr/>
          </p:nvSpPr>
          <p:spPr bwMode="auto">
            <a:xfrm>
              <a:off x="2897139" y="4690329"/>
              <a:ext cx="331811" cy="331811"/>
            </a:xfrm>
            <a:prstGeom prst="ellipse">
              <a:avLst/>
            </a:prstGeom>
            <a:gradFill flip="none" rotWithShape="1">
              <a:gsLst>
                <a:gs pos="0">
                  <a:srgbClr val="006600"/>
                </a:gs>
                <a:gs pos="71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2" name="Connecteur droit 111"/>
            <p:cNvCxnSpPr/>
            <p:nvPr/>
          </p:nvCxnSpPr>
          <p:spPr bwMode="auto">
            <a:xfrm flipH="1">
              <a:off x="4169664" y="3319272"/>
              <a:ext cx="1431036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Connecteur droit 112"/>
            <p:cNvCxnSpPr/>
            <p:nvPr/>
          </p:nvCxnSpPr>
          <p:spPr bwMode="auto">
            <a:xfrm flipH="1" flipV="1">
              <a:off x="4160520" y="3322320"/>
              <a:ext cx="823468" cy="529336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Connecteur droit 113"/>
            <p:cNvCxnSpPr/>
            <p:nvPr/>
          </p:nvCxnSpPr>
          <p:spPr bwMode="auto">
            <a:xfrm flipH="1">
              <a:off x="4985004" y="3329940"/>
              <a:ext cx="615696" cy="52374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Ellipse 114"/>
            <p:cNvSpPr>
              <a:spLocks noChangeAspect="1"/>
            </p:cNvSpPr>
            <p:nvPr/>
          </p:nvSpPr>
          <p:spPr bwMode="auto">
            <a:xfrm>
              <a:off x="4833094" y="3672584"/>
              <a:ext cx="331811" cy="331811"/>
            </a:xfrm>
            <a:prstGeom prst="ellipse">
              <a:avLst/>
            </a:prstGeom>
            <a:gradFill flip="none" rotWithShape="1">
              <a:gsLst>
                <a:gs pos="0">
                  <a:srgbClr val="96BD91">
                    <a:alpha val="93333"/>
                  </a:srgbClr>
                </a:gs>
                <a:gs pos="65000">
                  <a:srgbClr val="7FA95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Ellipse 115"/>
            <p:cNvSpPr>
              <a:spLocks noChangeAspect="1"/>
            </p:cNvSpPr>
            <p:nvPr/>
          </p:nvSpPr>
          <p:spPr bwMode="auto">
            <a:xfrm>
              <a:off x="4031156" y="3165286"/>
              <a:ext cx="331811" cy="331811"/>
            </a:xfrm>
            <a:prstGeom prst="ellipse">
              <a:avLst/>
            </a:prstGeom>
            <a:gradFill flip="none" rotWithShape="1">
              <a:gsLst>
                <a:gs pos="0">
                  <a:srgbClr val="96BD91">
                    <a:alpha val="93333"/>
                  </a:srgbClr>
                </a:gs>
                <a:gs pos="65000">
                  <a:srgbClr val="7FA95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Ellipse 116"/>
            <p:cNvSpPr>
              <a:spLocks noChangeAspect="1"/>
            </p:cNvSpPr>
            <p:nvPr/>
          </p:nvSpPr>
          <p:spPr bwMode="auto">
            <a:xfrm>
              <a:off x="5458758" y="3161471"/>
              <a:ext cx="331811" cy="331811"/>
            </a:xfrm>
            <a:prstGeom prst="ellipse">
              <a:avLst/>
            </a:prstGeom>
            <a:gradFill flip="none" rotWithShape="1">
              <a:gsLst>
                <a:gs pos="0">
                  <a:srgbClr val="96BD91">
                    <a:alpha val="93333"/>
                  </a:srgbClr>
                </a:gs>
                <a:gs pos="65000">
                  <a:srgbClr val="7FA95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chilly" dir="t"/>
            </a:scene3d>
            <a:sp3d prstMaterial="dk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CERN Accelerator School – 2013</a:t>
            </a:r>
          </a:p>
          <a:p>
            <a:pPr>
              <a:defRPr/>
            </a:pPr>
            <a:r>
              <a:rPr lang="en-US" noProof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34</a:t>
            </a:fld>
            <a:endParaRPr lang="en-US" i="1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04200" cy="490537"/>
          </a:xfrm>
        </p:spPr>
        <p:txBody>
          <a:bodyPr/>
          <a:lstStyle/>
          <a:p>
            <a:r>
              <a:rPr lang="fr-FR" dirty="0" smtClean="0"/>
              <a:t>MECHANICAL PROPERTIES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450652"/>
            <a:ext cx="8229600" cy="54869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Mechanical behaviour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18388" y="808899"/>
            <a:ext cx="3559710" cy="2969661"/>
            <a:chOff x="218387" y="878210"/>
            <a:chExt cx="3804667" cy="3066904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8387" y="878210"/>
              <a:ext cx="3804667" cy="3066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e 131"/>
            <p:cNvGrpSpPr/>
            <p:nvPr/>
          </p:nvGrpSpPr>
          <p:grpSpPr>
            <a:xfrm>
              <a:off x="2816860" y="1094740"/>
              <a:ext cx="1066800" cy="1021080"/>
              <a:chOff x="3970020" y="609600"/>
              <a:chExt cx="1363980" cy="1334992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3970020" y="609600"/>
                <a:ext cx="1363980" cy="132588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1" name="Groupe 10"/>
              <p:cNvGrpSpPr>
                <a:grpSpLocks noChangeAspect="1"/>
              </p:cNvGrpSpPr>
              <p:nvPr/>
            </p:nvGrpSpPr>
            <p:grpSpPr>
              <a:xfrm>
                <a:off x="3989187" y="619588"/>
                <a:ext cx="1331897" cy="1325004"/>
                <a:chOff x="3228051" y="1795268"/>
                <a:chExt cx="1963080" cy="1952920"/>
              </a:xfrm>
            </p:grpSpPr>
            <p:grpSp>
              <p:nvGrpSpPr>
                <p:cNvPr id="12" name="Groupe 93"/>
                <p:cNvGrpSpPr/>
                <p:nvPr/>
              </p:nvGrpSpPr>
              <p:grpSpPr>
                <a:xfrm>
                  <a:off x="3315970" y="1877060"/>
                  <a:ext cx="1449070" cy="1445260"/>
                  <a:chOff x="3661410" y="2217420"/>
                  <a:chExt cx="1449070" cy="1445260"/>
                </a:xfrm>
              </p:grpSpPr>
              <p:sp>
                <p:nvSpPr>
                  <p:cNvPr id="56" name="Rectangle 55"/>
                  <p:cNvSpPr>
                    <a:spLocks noChangeAspect="1"/>
                  </p:cNvSpPr>
                  <p:nvPr/>
                </p:nvSpPr>
                <p:spPr bwMode="auto">
                  <a:xfrm>
                    <a:off x="3663466" y="2222422"/>
                    <a:ext cx="1440000" cy="144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57" name="Connecteur droit 56"/>
                  <p:cNvCxnSpPr/>
                  <p:nvPr/>
                </p:nvCxnSpPr>
                <p:spPr bwMode="auto">
                  <a:xfrm flipH="1" flipV="1">
                    <a:off x="3661410" y="2217420"/>
                    <a:ext cx="1449070" cy="144526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8" name="Connecteur droit 57"/>
                  <p:cNvCxnSpPr/>
                  <p:nvPr/>
                </p:nvCxnSpPr>
                <p:spPr bwMode="auto">
                  <a:xfrm flipV="1">
                    <a:off x="3677920" y="2221230"/>
                    <a:ext cx="1423670" cy="143637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3" name="Groupe 61"/>
                <p:cNvGrpSpPr/>
                <p:nvPr/>
              </p:nvGrpSpPr>
              <p:grpSpPr>
                <a:xfrm>
                  <a:off x="4757624" y="1883664"/>
                  <a:ext cx="348792" cy="1780032"/>
                  <a:chOff x="3314904" y="1883664"/>
                  <a:chExt cx="348792" cy="1780032"/>
                </a:xfrm>
              </p:grpSpPr>
              <p:cxnSp>
                <p:nvCxnSpPr>
                  <p:cNvPr id="53" name="Connecteur droit 52"/>
                  <p:cNvCxnSpPr/>
                  <p:nvPr/>
                </p:nvCxnSpPr>
                <p:spPr bwMode="auto">
                  <a:xfrm flipH="1" flipV="1">
                    <a:off x="3314904" y="3314590"/>
                    <a:ext cx="348792" cy="348792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4" name="Connecteur droit 53"/>
                  <p:cNvCxnSpPr/>
                  <p:nvPr/>
                </p:nvCxnSpPr>
                <p:spPr bwMode="auto">
                  <a:xfrm>
                    <a:off x="3322320" y="1883664"/>
                    <a:ext cx="341376" cy="1780032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5" name="Connecteur droit 54"/>
                  <p:cNvCxnSpPr/>
                  <p:nvPr/>
                </p:nvCxnSpPr>
                <p:spPr bwMode="auto">
                  <a:xfrm flipH="1">
                    <a:off x="3322320" y="2212848"/>
                    <a:ext cx="341376" cy="1109472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4" name="Groupe 67"/>
                <p:cNvGrpSpPr/>
                <p:nvPr/>
              </p:nvGrpSpPr>
              <p:grpSpPr>
                <a:xfrm>
                  <a:off x="3318968" y="3313574"/>
                  <a:ext cx="1792664" cy="350363"/>
                  <a:chOff x="3308808" y="1875934"/>
                  <a:chExt cx="1792664" cy="350363"/>
                </a:xfrm>
              </p:grpSpPr>
              <p:cxnSp>
                <p:nvCxnSpPr>
                  <p:cNvPr id="48" name="Connecteur droit 47"/>
                  <p:cNvCxnSpPr/>
                  <p:nvPr/>
                </p:nvCxnSpPr>
                <p:spPr bwMode="auto">
                  <a:xfrm flipH="1" flipV="1">
                    <a:off x="3308808" y="1875934"/>
                    <a:ext cx="348792" cy="348792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9" name="Connecteur droit 48"/>
                  <p:cNvCxnSpPr/>
                  <p:nvPr/>
                </p:nvCxnSpPr>
                <p:spPr bwMode="auto">
                  <a:xfrm flipH="1" flipV="1">
                    <a:off x="4752680" y="1877505"/>
                    <a:ext cx="348792" cy="348792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0" name="Connecteur droit 49"/>
                  <p:cNvCxnSpPr/>
                  <p:nvPr/>
                </p:nvCxnSpPr>
                <p:spPr bwMode="auto">
                  <a:xfrm>
                    <a:off x="3318233" y="1882030"/>
                    <a:ext cx="14400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1" name="Connecteur droit 50"/>
                  <p:cNvCxnSpPr/>
                  <p:nvPr/>
                </p:nvCxnSpPr>
                <p:spPr bwMode="auto">
                  <a:xfrm flipH="1" flipV="1">
                    <a:off x="3322320" y="1889760"/>
                    <a:ext cx="1757680" cy="33020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2" name="Connecteur droit 51"/>
                  <p:cNvCxnSpPr/>
                  <p:nvPr/>
                </p:nvCxnSpPr>
                <p:spPr bwMode="auto">
                  <a:xfrm flipV="1">
                    <a:off x="3663696" y="1883664"/>
                    <a:ext cx="1103376" cy="33528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5" name="Groupe 46"/>
                <p:cNvGrpSpPr/>
                <p:nvPr/>
              </p:nvGrpSpPr>
              <p:grpSpPr>
                <a:xfrm>
                  <a:off x="3314904" y="1881358"/>
                  <a:ext cx="348792" cy="1782338"/>
                  <a:chOff x="3314904" y="1881358"/>
                  <a:chExt cx="348792" cy="1782338"/>
                </a:xfrm>
              </p:grpSpPr>
              <p:cxnSp>
                <p:nvCxnSpPr>
                  <p:cNvPr id="44" name="Connecteur droit 43"/>
                  <p:cNvCxnSpPr/>
                  <p:nvPr/>
                </p:nvCxnSpPr>
                <p:spPr bwMode="auto">
                  <a:xfrm flipH="1" flipV="1">
                    <a:off x="3314904" y="3314590"/>
                    <a:ext cx="348792" cy="348792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5" name="Connecteur droit 44"/>
                  <p:cNvCxnSpPr/>
                  <p:nvPr/>
                </p:nvCxnSpPr>
                <p:spPr bwMode="auto">
                  <a:xfrm rot="5400000">
                    <a:off x="2598905" y="2601358"/>
                    <a:ext cx="14400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6" name="Connecteur droit 45"/>
                  <p:cNvCxnSpPr/>
                  <p:nvPr/>
                </p:nvCxnSpPr>
                <p:spPr bwMode="auto">
                  <a:xfrm>
                    <a:off x="3322320" y="1883664"/>
                    <a:ext cx="341376" cy="1780032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7" name="Connecteur droit 46"/>
                  <p:cNvCxnSpPr/>
                  <p:nvPr/>
                </p:nvCxnSpPr>
                <p:spPr bwMode="auto">
                  <a:xfrm flipH="1">
                    <a:off x="3322320" y="2212848"/>
                    <a:ext cx="341376" cy="1109472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6" name="Groupe 45"/>
                <p:cNvGrpSpPr/>
                <p:nvPr/>
              </p:nvGrpSpPr>
              <p:grpSpPr>
                <a:xfrm>
                  <a:off x="3308808" y="1875934"/>
                  <a:ext cx="1792664" cy="350363"/>
                  <a:chOff x="3308808" y="1875934"/>
                  <a:chExt cx="1792664" cy="350363"/>
                </a:xfrm>
              </p:grpSpPr>
              <p:cxnSp>
                <p:nvCxnSpPr>
                  <p:cNvPr id="39" name="Connecteur droit 38"/>
                  <p:cNvCxnSpPr/>
                  <p:nvPr/>
                </p:nvCxnSpPr>
                <p:spPr bwMode="auto">
                  <a:xfrm flipH="1" flipV="1">
                    <a:off x="3308808" y="1875934"/>
                    <a:ext cx="348792" cy="348792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0" name="Connecteur droit 39"/>
                  <p:cNvCxnSpPr/>
                  <p:nvPr/>
                </p:nvCxnSpPr>
                <p:spPr bwMode="auto">
                  <a:xfrm flipH="1" flipV="1">
                    <a:off x="4752680" y="1877505"/>
                    <a:ext cx="348792" cy="348792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1" name="Connecteur droit 40"/>
                  <p:cNvCxnSpPr/>
                  <p:nvPr/>
                </p:nvCxnSpPr>
                <p:spPr bwMode="auto">
                  <a:xfrm>
                    <a:off x="3318233" y="1882030"/>
                    <a:ext cx="14400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2" name="Connecteur droit 41"/>
                  <p:cNvCxnSpPr/>
                  <p:nvPr/>
                </p:nvCxnSpPr>
                <p:spPr bwMode="auto">
                  <a:xfrm flipH="1" flipV="1">
                    <a:off x="3322320" y="1889760"/>
                    <a:ext cx="1757680" cy="33020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3" name="Connecteur droit 42"/>
                  <p:cNvCxnSpPr/>
                  <p:nvPr/>
                </p:nvCxnSpPr>
                <p:spPr bwMode="auto">
                  <a:xfrm flipV="1">
                    <a:off x="3663696" y="1883664"/>
                    <a:ext cx="1103376" cy="33528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7" name="Groupe 92"/>
                <p:cNvGrpSpPr/>
                <p:nvPr/>
              </p:nvGrpSpPr>
              <p:grpSpPr>
                <a:xfrm>
                  <a:off x="3661410" y="2217420"/>
                  <a:ext cx="1449070" cy="1445260"/>
                  <a:chOff x="3661410" y="2217420"/>
                  <a:chExt cx="1449070" cy="1445260"/>
                </a:xfrm>
              </p:grpSpPr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 bwMode="auto">
                  <a:xfrm>
                    <a:off x="3663466" y="2222422"/>
                    <a:ext cx="1440000" cy="144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37" name="Connecteur droit 36"/>
                  <p:cNvCxnSpPr/>
                  <p:nvPr/>
                </p:nvCxnSpPr>
                <p:spPr bwMode="auto">
                  <a:xfrm flipH="1" flipV="1">
                    <a:off x="3661410" y="2217420"/>
                    <a:ext cx="1449070" cy="144526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8" name="Connecteur droit 37"/>
                  <p:cNvCxnSpPr/>
                  <p:nvPr/>
                </p:nvCxnSpPr>
                <p:spPr bwMode="auto">
                  <a:xfrm flipV="1">
                    <a:off x="3677920" y="2221230"/>
                    <a:ext cx="1423670" cy="143637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8" name="Ellipse 17"/>
                <p:cNvSpPr>
                  <a:spLocks noChangeAspect="1"/>
                </p:cNvSpPr>
                <p:nvPr/>
              </p:nvSpPr>
              <p:spPr bwMode="auto">
                <a:xfrm>
                  <a:off x="5011131" y="213054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Ellipse 18"/>
                <p:cNvSpPr>
                  <a:spLocks noChangeAspect="1"/>
                </p:cNvSpPr>
                <p:nvPr/>
              </p:nvSpPr>
              <p:spPr bwMode="auto">
                <a:xfrm>
                  <a:off x="4665691" y="179526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Ellipse 19"/>
                <p:cNvSpPr>
                  <a:spLocks noChangeAspect="1"/>
                </p:cNvSpPr>
                <p:nvPr/>
              </p:nvSpPr>
              <p:spPr bwMode="auto">
                <a:xfrm>
                  <a:off x="3243291" y="179526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Ellipse 20"/>
                <p:cNvSpPr>
                  <a:spLocks noChangeAspect="1"/>
                </p:cNvSpPr>
                <p:nvPr/>
              </p:nvSpPr>
              <p:spPr bwMode="auto">
                <a:xfrm>
                  <a:off x="3583651" y="214070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Ellipse 21"/>
                <p:cNvSpPr>
                  <a:spLocks noChangeAspect="1"/>
                </p:cNvSpPr>
                <p:nvPr/>
              </p:nvSpPr>
              <p:spPr bwMode="auto">
                <a:xfrm>
                  <a:off x="5011131" y="356818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Ellipse 22"/>
                <p:cNvSpPr>
                  <a:spLocks noChangeAspect="1"/>
                </p:cNvSpPr>
                <p:nvPr/>
              </p:nvSpPr>
              <p:spPr bwMode="auto">
                <a:xfrm>
                  <a:off x="3573491" y="356818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Ellipse 23"/>
                <p:cNvSpPr>
                  <a:spLocks noChangeAspect="1"/>
                </p:cNvSpPr>
                <p:nvPr/>
              </p:nvSpPr>
              <p:spPr bwMode="auto">
                <a:xfrm>
                  <a:off x="3228051" y="322782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Ellipse 24"/>
                <p:cNvSpPr>
                  <a:spLocks noChangeAspect="1"/>
                </p:cNvSpPr>
                <p:nvPr/>
              </p:nvSpPr>
              <p:spPr bwMode="auto">
                <a:xfrm>
                  <a:off x="4670771" y="322274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BD91">
                        <a:alpha val="93333"/>
                      </a:srgbClr>
                    </a:gs>
                    <a:gs pos="65000">
                      <a:srgbClr val="7FA95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Ellipse 25"/>
                <p:cNvSpPr>
                  <a:spLocks noChangeAspect="1"/>
                </p:cNvSpPr>
                <p:nvPr/>
              </p:nvSpPr>
              <p:spPr bwMode="auto">
                <a:xfrm>
                  <a:off x="4289771" y="285190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Ellipse 26"/>
                <p:cNvSpPr>
                  <a:spLocks noChangeAspect="1"/>
                </p:cNvSpPr>
                <p:nvPr/>
              </p:nvSpPr>
              <p:spPr bwMode="auto">
                <a:xfrm>
                  <a:off x="3400771" y="268934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Ellipse 27"/>
                <p:cNvSpPr>
                  <a:spLocks noChangeAspect="1"/>
                </p:cNvSpPr>
                <p:nvPr/>
              </p:nvSpPr>
              <p:spPr bwMode="auto">
                <a:xfrm>
                  <a:off x="3258531" y="179526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Ellipse 28"/>
                <p:cNvSpPr>
                  <a:spLocks noChangeAspect="1"/>
                </p:cNvSpPr>
                <p:nvPr/>
              </p:nvSpPr>
              <p:spPr bwMode="auto">
                <a:xfrm>
                  <a:off x="3598891" y="214070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Ellipse 29"/>
                <p:cNvSpPr>
                  <a:spLocks noChangeAspect="1"/>
                </p:cNvSpPr>
                <p:nvPr/>
              </p:nvSpPr>
              <p:spPr bwMode="auto">
                <a:xfrm>
                  <a:off x="3243291" y="322782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Ellipse 30"/>
                <p:cNvSpPr>
                  <a:spLocks noChangeAspect="1"/>
                </p:cNvSpPr>
                <p:nvPr/>
              </p:nvSpPr>
              <p:spPr bwMode="auto">
                <a:xfrm>
                  <a:off x="3416011" y="268934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Ellipse 31"/>
                <p:cNvSpPr>
                  <a:spLocks noChangeAspect="1"/>
                </p:cNvSpPr>
                <p:nvPr/>
              </p:nvSpPr>
              <p:spPr bwMode="auto">
                <a:xfrm>
                  <a:off x="4127211" y="339546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BD91">
                        <a:alpha val="93333"/>
                      </a:srgbClr>
                    </a:gs>
                    <a:gs pos="65000">
                      <a:srgbClr val="7FA95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Ellipse 32"/>
                <p:cNvSpPr>
                  <a:spLocks noChangeAspect="1"/>
                </p:cNvSpPr>
                <p:nvPr/>
              </p:nvSpPr>
              <p:spPr bwMode="auto">
                <a:xfrm>
                  <a:off x="3949411" y="250138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BD91">
                        <a:alpha val="93333"/>
                      </a:srgbClr>
                    </a:gs>
                    <a:gs pos="65000">
                      <a:srgbClr val="7FA95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Ellipse 33"/>
                <p:cNvSpPr>
                  <a:spLocks noChangeAspect="1"/>
                </p:cNvSpPr>
                <p:nvPr/>
              </p:nvSpPr>
              <p:spPr bwMode="auto">
                <a:xfrm>
                  <a:off x="4117051" y="196290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Ellipse 34"/>
                <p:cNvSpPr>
                  <a:spLocks noChangeAspect="1"/>
                </p:cNvSpPr>
                <p:nvPr/>
              </p:nvSpPr>
              <p:spPr bwMode="auto">
                <a:xfrm>
                  <a:off x="4853651" y="269442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BD91">
                        <a:alpha val="93333"/>
                      </a:srgbClr>
                    </a:gs>
                    <a:gs pos="65000">
                      <a:srgbClr val="7FA95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59" name="Groupe 58"/>
          <p:cNvGrpSpPr/>
          <p:nvPr/>
        </p:nvGrpSpPr>
        <p:grpSpPr>
          <a:xfrm>
            <a:off x="4451283" y="717459"/>
            <a:ext cx="3676717" cy="3102701"/>
            <a:chOff x="4451283" y="808899"/>
            <a:chExt cx="3929725" cy="3204301"/>
          </a:xfrm>
        </p:grpSpPr>
        <p:pic>
          <p:nvPicPr>
            <p:cNvPr id="6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1283" y="808899"/>
              <a:ext cx="3929725" cy="3204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" name="Groupe 196"/>
            <p:cNvGrpSpPr/>
            <p:nvPr/>
          </p:nvGrpSpPr>
          <p:grpSpPr>
            <a:xfrm>
              <a:off x="7208520" y="1046481"/>
              <a:ext cx="952500" cy="922020"/>
              <a:chOff x="6316980" y="716280"/>
              <a:chExt cx="1363980" cy="1326979"/>
            </a:xfrm>
          </p:grpSpPr>
          <p:sp>
            <p:nvSpPr>
              <p:cNvPr id="62" name="Rectangle 61"/>
              <p:cNvSpPr/>
              <p:nvPr/>
            </p:nvSpPr>
            <p:spPr bwMode="auto">
              <a:xfrm>
                <a:off x="6316980" y="716280"/>
                <a:ext cx="1363980" cy="132588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63" name="Groupe 198"/>
              <p:cNvGrpSpPr>
                <a:grpSpLocks noChangeAspect="1"/>
              </p:cNvGrpSpPr>
              <p:nvPr/>
            </p:nvGrpSpPr>
            <p:grpSpPr>
              <a:xfrm>
                <a:off x="6322085" y="718255"/>
                <a:ext cx="1331897" cy="1325004"/>
                <a:chOff x="3228051" y="1795268"/>
                <a:chExt cx="1963080" cy="1952920"/>
              </a:xfrm>
            </p:grpSpPr>
            <p:grpSp>
              <p:nvGrpSpPr>
                <p:cNvPr id="64" name="Groupe 93"/>
                <p:cNvGrpSpPr/>
                <p:nvPr/>
              </p:nvGrpSpPr>
              <p:grpSpPr>
                <a:xfrm>
                  <a:off x="3315970" y="1877060"/>
                  <a:ext cx="1449070" cy="1844767"/>
                  <a:chOff x="3661410" y="2217420"/>
                  <a:chExt cx="1449070" cy="1844767"/>
                </a:xfrm>
              </p:grpSpPr>
              <p:sp>
                <p:nvSpPr>
                  <p:cNvPr id="92" name="Rectangle 91"/>
                  <p:cNvSpPr>
                    <a:spLocks noChangeAspect="1"/>
                  </p:cNvSpPr>
                  <p:nvPr/>
                </p:nvSpPr>
                <p:spPr bwMode="auto">
                  <a:xfrm>
                    <a:off x="3663466" y="2222422"/>
                    <a:ext cx="1440000" cy="144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93" name="Connecteur droit 92"/>
                  <p:cNvCxnSpPr/>
                  <p:nvPr/>
                </p:nvCxnSpPr>
                <p:spPr bwMode="auto">
                  <a:xfrm flipH="1" flipV="1">
                    <a:off x="3661410" y="2217420"/>
                    <a:ext cx="1449070" cy="144526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4" name="Connecteur droit 93"/>
                  <p:cNvCxnSpPr>
                    <a:stCxn id="75" idx="3"/>
                  </p:cNvCxnSpPr>
                  <p:nvPr/>
                </p:nvCxnSpPr>
                <p:spPr bwMode="auto">
                  <a:xfrm flipV="1">
                    <a:off x="3945292" y="2221230"/>
                    <a:ext cx="1156299" cy="1840957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65" name="Connecteur droit 64"/>
                <p:cNvCxnSpPr/>
                <p:nvPr/>
              </p:nvCxnSpPr>
              <p:spPr bwMode="auto">
                <a:xfrm flipH="1" flipV="1">
                  <a:off x="4757624" y="3314591"/>
                  <a:ext cx="348792" cy="34879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66" name="Groupe 67"/>
                <p:cNvGrpSpPr/>
                <p:nvPr/>
              </p:nvGrpSpPr>
              <p:grpSpPr>
                <a:xfrm>
                  <a:off x="3269651" y="2156910"/>
                  <a:ext cx="1895119" cy="1507027"/>
                  <a:chOff x="3259491" y="719270"/>
                  <a:chExt cx="1895119" cy="1507027"/>
                </a:xfrm>
              </p:grpSpPr>
              <p:cxnSp>
                <p:nvCxnSpPr>
                  <p:cNvPr id="87" name="Connecteur droit 86"/>
                  <p:cNvCxnSpPr/>
                  <p:nvPr/>
                </p:nvCxnSpPr>
                <p:spPr bwMode="auto">
                  <a:xfrm flipH="1" flipV="1">
                    <a:off x="3308808" y="1875934"/>
                    <a:ext cx="348792" cy="348792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8" name="Connecteur droit 87"/>
                  <p:cNvCxnSpPr/>
                  <p:nvPr/>
                </p:nvCxnSpPr>
                <p:spPr bwMode="auto">
                  <a:xfrm flipH="1" flipV="1">
                    <a:off x="4752680" y="1877505"/>
                    <a:ext cx="348792" cy="348792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9" name="Connecteur droit 88"/>
                  <p:cNvCxnSpPr/>
                  <p:nvPr/>
                </p:nvCxnSpPr>
                <p:spPr bwMode="auto">
                  <a:xfrm>
                    <a:off x="3318233" y="1882030"/>
                    <a:ext cx="14400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0" name="Connecteur droit 89"/>
                  <p:cNvCxnSpPr/>
                  <p:nvPr/>
                </p:nvCxnSpPr>
                <p:spPr bwMode="auto">
                  <a:xfrm flipH="1" flipV="1">
                    <a:off x="3637149" y="774087"/>
                    <a:ext cx="1442852" cy="1445874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1" name="Connecteur droit 90"/>
                  <p:cNvCxnSpPr>
                    <a:stCxn id="80" idx="3"/>
                    <a:endCxn id="70" idx="7"/>
                  </p:cNvCxnSpPr>
                  <p:nvPr/>
                </p:nvCxnSpPr>
                <p:spPr bwMode="auto">
                  <a:xfrm flipV="1">
                    <a:off x="3259491" y="719270"/>
                    <a:ext cx="1895119" cy="122455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67" name="Groupe 46"/>
                <p:cNvGrpSpPr/>
                <p:nvPr/>
              </p:nvGrpSpPr>
              <p:grpSpPr>
                <a:xfrm>
                  <a:off x="3314904" y="1881358"/>
                  <a:ext cx="377330" cy="1782024"/>
                  <a:chOff x="3314904" y="1881358"/>
                  <a:chExt cx="377330" cy="1782024"/>
                </a:xfrm>
              </p:grpSpPr>
              <p:cxnSp>
                <p:nvCxnSpPr>
                  <p:cNvPr id="84" name="Connecteur droit 83"/>
                  <p:cNvCxnSpPr/>
                  <p:nvPr/>
                </p:nvCxnSpPr>
                <p:spPr bwMode="auto">
                  <a:xfrm flipH="1" flipV="1">
                    <a:off x="3314904" y="3314590"/>
                    <a:ext cx="348792" cy="348792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5" name="Connecteur droit 84"/>
                  <p:cNvCxnSpPr/>
                  <p:nvPr/>
                </p:nvCxnSpPr>
                <p:spPr bwMode="auto">
                  <a:xfrm rot="5400000">
                    <a:off x="2598905" y="2601358"/>
                    <a:ext cx="14400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6" name="Connecteur droit 85"/>
                  <p:cNvCxnSpPr/>
                  <p:nvPr/>
                </p:nvCxnSpPr>
                <p:spPr bwMode="auto">
                  <a:xfrm>
                    <a:off x="3322321" y="1883665"/>
                    <a:ext cx="369913" cy="35613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68" name="Groupe 45"/>
                <p:cNvGrpSpPr/>
                <p:nvPr/>
              </p:nvGrpSpPr>
              <p:grpSpPr>
                <a:xfrm>
                  <a:off x="3318233" y="1877505"/>
                  <a:ext cx="1783239" cy="348792"/>
                  <a:chOff x="3318233" y="1877505"/>
                  <a:chExt cx="1783239" cy="348792"/>
                </a:xfrm>
              </p:grpSpPr>
              <p:cxnSp>
                <p:nvCxnSpPr>
                  <p:cNvPr id="82" name="Connecteur droit 81"/>
                  <p:cNvCxnSpPr/>
                  <p:nvPr/>
                </p:nvCxnSpPr>
                <p:spPr bwMode="auto">
                  <a:xfrm flipH="1" flipV="1">
                    <a:off x="4752680" y="1877505"/>
                    <a:ext cx="348792" cy="348792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3" name="Connecteur droit 82"/>
                  <p:cNvCxnSpPr/>
                  <p:nvPr/>
                </p:nvCxnSpPr>
                <p:spPr bwMode="auto">
                  <a:xfrm>
                    <a:off x="3318233" y="1882030"/>
                    <a:ext cx="14400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9" name="Rectangle 68"/>
                <p:cNvSpPr>
                  <a:spLocks noChangeAspect="1"/>
                </p:cNvSpPr>
                <p:nvPr/>
              </p:nvSpPr>
              <p:spPr bwMode="auto">
                <a:xfrm>
                  <a:off x="3663465" y="2222423"/>
                  <a:ext cx="1440000" cy="1439999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0" name="Ellipse 69"/>
                <p:cNvSpPr>
                  <a:spLocks noChangeAspect="1"/>
                </p:cNvSpPr>
                <p:nvPr/>
              </p:nvSpPr>
              <p:spPr bwMode="auto">
                <a:xfrm>
                  <a:off x="5011131" y="213054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Ellipse 70"/>
                <p:cNvSpPr>
                  <a:spLocks noChangeAspect="1"/>
                </p:cNvSpPr>
                <p:nvPr/>
              </p:nvSpPr>
              <p:spPr bwMode="auto">
                <a:xfrm>
                  <a:off x="4665691" y="179526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lipse 71"/>
                <p:cNvSpPr>
                  <a:spLocks noChangeAspect="1"/>
                </p:cNvSpPr>
                <p:nvPr/>
              </p:nvSpPr>
              <p:spPr bwMode="auto">
                <a:xfrm>
                  <a:off x="3243291" y="179526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3" name="Ellipse 72"/>
                <p:cNvSpPr>
                  <a:spLocks noChangeAspect="1"/>
                </p:cNvSpPr>
                <p:nvPr/>
              </p:nvSpPr>
              <p:spPr bwMode="auto">
                <a:xfrm>
                  <a:off x="3583651" y="214070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Ellipse 73"/>
                <p:cNvSpPr>
                  <a:spLocks noChangeAspect="1"/>
                </p:cNvSpPr>
                <p:nvPr/>
              </p:nvSpPr>
              <p:spPr bwMode="auto">
                <a:xfrm>
                  <a:off x="5011131" y="356818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lipse 74"/>
                <p:cNvSpPr>
                  <a:spLocks noChangeAspect="1"/>
                </p:cNvSpPr>
                <p:nvPr/>
              </p:nvSpPr>
              <p:spPr bwMode="auto">
                <a:xfrm>
                  <a:off x="3573491" y="356818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Ellipse 75"/>
                <p:cNvSpPr>
                  <a:spLocks noChangeAspect="1"/>
                </p:cNvSpPr>
                <p:nvPr/>
              </p:nvSpPr>
              <p:spPr bwMode="auto">
                <a:xfrm>
                  <a:off x="3228051" y="322782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Ellipse 76"/>
                <p:cNvSpPr>
                  <a:spLocks noChangeAspect="1"/>
                </p:cNvSpPr>
                <p:nvPr/>
              </p:nvSpPr>
              <p:spPr bwMode="auto">
                <a:xfrm>
                  <a:off x="4670771" y="322274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BD91">
                        <a:alpha val="93333"/>
                      </a:srgbClr>
                    </a:gs>
                    <a:gs pos="65000">
                      <a:srgbClr val="7FA95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8" name="Ellipse 77"/>
                <p:cNvSpPr>
                  <a:spLocks noChangeAspect="1"/>
                </p:cNvSpPr>
                <p:nvPr/>
              </p:nvSpPr>
              <p:spPr bwMode="auto">
                <a:xfrm>
                  <a:off x="3258531" y="179526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Ellipse 78"/>
                <p:cNvSpPr>
                  <a:spLocks noChangeAspect="1"/>
                </p:cNvSpPr>
                <p:nvPr/>
              </p:nvSpPr>
              <p:spPr bwMode="auto">
                <a:xfrm>
                  <a:off x="3598891" y="214070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Ellipse 79"/>
                <p:cNvSpPr>
                  <a:spLocks noChangeAspect="1"/>
                </p:cNvSpPr>
                <p:nvPr/>
              </p:nvSpPr>
              <p:spPr bwMode="auto">
                <a:xfrm>
                  <a:off x="3243291" y="3227828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71000">
                      <a:srgbClr val="92D05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1" name="Ellipse 80"/>
                <p:cNvSpPr>
                  <a:spLocks noChangeAspect="1"/>
                </p:cNvSpPr>
                <p:nvPr/>
              </p:nvSpPr>
              <p:spPr bwMode="auto">
                <a:xfrm>
                  <a:off x="4123493" y="2669855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6BD91">
                        <a:alpha val="93333"/>
                      </a:srgbClr>
                    </a:gs>
                    <a:gs pos="65000">
                      <a:srgbClr val="7FA95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chilly" dir="t"/>
                </a:scene3d>
                <a:sp3d prstMaterial="dkEdg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graphicFrame>
        <p:nvGraphicFramePr>
          <p:cNvPr id="95" name="Espace réservé du contenu 5"/>
          <p:cNvGraphicFramePr>
            <a:graphicFrameLocks/>
          </p:cNvGraphicFramePr>
          <p:nvPr/>
        </p:nvGraphicFramePr>
        <p:xfrm>
          <a:off x="1383030" y="3814763"/>
          <a:ext cx="6633209" cy="2468880"/>
        </p:xfrm>
        <a:graphic>
          <a:graphicData uri="http://schemas.openxmlformats.org/drawingml/2006/table">
            <a:tbl>
              <a:tblPr/>
              <a:tblGrid>
                <a:gridCol w="2629666"/>
                <a:gridCol w="1792233"/>
                <a:gridCol w="221131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FCC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BCC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HCP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Calibri"/>
                        </a:rPr>
                        <a:t>Copper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Calibri"/>
                        </a:rPr>
                        <a:t>Iron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Calibri"/>
                        </a:rPr>
                        <a:t>Zinc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Aluminium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Carbon steel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Titanium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Nickel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Nickel </a:t>
                      </a:r>
                      <a:r>
                        <a:rPr lang="en-GB" sz="1600" dirty="0" err="1">
                          <a:latin typeface="Calibri"/>
                          <a:ea typeface="Calibri"/>
                          <a:cs typeface="Times New Roman"/>
                        </a:rPr>
                        <a:t>Stell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Magnesium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Silver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Niobium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Cobalt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Gold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Chromium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Austenitic stainless steel 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(304, 304L, 316, 316L, 316LN)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Niobium-Titanium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Lead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latin typeface="Calibri"/>
                          <a:ea typeface="Calibri"/>
                          <a:cs typeface="Times New Roman"/>
                        </a:rPr>
                        <a:t>Platinium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CERN Accelerator School – 2013</a:t>
            </a:r>
          </a:p>
          <a:p>
            <a:pPr>
              <a:defRPr/>
            </a:pPr>
            <a:r>
              <a:rPr lang="en-US" noProof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35</a:t>
            </a:fld>
            <a:endParaRPr lang="en-US" i="1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04200" cy="490537"/>
          </a:xfrm>
        </p:spPr>
        <p:txBody>
          <a:bodyPr/>
          <a:lstStyle/>
          <a:p>
            <a:r>
              <a:rPr lang="fr-FR" dirty="0" smtClean="0"/>
              <a:t>MECHANICAL PROPERTIES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476632"/>
            <a:ext cx="8229600" cy="54869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Yield, ultimate strength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Young Modulus slightly change with temperature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Yield and ultimate strengths increases at low temperature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4530" r="4336"/>
          <a:stretch>
            <a:fillRect/>
          </a:stretch>
        </p:blipFill>
        <p:spPr bwMode="auto">
          <a:xfrm>
            <a:off x="163191" y="1727200"/>
            <a:ext cx="3474720" cy="421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2923" y="1908810"/>
            <a:ext cx="3015062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r="8022"/>
          <a:stretch>
            <a:fillRect/>
          </a:stretch>
        </p:blipFill>
        <p:spPr bwMode="auto">
          <a:xfrm>
            <a:off x="6512654" y="1858010"/>
            <a:ext cx="247109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8480" y="5879515"/>
            <a:ext cx="6278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From: </a:t>
            </a:r>
            <a:r>
              <a:rPr lang="en-US" sz="1200" dirty="0" err="1" smtClean="0"/>
              <a:t>Ekin</a:t>
            </a:r>
            <a:r>
              <a:rPr lang="en-US" sz="1200" dirty="0" smtClean="0"/>
              <a:t>, J.W. Experimental Techniques for Low Temperature Measurements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CERN Accelerator School – 2013</a:t>
            </a:r>
          </a:p>
          <a:p>
            <a:pPr>
              <a:defRPr/>
            </a:pPr>
            <a:r>
              <a:rPr lang="en-US" noProof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36</a:t>
            </a:fld>
            <a:endParaRPr lang="en-US" i="1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04200" cy="490537"/>
          </a:xfrm>
        </p:spPr>
        <p:txBody>
          <a:bodyPr/>
          <a:lstStyle/>
          <a:p>
            <a:r>
              <a:rPr lang="fr-FR" dirty="0" smtClean="0"/>
              <a:t>MECHANICAL PROPERTIES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639192"/>
            <a:ext cx="8229600" cy="54869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behaviours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6410" t="2883" r="4686"/>
          <a:stretch>
            <a:fillRect/>
          </a:stretch>
        </p:blipFill>
        <p:spPr bwMode="auto">
          <a:xfrm>
            <a:off x="416560" y="1209040"/>
            <a:ext cx="3241040" cy="408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e 7"/>
          <p:cNvGrpSpPr/>
          <p:nvPr/>
        </p:nvGrpSpPr>
        <p:grpSpPr>
          <a:xfrm>
            <a:off x="4460767" y="768423"/>
            <a:ext cx="3748513" cy="4472448"/>
            <a:chOff x="5060207" y="1642183"/>
            <a:chExt cx="3748513" cy="4472448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 r="51425"/>
            <a:stretch>
              <a:fillRect/>
            </a:stretch>
          </p:blipFill>
          <p:spPr bwMode="auto">
            <a:xfrm>
              <a:off x="5080000" y="1642183"/>
              <a:ext cx="3728720" cy="447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060207" y="1676397"/>
              <a:ext cx="1412118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u="sng" dirty="0" smtClean="0"/>
                <a:t>Young </a:t>
              </a:r>
              <a:r>
                <a:rPr lang="fr-FR" sz="1400" u="sng" dirty="0" err="1" smtClean="0"/>
                <a:t>Modulus</a:t>
              </a:r>
              <a:endParaRPr lang="fr-FR" sz="1400" u="sng" dirty="0"/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91247" y="5090157"/>
            <a:ext cx="4236193" cy="11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 algn="just"/>
            <a:r>
              <a:rPr lang="fr-FR" sz="1400" dirty="0"/>
              <a:t>1 :  2024 T4 aluminium</a:t>
            </a:r>
          </a:p>
          <a:p>
            <a:pPr algn="just"/>
            <a:r>
              <a:rPr lang="fr-FR" sz="1400" dirty="0"/>
              <a:t>2 :  </a:t>
            </a:r>
            <a:r>
              <a:rPr lang="fr-FR" sz="1400" dirty="0" err="1" smtClean="0"/>
              <a:t>copper</a:t>
            </a:r>
            <a:r>
              <a:rPr lang="fr-FR" sz="1400" dirty="0" smtClean="0"/>
              <a:t>-</a:t>
            </a:r>
            <a:r>
              <a:rPr lang="fr-FR" sz="1400" dirty="0" err="1" smtClean="0"/>
              <a:t>beryllium</a:t>
            </a:r>
            <a:endParaRPr lang="fr-FR" sz="1400" dirty="0"/>
          </a:p>
          <a:p>
            <a:pPr algn="just"/>
            <a:r>
              <a:rPr lang="fr-FR" sz="1400" dirty="0"/>
              <a:t>3 :  K monel</a:t>
            </a:r>
          </a:p>
          <a:p>
            <a:pPr algn="just"/>
            <a:r>
              <a:rPr lang="fr-FR" sz="1400" dirty="0"/>
              <a:t>4 :  </a:t>
            </a:r>
            <a:r>
              <a:rPr lang="fr-FR" sz="1400" dirty="0" err="1" smtClean="0"/>
              <a:t>Titanium</a:t>
            </a:r>
            <a:endParaRPr lang="fr-FR" sz="1400" dirty="0" smtClean="0"/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5 :  </a:t>
            </a:r>
            <a:r>
              <a:rPr lang="fr-FR" sz="1400" dirty="0" smtClean="0"/>
              <a:t>SS 304</a:t>
            </a:r>
            <a:endParaRPr lang="fr-FR" sz="1400" dirty="0"/>
          </a:p>
          <a:p>
            <a:pPr algn="just"/>
            <a:r>
              <a:rPr lang="fr-FR" sz="1400" dirty="0"/>
              <a:t>6 :  </a:t>
            </a:r>
            <a:r>
              <a:rPr lang="fr-FR" sz="1400" dirty="0" err="1" smtClean="0"/>
              <a:t>Carbon</a:t>
            </a:r>
            <a:r>
              <a:rPr lang="fr-FR" sz="1400" dirty="0" smtClean="0"/>
              <a:t> </a:t>
            </a:r>
            <a:r>
              <a:rPr lang="fr-FR" sz="1400" dirty="0" err="1" smtClean="0"/>
              <a:t>Steal</a:t>
            </a:r>
            <a:r>
              <a:rPr lang="fr-FR" sz="1400" dirty="0" smtClean="0"/>
              <a:t> </a:t>
            </a:r>
            <a:r>
              <a:rPr lang="fr-FR" sz="1400" dirty="0"/>
              <a:t>C 1020</a:t>
            </a:r>
          </a:p>
          <a:p>
            <a:pPr algn="just"/>
            <a:r>
              <a:rPr lang="fr-FR" sz="1400" dirty="0"/>
              <a:t>7 :  </a:t>
            </a:r>
            <a:r>
              <a:rPr lang="fr-FR" sz="1400" dirty="0" err="1" smtClean="0"/>
              <a:t>Steal</a:t>
            </a:r>
            <a:r>
              <a:rPr lang="fr-FR" sz="1400" dirty="0" smtClean="0"/>
              <a:t> </a:t>
            </a:r>
            <a:r>
              <a:rPr lang="fr-FR" sz="1400" dirty="0"/>
              <a:t>9% </a:t>
            </a:r>
            <a:r>
              <a:rPr lang="fr-FR" sz="1400" dirty="0" smtClean="0"/>
              <a:t>Ni</a:t>
            </a: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558800" y="5422315"/>
            <a:ext cx="3271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From: </a:t>
            </a:r>
            <a:r>
              <a:rPr lang="en-US" sz="1200" dirty="0" err="1" smtClean="0"/>
              <a:t>Ekin</a:t>
            </a:r>
            <a:r>
              <a:rPr lang="en-US" sz="1200" dirty="0" smtClean="0"/>
              <a:t>, J. Experimental Techniques for Low Temperature Measurements</a:t>
            </a:r>
            <a:endParaRPr lang="fr-FR" sz="1200" dirty="0"/>
          </a:p>
        </p:txBody>
      </p:sp>
      <p:sp>
        <p:nvSpPr>
          <p:cNvPr id="13" name="Rectangle 12"/>
          <p:cNvSpPr/>
          <p:nvPr/>
        </p:nvSpPr>
        <p:spPr>
          <a:xfrm>
            <a:off x="5069840" y="5991275"/>
            <a:ext cx="3271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From: Technique de </a:t>
            </a:r>
            <a:r>
              <a:rPr lang="en-US" sz="1200" dirty="0" err="1" smtClean="0"/>
              <a:t>l’Ingénieur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CERN Accelerator School – 2013</a:t>
            </a:r>
          </a:p>
          <a:p>
            <a:pPr>
              <a:defRPr/>
            </a:pPr>
            <a:r>
              <a:rPr lang="en-US" noProof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37</a:t>
            </a:fld>
            <a:endParaRPr lang="en-US" i="1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04200" cy="490537"/>
          </a:xfrm>
        </p:spPr>
        <p:txBody>
          <a:bodyPr/>
          <a:lstStyle/>
          <a:p>
            <a:r>
              <a:rPr lang="fr-FR" dirty="0" smtClean="0"/>
              <a:t>MAGNETIC PROPERTIES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450652"/>
            <a:ext cx="8524240" cy="54869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 vacuum: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 a material: </a:t>
            </a:r>
            <a:r>
              <a: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=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μ</a:t>
            </a:r>
            <a:r>
              <a:rPr kumimoji="0" lang="en-GB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0 </a:t>
            </a:r>
            <a:r>
              <a: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+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μ</a:t>
            </a:r>
            <a:r>
              <a:rPr kumimoji="0" lang="en-GB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0 </a:t>
            </a:r>
            <a:r>
              <a: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</a:t>
            </a: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</a:t>
            </a: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χ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is the magnetization and represents how strongly a region of material is magnetized. It is defined as the net magnetic dipole moment per unit volume. </a:t>
            </a:r>
            <a:endParaRPr kumimoji="0" lang="en-GB" sz="1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Thus: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=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μ</a:t>
            </a:r>
            <a:r>
              <a:rPr kumimoji="0" lang="en-GB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0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(1 +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χ)</a:t>
            </a:r>
            <a:r>
              <a:rPr kumimoji="0" lang="fr-F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=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μ</a:t>
            </a:r>
            <a:r>
              <a:rPr kumimoji="0" lang="en-GB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0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μ</a:t>
            </a:r>
            <a:r>
              <a:rPr kumimoji="0" lang="en-GB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 </a:t>
            </a:r>
            <a:r>
              <a: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magnetic moment of a free atom depends on: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Char char="o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electrons spin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Char char="o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orbital kinetic moment of the electrons around the nucleus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Char char="o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kinetic moment change induced by the application of a magnetic field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5 types of magnetic behaviour can be distinguished: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Char char="o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Diamagnetism and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paramagnetism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due to isolated atoms (ions) and free electrons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Char char="o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Ferromagnetism, anti-ferromagnetism and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ferrimagnetism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due to collective behaviour of atoms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Char char="o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1456373" y="1143635"/>
          <a:ext cx="1085850" cy="465138"/>
        </p:xfrm>
        <a:graphic>
          <a:graphicData uri="http://schemas.openxmlformats.org/presentationml/2006/ole">
            <p:oleObj spid="_x0000_s734210" name="Équation" r:id="rId3" imgW="583920" imgH="25380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2550160" y="1222316"/>
            <a:ext cx="5344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 smtClean="0"/>
              <a:t>B</a:t>
            </a:r>
            <a:r>
              <a:rPr lang="en-GB" sz="1400" i="1" dirty="0" smtClean="0"/>
              <a:t> (T</a:t>
            </a:r>
            <a:r>
              <a:rPr lang="en-GB" sz="1400" i="1" dirty="0" smtClean="0">
                <a:sym typeface="Symbol"/>
              </a:rPr>
              <a:t>Vs m</a:t>
            </a:r>
            <a:r>
              <a:rPr lang="en-GB" sz="1400" i="1" baseline="30000" dirty="0" smtClean="0">
                <a:sym typeface="Symbol"/>
              </a:rPr>
              <a:t>-</a:t>
            </a:r>
            <a:r>
              <a:rPr lang="en-GB" sz="1400" i="1" dirty="0" smtClean="0">
                <a:sym typeface="Symbol"/>
              </a:rPr>
              <a:t>²N A</a:t>
            </a:r>
            <a:r>
              <a:rPr lang="en-GB" sz="1400" i="1" baseline="30000" dirty="0" smtClean="0">
                <a:sym typeface="Symbol"/>
              </a:rPr>
              <a:t>-1</a:t>
            </a:r>
            <a:r>
              <a:rPr lang="en-GB" sz="1400" i="1" dirty="0" smtClean="0">
                <a:sym typeface="Symbol"/>
              </a:rPr>
              <a:t> m</a:t>
            </a:r>
            <a:r>
              <a:rPr lang="en-GB" sz="1400" i="1" baseline="30000" dirty="0" smtClean="0">
                <a:sym typeface="Symbol"/>
              </a:rPr>
              <a:t>-1</a:t>
            </a:r>
            <a:r>
              <a:rPr lang="en-GB" sz="1400" i="1" dirty="0" smtClean="0">
                <a:sym typeface="Symbol"/>
              </a:rPr>
              <a:t>); </a:t>
            </a:r>
            <a:r>
              <a:rPr lang="en-GB" sz="1400" i="1" baseline="-25000" dirty="0" smtClean="0">
                <a:sym typeface="Symbol"/>
              </a:rPr>
              <a:t>0</a:t>
            </a:r>
            <a:r>
              <a:rPr lang="en-GB" sz="1400" i="1" dirty="0" smtClean="0">
                <a:sym typeface="Symbol"/>
              </a:rPr>
              <a:t>=4 10</a:t>
            </a:r>
            <a:r>
              <a:rPr lang="en-GB" sz="1400" i="1" baseline="30000" dirty="0" smtClean="0">
                <a:sym typeface="Symbol"/>
              </a:rPr>
              <a:t>-7</a:t>
            </a:r>
            <a:r>
              <a:rPr lang="en-GB" sz="1400" i="1" dirty="0" smtClean="0"/>
              <a:t> (</a:t>
            </a:r>
            <a:r>
              <a:rPr lang="en-GB" sz="1400" i="1" dirty="0" smtClean="0">
                <a:sym typeface="Symbol"/>
              </a:rPr>
              <a:t>N A</a:t>
            </a:r>
            <a:r>
              <a:rPr lang="en-GB" sz="1400" i="1" baseline="30000" dirty="0" smtClean="0">
                <a:sym typeface="Symbol"/>
              </a:rPr>
              <a:t>-2</a:t>
            </a:r>
            <a:r>
              <a:rPr lang="en-GB" sz="1400" i="1" dirty="0" smtClean="0">
                <a:sym typeface="Symbol"/>
              </a:rPr>
              <a:t>);</a:t>
            </a:r>
            <a:r>
              <a:rPr lang="en-GB" sz="1400" i="1" dirty="0" smtClean="0"/>
              <a:t> </a:t>
            </a:r>
            <a:r>
              <a:rPr lang="en-GB" sz="1400" b="1" i="1" dirty="0" smtClean="0"/>
              <a:t>H</a:t>
            </a:r>
            <a:r>
              <a:rPr lang="en-GB" sz="1400" i="1" dirty="0" smtClean="0"/>
              <a:t> (Vs/Am</a:t>
            </a:r>
            <a:r>
              <a:rPr lang="en-GB" sz="1400" i="1" dirty="0" smtClean="0">
                <a:sym typeface="Symbol"/>
              </a:rPr>
              <a:t> A m</a:t>
            </a:r>
            <a:r>
              <a:rPr lang="en-GB" sz="1400" i="1" baseline="30000" dirty="0" smtClean="0">
                <a:sym typeface="Symbol"/>
              </a:rPr>
              <a:t>-1</a:t>
            </a:r>
            <a:r>
              <a:rPr lang="en-GB" sz="1400" i="1" dirty="0" smtClean="0">
                <a:sym typeface="Symbol"/>
              </a:rPr>
              <a:t>)</a:t>
            </a:r>
            <a:endParaRPr lang="fr-FR" sz="1400" i="1" dirty="0"/>
          </a:p>
        </p:txBody>
      </p:sp>
      <p:sp>
        <p:nvSpPr>
          <p:cNvPr id="10" name="Rectangle 9"/>
          <p:cNvSpPr/>
          <p:nvPr/>
        </p:nvSpPr>
        <p:spPr>
          <a:xfrm>
            <a:off x="4500880" y="1628716"/>
            <a:ext cx="1635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 smtClean="0"/>
              <a:t>M</a:t>
            </a:r>
            <a:r>
              <a:rPr lang="en-GB" sz="1400" i="1" dirty="0" smtClean="0"/>
              <a:t> (Vs/Am</a:t>
            </a:r>
            <a:r>
              <a:rPr lang="en-GB" sz="1400" i="1" dirty="0" smtClean="0">
                <a:sym typeface="Symbol"/>
              </a:rPr>
              <a:t> A m</a:t>
            </a:r>
            <a:r>
              <a:rPr lang="en-GB" sz="1400" i="1" baseline="30000" dirty="0" smtClean="0">
                <a:sym typeface="Symbol"/>
              </a:rPr>
              <a:t>-1</a:t>
            </a:r>
            <a:r>
              <a:rPr lang="en-GB" sz="1400" i="1" dirty="0" smtClean="0">
                <a:sym typeface="Symbol"/>
              </a:rPr>
              <a:t>)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CERN Accelerator School – 2013</a:t>
            </a:r>
          </a:p>
          <a:p>
            <a:pPr>
              <a:defRPr/>
            </a:pPr>
            <a:r>
              <a:rPr lang="en-US" noProof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38</a:t>
            </a:fld>
            <a:endParaRPr lang="en-US" i="1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04200" cy="490537"/>
          </a:xfrm>
        </p:spPr>
        <p:txBody>
          <a:bodyPr/>
          <a:lstStyle/>
          <a:p>
            <a:r>
              <a:rPr lang="fr-FR" dirty="0" smtClean="0"/>
              <a:t>MAGNETIC PROPERTIES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450652"/>
            <a:ext cx="8229600" cy="57571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Diamagnetic materials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If magnetic susceptibility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 = </a:t>
            </a:r>
            <a:r>
              <a:rPr kumimoji="0" lang="en-GB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R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-1 &lt;0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where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</a:t>
            </a:r>
            <a:r>
              <a:rPr kumimoji="0" lang="en-GB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R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is the relative magnetic permeability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It causes a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diamagnet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to create a magnetic field in opposition to an externally applied magnetic field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When the field is removed the effect disappears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Examples: Silver, Mercury, Diamond, Lead, Copper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If the (small) field </a:t>
            </a:r>
            <a:r>
              <a: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is applied then: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	</a:t>
            </a:r>
            <a:r>
              <a: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M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=  </a:t>
            </a:r>
            <a:r>
              <a: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H</a:t>
            </a:r>
            <a:endParaRPr kumimoji="0" lang="en-GB" sz="20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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does not depend on temperature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NB: type </a:t>
            </a:r>
            <a:r>
              <a:rPr kumimoji="0" lang="en-GB" sz="20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superconductors are perfect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diamagnets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for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T&lt;T</a:t>
            </a:r>
            <a:r>
              <a:rPr kumimoji="0" lang="en-GB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</a:t>
            </a:r>
          </a:p>
          <a:p>
            <a:pPr marL="1200150" lvl="2" indent="-285750">
              <a:spcBef>
                <a:spcPct val="20000"/>
              </a:spcBef>
              <a:buClr>
                <a:schemeClr val="accent2"/>
              </a:buClr>
              <a:buSzPct val="130000"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Ex.: Cu,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Nb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Char char="o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CERN Accelerator School – 2013</a:t>
            </a:r>
          </a:p>
          <a:p>
            <a:pPr>
              <a:defRPr/>
            </a:pPr>
            <a:r>
              <a:rPr lang="en-US" noProof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39</a:t>
            </a:fld>
            <a:endParaRPr lang="en-US" i="1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04200" cy="490537"/>
          </a:xfrm>
        </p:spPr>
        <p:txBody>
          <a:bodyPr/>
          <a:lstStyle/>
          <a:p>
            <a:r>
              <a:rPr lang="fr-FR" dirty="0" smtClean="0"/>
              <a:t>MAGNETIC PROPERTIES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450652"/>
            <a:ext cx="8229600" cy="57571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Paramagnetic materials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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 = </a:t>
            </a:r>
            <a:r>
              <a:rPr kumimoji="0" lang="en-GB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R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-1 &gt;0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Paramagnets are attracted by an externally applied magnetic field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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is small  slight effect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Different models of paramagnetic systems exist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Relation to electron spins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Char char="o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Permanent magnetic moment (dipoles) due to the spin of unpaired electrons in the atoms’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orbitals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. But randomization  no effect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Char char="o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If a magnetic field is applied, the dipoles tend to align with the applied field  net magnetic moment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Char char="o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When the field is removed the effect disappears</a:t>
            </a:r>
          </a:p>
          <a:p>
            <a:pPr marL="1143000" lvl="2" indent="-228600">
              <a:spcBef>
                <a:spcPct val="20000"/>
              </a:spcBef>
              <a:buClr>
                <a:srgbClr val="3399FF"/>
              </a:buClr>
              <a:buFontTx/>
              <a:buChar char="o"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For low levels of magnetization, </a:t>
            </a: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M </a:t>
            </a: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=   </a:t>
            </a: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H </a:t>
            </a:r>
            <a:r>
              <a:rPr kumimoji="0" lang="en-GB" sz="18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=</a:t>
            </a: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</a:t>
            </a: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nch Script MT" pitchFamily="66" charset="0"/>
                <a:sym typeface="Symbol"/>
              </a:rPr>
              <a:t>C </a:t>
            </a: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/ T </a:t>
            </a: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H       (</a:t>
            </a:r>
            <a:r>
              <a:rPr lang="en-GB" i="1" kern="0" dirty="0" smtClean="0">
                <a:sym typeface="Symbol"/>
              </a:rPr>
              <a:t>  = </a:t>
            </a:r>
            <a:r>
              <a:rPr lang="en-GB" i="1" kern="0" dirty="0" smtClean="0">
                <a:latin typeface="French Script MT" pitchFamily="66" charset="0"/>
                <a:sym typeface="Symbol"/>
              </a:rPr>
              <a:t>C </a:t>
            </a:r>
            <a:r>
              <a:rPr lang="en-GB" i="1" kern="0" dirty="0" smtClean="0">
                <a:sym typeface="Symbol"/>
              </a:rPr>
              <a:t>/ T </a:t>
            </a:r>
            <a:r>
              <a:rPr kumimoji="0" lang="en-GB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)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75000"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where </a:t>
            </a: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nch Script MT" pitchFamily="66" charset="0"/>
                <a:sym typeface="Symbol"/>
              </a:rPr>
              <a:t>C </a:t>
            </a: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= N </a:t>
            </a:r>
            <a:r>
              <a:rPr kumimoji="0" lang="en-GB" sz="16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0</a:t>
            </a: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mu²/(3k</a:t>
            </a:r>
            <a:r>
              <a:rPr kumimoji="0" lang="en-GB" sz="16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B</a:t>
            </a: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T)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is the Curie constant (</a:t>
            </a:r>
            <a:r>
              <a:rPr lang="en-GB" sz="1600" i="1" kern="0" dirty="0" smtClean="0">
                <a:latin typeface="+mn-lt"/>
                <a:sym typeface="Symbol"/>
              </a:rPr>
              <a:t>mu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is the permanent magnetic moment)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75000"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Thus </a:t>
            </a: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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increases as </a:t>
            </a: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T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decreases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75000"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(Application: magnetic thermometers)</a:t>
            </a:r>
          </a:p>
          <a:p>
            <a:pPr marL="1143000" lvl="2" indent="-228600">
              <a:spcBef>
                <a:spcPct val="20000"/>
              </a:spcBef>
              <a:buClr>
                <a:srgbClr val="3399FF"/>
              </a:buClr>
              <a:buFontTx/>
              <a:buChar char="o"/>
              <a:defRPr/>
            </a:pPr>
            <a:r>
              <a:rPr lang="en-GB" kern="0" dirty="0" smtClean="0">
                <a:sym typeface="Symbol"/>
              </a:rPr>
              <a:t>Ex.: Al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Symbo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Char char="o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512340"/>
            <a:ext cx="8628725" cy="5637321"/>
          </a:xfrm>
        </p:spPr>
        <p:txBody>
          <a:bodyPr/>
          <a:lstStyle/>
          <a:p>
            <a:r>
              <a:rPr lang="en-GB" dirty="0" smtClean="0"/>
              <a:t>Heat capacity </a:t>
            </a:r>
            <a:r>
              <a:rPr lang="en-GB" i="1" dirty="0" smtClean="0"/>
              <a:t>C</a:t>
            </a:r>
          </a:p>
          <a:p>
            <a:pPr lvl="1"/>
            <a:r>
              <a:rPr lang="en-GB" dirty="0" smtClean="0"/>
              <a:t>Definition: </a:t>
            </a:r>
          </a:p>
          <a:p>
            <a:pPr lvl="1"/>
            <a:endParaRPr lang="en-GB" dirty="0" smtClean="0"/>
          </a:p>
          <a:p>
            <a:pPr lvl="1">
              <a:buNone/>
            </a:pPr>
            <a:r>
              <a:rPr lang="en-GB" dirty="0" smtClean="0"/>
              <a:t>	quantity of energy (heat) </a:t>
            </a:r>
            <a:r>
              <a:rPr lang="en-GB" dirty="0" smtClean="0">
                <a:solidFill>
                  <a:schemeClr val="accent2"/>
                </a:solidFill>
              </a:rPr>
              <a:t>extracted</a:t>
            </a:r>
            <a:r>
              <a:rPr lang="en-GB" dirty="0" smtClean="0"/>
              <a:t>/</a:t>
            </a:r>
            <a:r>
              <a:rPr lang="en-GB" dirty="0" smtClean="0">
                <a:solidFill>
                  <a:srgbClr val="FF0000"/>
                </a:solidFill>
              </a:rPr>
              <a:t>introduced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2"/>
                </a:solidFill>
              </a:rPr>
              <a:t>from</a:t>
            </a:r>
            <a:r>
              <a:rPr lang="en-GB" dirty="0" smtClean="0"/>
              <a:t>/</a:t>
            </a:r>
            <a:r>
              <a:rPr lang="en-GB" dirty="0" smtClean="0">
                <a:solidFill>
                  <a:srgbClr val="FF0000"/>
                </a:solidFill>
              </a:rPr>
              <a:t>into</a:t>
            </a:r>
            <a:r>
              <a:rPr lang="en-GB" dirty="0" smtClean="0"/>
              <a:t> 1kg of material to </a:t>
            </a:r>
            <a:r>
              <a:rPr lang="en-GB" dirty="0" smtClean="0">
                <a:solidFill>
                  <a:schemeClr val="accent2"/>
                </a:solidFill>
              </a:rPr>
              <a:t>decrease</a:t>
            </a:r>
            <a:r>
              <a:rPr lang="en-GB" dirty="0" smtClean="0"/>
              <a:t>/</a:t>
            </a:r>
            <a:r>
              <a:rPr lang="en-GB" dirty="0" smtClean="0">
                <a:solidFill>
                  <a:srgbClr val="FF0000"/>
                </a:solidFill>
              </a:rPr>
              <a:t>increase</a:t>
            </a:r>
            <a:r>
              <a:rPr lang="en-GB" dirty="0" smtClean="0"/>
              <a:t> by 1K its temperature.  </a:t>
            </a:r>
          </a:p>
          <a:p>
            <a:pPr lvl="1">
              <a:buNone/>
            </a:pPr>
            <a:r>
              <a:rPr lang="en-GB" sz="1600" dirty="0" smtClean="0"/>
              <a:t>NB1 - Specific heat </a:t>
            </a:r>
            <a:r>
              <a:rPr lang="en-GB" sz="1600" i="1" dirty="0" smtClean="0"/>
              <a:t>c</a:t>
            </a:r>
            <a:r>
              <a:rPr lang="en-GB" sz="1600" dirty="0" smtClean="0"/>
              <a:t>: heat capacity or thermal capacity per unit of mass (J</a:t>
            </a:r>
            <a:r>
              <a:rPr lang="en-GB" sz="1600" dirty="0" smtClean="0">
                <a:sym typeface="Symbol"/>
              </a:rPr>
              <a:t></a:t>
            </a:r>
            <a:r>
              <a:rPr lang="en-GB" sz="1600" dirty="0" smtClean="0"/>
              <a:t>kg</a:t>
            </a:r>
            <a:r>
              <a:rPr lang="en-GB" sz="1600" baseline="30000" dirty="0" smtClean="0"/>
              <a:t>-1</a:t>
            </a:r>
            <a:r>
              <a:rPr lang="en-GB" sz="1600" dirty="0" smtClean="0">
                <a:sym typeface="Symbol"/>
              </a:rPr>
              <a:t></a:t>
            </a:r>
            <a:r>
              <a:rPr lang="en-GB" sz="1600" dirty="0" smtClean="0"/>
              <a:t>K</a:t>
            </a:r>
            <a:r>
              <a:rPr lang="en-GB" sz="1600" baseline="30000" dirty="0" smtClean="0"/>
              <a:t>-1</a:t>
            </a:r>
            <a:r>
              <a:rPr lang="en-GB" sz="1600" dirty="0" smtClean="0"/>
              <a:t>). </a:t>
            </a:r>
          </a:p>
          <a:p>
            <a:pPr lvl="1">
              <a:buNone/>
            </a:pPr>
            <a:r>
              <a:rPr lang="en-GB" sz="1600" dirty="0" smtClean="0"/>
              <a:t>		 Molar heat capacity (J</a:t>
            </a:r>
            <a:r>
              <a:rPr lang="en-GB" sz="1600" dirty="0" smtClean="0">
                <a:sym typeface="Symbol"/>
              </a:rPr>
              <a:t></a:t>
            </a:r>
            <a:r>
              <a:rPr lang="en-GB" sz="1600" dirty="0" smtClean="0"/>
              <a:t>mol</a:t>
            </a:r>
            <a:r>
              <a:rPr lang="en-GB" sz="1600" baseline="30000" dirty="0" smtClean="0"/>
              <a:t>-1</a:t>
            </a:r>
            <a:r>
              <a:rPr lang="en-GB" sz="1600" dirty="0" smtClean="0">
                <a:sym typeface="Symbol"/>
              </a:rPr>
              <a:t></a:t>
            </a:r>
            <a:r>
              <a:rPr lang="en-GB" sz="1600" dirty="0" smtClean="0"/>
              <a:t>K</a:t>
            </a:r>
            <a:r>
              <a:rPr lang="en-GB" sz="1600" baseline="30000" dirty="0" smtClean="0"/>
              <a:t>-1</a:t>
            </a:r>
            <a:r>
              <a:rPr lang="en-GB" sz="1600" dirty="0" smtClean="0"/>
              <a:t>). </a:t>
            </a:r>
          </a:p>
          <a:p>
            <a:pPr lvl="1">
              <a:buNone/>
            </a:pPr>
            <a:r>
              <a:rPr lang="en-GB" sz="1600" dirty="0" smtClean="0"/>
              <a:t>NB2 - The difference </a:t>
            </a:r>
            <a:r>
              <a:rPr lang="en-GB" sz="1600" i="1" dirty="0" smtClean="0"/>
              <a:t>c</a:t>
            </a:r>
            <a:r>
              <a:rPr lang="en-GB" sz="1600" i="1" baseline="-25000" dirty="0" smtClean="0"/>
              <a:t>p</a:t>
            </a:r>
            <a:r>
              <a:rPr lang="en-GB" sz="1600" i="1" dirty="0" smtClean="0"/>
              <a:t> – </a:t>
            </a:r>
            <a:r>
              <a:rPr lang="en-GB" sz="1600" i="1" dirty="0" err="1" smtClean="0"/>
              <a:t>c</a:t>
            </a:r>
            <a:r>
              <a:rPr lang="en-GB" sz="1600" i="1" baseline="-25000" dirty="0" err="1" smtClean="0"/>
              <a:t>v</a:t>
            </a:r>
            <a:r>
              <a:rPr lang="en-GB" sz="1600" dirty="0" smtClean="0"/>
              <a:t> is generally negligible for solids at low temperature.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Physical behaviour: capacity of a material to stock or release heat energy</a:t>
            </a:r>
          </a:p>
          <a:p>
            <a:pPr lvl="1"/>
            <a:endParaRPr lang="en-GB" i="1" dirty="0" smtClean="0"/>
          </a:p>
          <a:p>
            <a:pPr lvl="1"/>
            <a:r>
              <a:rPr lang="en-GB" dirty="0" smtClean="0">
                <a:sym typeface="Symbol"/>
              </a:rPr>
              <a:t>as </a:t>
            </a:r>
            <a:r>
              <a:rPr lang="en-GB" i="1" dirty="0" smtClean="0">
                <a:sym typeface="Symbol"/>
              </a:rPr>
              <a:t>T</a:t>
            </a:r>
            <a:r>
              <a:rPr lang="en-GB" i="1" dirty="0" smtClean="0"/>
              <a:t> </a:t>
            </a:r>
            <a:r>
              <a:rPr lang="en-GB" i="1" dirty="0" smtClean="0">
                <a:sym typeface="Symbol"/>
              </a:rPr>
              <a:t> 0, </a:t>
            </a:r>
            <a:r>
              <a:rPr lang="en-GB" i="1" dirty="0" smtClean="0"/>
              <a:t>c </a:t>
            </a:r>
            <a:r>
              <a:rPr lang="en-GB" i="1" dirty="0" smtClean="0">
                <a:sym typeface="Symbol"/>
              </a:rPr>
              <a:t> 0</a:t>
            </a:r>
            <a:r>
              <a:rPr lang="en-GB" dirty="0" smtClean="0">
                <a:sym typeface="Symbol"/>
              </a:rPr>
              <a:t> 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Heat capacity is important in cool-down or warm-up processes:</a:t>
            </a:r>
          </a:p>
          <a:p>
            <a:pPr lvl="2"/>
            <a:r>
              <a:rPr lang="en-GB" dirty="0" smtClean="0"/>
              <a:t>to estimate the energy involved (and cost);</a:t>
            </a:r>
          </a:p>
          <a:p>
            <a:pPr lvl="2"/>
            <a:r>
              <a:rPr lang="en-GB" dirty="0" smtClean="0"/>
              <a:t>to asses the transient states of thermal heat transfers as it relates to thermal diffusivity. </a:t>
            </a: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CERN Accelerator School – 2013</a:t>
            </a:r>
          </a:p>
          <a:p>
            <a:pPr>
              <a:defRPr/>
            </a:pPr>
            <a:r>
              <a:rPr lang="en-GB" dirty="0" smtClean="0"/>
              <a:t>Material properties at low temperature			 		                                                 </a:t>
            </a:r>
            <a:fld id="{25785C4C-245D-490A-AB68-C9F3D6C65349}" type="slidenum">
              <a:rPr lang="en-GB" smtClean="0"/>
              <a:pPr>
                <a:defRPr/>
              </a:pPr>
              <a:t>4</a:t>
            </a:fld>
            <a:endParaRPr lang="en-GB" i="1" dirty="0"/>
          </a:p>
        </p:txBody>
      </p:sp>
      <p:graphicFrame>
        <p:nvGraphicFramePr>
          <p:cNvPr id="179211" name="Object 2"/>
          <p:cNvGraphicFramePr>
            <a:graphicFrameLocks noChangeAspect="1"/>
          </p:cNvGraphicFramePr>
          <p:nvPr/>
        </p:nvGraphicFramePr>
        <p:xfrm>
          <a:off x="2432368" y="984160"/>
          <a:ext cx="1306829" cy="715250"/>
        </p:xfrm>
        <a:graphic>
          <a:graphicData uri="http://schemas.openxmlformats.org/presentationml/2006/ole">
            <p:oleObj spid="_x0000_s632833" name="Équation" r:id="rId3" imgW="812520" imgH="444240" progId="Equation.3">
              <p:embed/>
            </p:oleObj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392930" y="973960"/>
          <a:ext cx="1306830" cy="735650"/>
        </p:xfrm>
        <a:graphic>
          <a:graphicData uri="http://schemas.openxmlformats.org/presentationml/2006/ole">
            <p:oleObj spid="_x0000_s632835" name="Équation" r:id="rId4" imgW="812520" imgH="45720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6628093" y="1157119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(J</a:t>
            </a:r>
            <a:r>
              <a:rPr lang="en-GB" dirty="0" smtClean="0">
                <a:sym typeface="Symbol"/>
              </a:rPr>
              <a:t>K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 smtClean="0">
                <a:sym typeface="Symbol"/>
              </a:rPr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40</a:t>
            </a:fld>
            <a:endParaRPr lang="en-US" i="1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04200" cy="490537"/>
          </a:xfrm>
        </p:spPr>
        <p:txBody>
          <a:bodyPr/>
          <a:lstStyle/>
          <a:p>
            <a:r>
              <a:rPr lang="fr-FR" dirty="0" smtClean="0"/>
              <a:t>MAGNETIC PROPERTIES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450652"/>
            <a:ext cx="8229600" cy="57571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Ferromagnetic materials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Unpaired electron spins (cf. paramagnets)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	+ electrons’ intrinsic magnetic moment; tendency to be parallel to an applied field and parallel to each other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	  Magnetization remains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 = </a:t>
            </a:r>
            <a:r>
              <a:rPr kumimoji="0" lang="en-GB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Cst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/ (T-</a:t>
            </a:r>
            <a:r>
              <a:rPr kumimoji="0" lang="en-GB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nch Script MT" pitchFamily="66" charset="0"/>
                <a:sym typeface="Symbol"/>
              </a:rPr>
              <a:t>C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nch Script MT" pitchFamily="66" charset="0"/>
                <a:sym typeface="Symbol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) ;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</a:t>
            </a:r>
            <a:r>
              <a:rPr kumimoji="0" lang="en-GB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nch Script MT" pitchFamily="66" charset="0"/>
                <a:sym typeface="Symbol"/>
              </a:rPr>
              <a:t>C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nch Script MT" pitchFamily="66" charset="0"/>
                <a:sym typeface="Symbol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=Curie temperature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Ferromagnets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loose their ferromagnetic properties above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</a:t>
            </a:r>
            <a:r>
              <a:rPr kumimoji="0" lang="en-GB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nch Script MT" pitchFamily="66" charset="0"/>
                <a:sym typeface="Symbol"/>
              </a:rPr>
              <a:t>C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nch Script MT" pitchFamily="66" charset="0"/>
                <a:sym typeface="Symbol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For classical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ferromagnets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,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</a:t>
            </a:r>
            <a:r>
              <a:rPr kumimoji="0" lang="en-GB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nch Script MT" pitchFamily="66" charset="0"/>
                <a:sym typeface="Symbol"/>
              </a:rPr>
              <a:t>C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nch Script MT" pitchFamily="66" charset="0"/>
                <a:sym typeface="Symbol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&gt; </a:t>
            </a:r>
            <a:r>
              <a:rPr kumimoji="0" lang="en-GB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T</a:t>
            </a:r>
            <a:r>
              <a:rPr kumimoji="0" lang="en-GB" sz="20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amb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Examples: Fe, Ni or Co alloys (not austenitic steels)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When an increase in the applied external magnetic field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cannot increase the magnetization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the material reaches saturation state :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Symbo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	Bellow 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</a:t>
            </a:r>
            <a:r>
              <a:rPr kumimoji="0" lang="en-GB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nch Script MT" pitchFamily="66" charset="0"/>
                <a:sym typeface="Symbol"/>
              </a:rPr>
              <a:t>C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nch Script MT" pitchFamily="66" charset="0"/>
                <a:sym typeface="Symbol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Symbo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Symbo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Char char="o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801938" y="4487863"/>
          <a:ext cx="1479550" cy="639762"/>
        </p:xfrm>
        <a:graphic>
          <a:graphicData uri="http://schemas.openxmlformats.org/presentationml/2006/ole">
            <p:oleObj spid="_x0000_s735234" name="Équation" r:id="rId3" imgW="965160" imgH="41904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639310" y="4637537"/>
          <a:ext cx="521970" cy="340415"/>
        </p:xfrm>
        <a:graphic>
          <a:graphicData uri="http://schemas.openxmlformats.org/presentationml/2006/ole">
            <p:oleObj spid="_x0000_s735235" name="Équation" r:id="rId4" imgW="291960" imgH="19044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4193912" y="4623078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ym typeface="Symbol" pitchFamily="18" charset="2"/>
              </a:rPr>
              <a:t></a:t>
            </a:r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5750668" y="4352082"/>
            <a:ext cx="2502081" cy="2338176"/>
            <a:chOff x="5750668" y="4352082"/>
            <a:chExt cx="2502081" cy="2338176"/>
          </a:xfrm>
        </p:grpSpPr>
        <p:pic>
          <p:nvPicPr>
            <p:cNvPr id="735236" name="Picture 4" descr="D:\CAS\MATERIAUX\magnetisation.jpg"/>
            <p:cNvPicPr>
              <a:picLocks noChangeAspect="1" noChangeArrowheads="1"/>
            </p:cNvPicPr>
            <p:nvPr/>
          </p:nvPicPr>
          <p:blipFill>
            <a:blip r:embed="rId5" cstate="print"/>
            <a:srcRect t="4077" r="6904"/>
            <a:stretch>
              <a:fillRect/>
            </a:stretch>
          </p:blipFill>
          <p:spPr bwMode="auto">
            <a:xfrm>
              <a:off x="5750668" y="4352082"/>
              <a:ext cx="2502081" cy="2320724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6912839" y="6438463"/>
              <a:ext cx="389012" cy="2517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000" tIns="18000" rIns="18000" bIns="18000">
              <a:spAutoFit/>
            </a:bodyPr>
            <a:lstStyle/>
            <a:p>
              <a:r>
                <a:rPr lang="en-GB" sz="1400" i="1" kern="0" dirty="0" smtClean="0">
                  <a:sym typeface="Symbol"/>
                </a:rPr>
                <a:t>T</a:t>
              </a:r>
              <a:r>
                <a:rPr lang="en-GB" sz="1400" kern="0" dirty="0" smtClean="0">
                  <a:sym typeface="Symbol"/>
                </a:rPr>
                <a:t>/</a:t>
              </a:r>
              <a:r>
                <a:rPr lang="en-GB" sz="1400" i="1" kern="0" dirty="0" smtClean="0">
                  <a:sym typeface="Symbol"/>
                </a:rPr>
                <a:t></a:t>
              </a:r>
              <a:r>
                <a:rPr lang="en-GB" sz="1400" i="1" kern="0" baseline="-25000" dirty="0" smtClean="0">
                  <a:latin typeface="French Script MT" pitchFamily="66" charset="0"/>
                  <a:sym typeface="Symbol"/>
                </a:rPr>
                <a:t>C</a:t>
              </a:r>
              <a:r>
                <a:rPr lang="en-GB" sz="1400" i="1" kern="0" dirty="0" smtClean="0">
                  <a:latin typeface="French Script MT" pitchFamily="66" charset="0"/>
                  <a:sym typeface="Symbol"/>
                </a:rPr>
                <a:t> </a:t>
              </a:r>
              <a:endParaRPr lang="fr-FR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CERN Accelerator School – 2013</a:t>
            </a:r>
          </a:p>
          <a:p>
            <a:pPr>
              <a:defRPr/>
            </a:pPr>
            <a:r>
              <a:rPr lang="en-GB" smtClean="0"/>
              <a:t>Material properties at low temperature			 		                                                 </a:t>
            </a:r>
            <a:fld id="{25785C4C-245D-490A-AB68-C9F3D6C65349}" type="slidenum">
              <a:rPr lang="en-GB" smtClean="0"/>
              <a:pPr>
                <a:defRPr/>
              </a:pPr>
              <a:t>41</a:t>
            </a:fld>
            <a:endParaRPr lang="en-GB" i="1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04200" cy="490537"/>
          </a:xfrm>
        </p:spPr>
        <p:txBody>
          <a:bodyPr/>
          <a:lstStyle/>
          <a:p>
            <a:r>
              <a:rPr lang="en-GB" smtClean="0"/>
              <a:t>MAGNETIC PROPERTIES</a:t>
            </a:r>
            <a:endParaRPr lang="en-GB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450652"/>
            <a:ext cx="8229600" cy="57571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0" cap="none" spc="0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Antiferromagnetic</a:t>
            </a:r>
            <a:r>
              <a:rPr kumimoji="0" lang="en-GB" sz="2200" b="0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materials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 </a:t>
            </a:r>
            <a:r>
              <a:rPr kumimoji="0" lang="en-GB" sz="20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antiferromagnets</a:t>
            </a: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the tendency of intrinsic magnetic moments of </a:t>
            </a:r>
            <a:r>
              <a:rPr kumimoji="0" lang="en-GB" sz="20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neighboring</a:t>
            </a: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valence electrons is to point in opposite directions.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substance is </a:t>
            </a:r>
            <a:r>
              <a:rPr kumimoji="0" lang="en-GB" sz="20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antiferromagnetic</a:t>
            </a: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when all atoms are arranged so that each </a:t>
            </a:r>
            <a:r>
              <a:rPr kumimoji="0" lang="en-GB" sz="20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neighbor</a:t>
            </a: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is 'anti-aligned'.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Antiferromagnets</a:t>
            </a: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have a zero net magnetic moment below a critical temperature called </a:t>
            </a:r>
            <a:r>
              <a:rPr kumimoji="0" lang="en-GB" sz="20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Néel</a:t>
            </a: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temperature </a:t>
            </a:r>
            <a:r>
              <a:rPr kumimoji="0" lang="en-GB" sz="2000" b="0" i="1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</a:t>
            </a:r>
            <a:r>
              <a:rPr kumimoji="0" lang="en-GB" sz="2000" b="0" i="1" u="none" strike="noStrike" kern="0" cap="none" spc="0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N</a:t>
            </a: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</a:t>
            </a: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no field is produced by them.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Above </a:t>
            </a:r>
            <a:r>
              <a:rPr kumimoji="0" lang="en-GB" sz="20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Néel</a:t>
            </a: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temperature, </a:t>
            </a:r>
            <a:r>
              <a:rPr kumimoji="0" lang="en-GB" sz="20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antiferromagnets</a:t>
            </a: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can exhibit diamagnetic and </a:t>
            </a:r>
            <a:r>
              <a:rPr kumimoji="0" lang="en-GB" sz="20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ferrimagnetic</a:t>
            </a: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properties: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200" b="0" i="0" u="none" strike="noStrike" kern="0" cap="none" spc="0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Ferrimagnetic</a:t>
            </a:r>
            <a:r>
              <a:rPr kumimoji="0" lang="en-GB" sz="2200" b="0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materials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Ferrimagnets</a:t>
            </a: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 keep their magnetization in the absence of an applied field (like </a:t>
            </a:r>
            <a:r>
              <a:rPr kumimoji="0" lang="en-GB" sz="20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ferromagnets</a:t>
            </a: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sz="20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Neighboring</a:t>
            </a: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pairs of electron spins like to point in opposite directions (like </a:t>
            </a:r>
            <a:r>
              <a:rPr kumimoji="0" lang="en-GB" sz="20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antiferromagnets</a:t>
            </a:r>
            <a:r>
              <a:rPr kumimoji="0" lang="en-GB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Tx/>
              <a:buFontTx/>
              <a:buChar char="o"/>
              <a:tabLst/>
              <a:defRPr/>
            </a:pPr>
            <a:endParaRPr kumimoji="0" lang="en-GB" sz="18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575175" y="3595688"/>
          <a:ext cx="1208088" cy="658812"/>
        </p:xfrm>
        <a:graphic>
          <a:graphicData uri="http://schemas.openxmlformats.org/presentationml/2006/ole">
            <p:oleObj spid="_x0000_s736258" name="Équation" r:id="rId3" imgW="7873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REFERENCES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CERN Accelerator School – 2013</a:t>
            </a:r>
          </a:p>
          <a:p>
            <a:pPr>
              <a:defRPr/>
            </a:pPr>
            <a:r>
              <a:rPr lang="en-US" noProof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42</a:t>
            </a:fld>
            <a:endParaRPr lang="en-US" i="1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 smtClean="0"/>
          </a:p>
          <a:p>
            <a:pPr marL="355600" lvl="1" indent="-355600"/>
            <a:endParaRPr lang="en-US" sz="1800" dirty="0" smtClean="0"/>
          </a:p>
          <a:p>
            <a:pPr marL="355600" lvl="1" indent="-355600"/>
            <a:r>
              <a:rPr lang="en-US" sz="1800" dirty="0" smtClean="0"/>
              <a:t>CRYOCOMP, CRYODATA software (based on standard reference data from NIST), </a:t>
            </a:r>
            <a:r>
              <a:rPr lang="en-US" sz="1800" dirty="0" err="1" smtClean="0"/>
              <a:t>Cryodata</a:t>
            </a:r>
            <a:r>
              <a:rPr lang="en-US" sz="1800" dirty="0" smtClean="0"/>
              <a:t> Inc. (1999). </a:t>
            </a:r>
          </a:p>
          <a:p>
            <a:pPr marL="355600" lvl="1" indent="-355600"/>
            <a:endParaRPr lang="en-US" sz="1800" dirty="0" smtClean="0"/>
          </a:p>
          <a:p>
            <a:pPr marL="355600" lvl="1" indent="-355600"/>
            <a:r>
              <a:rPr lang="fr-FR" sz="1800" cap="small" dirty="0" err="1" smtClean="0"/>
              <a:t>Bui</a:t>
            </a:r>
            <a:r>
              <a:rPr lang="fr-FR" sz="1800" cap="small" dirty="0" smtClean="0"/>
              <a:t> A., </a:t>
            </a:r>
            <a:r>
              <a:rPr lang="fr-FR" sz="1800" cap="small" dirty="0" err="1" smtClean="0"/>
              <a:t>Hébral</a:t>
            </a:r>
            <a:r>
              <a:rPr lang="fr-FR" sz="1800" cap="small" dirty="0" smtClean="0"/>
              <a:t> B., Kircher F., </a:t>
            </a:r>
            <a:r>
              <a:rPr lang="fr-FR" sz="1800" cap="small" dirty="0" err="1" smtClean="0"/>
              <a:t>Laumond</a:t>
            </a:r>
            <a:r>
              <a:rPr lang="fr-FR" sz="1800" cap="small" dirty="0" smtClean="0"/>
              <a:t> Y., Locatelli M., Verdier J</a:t>
            </a:r>
            <a:r>
              <a:rPr lang="fr-FR" sz="1800" dirty="0" smtClean="0"/>
              <a:t>., </a:t>
            </a:r>
            <a:r>
              <a:rPr lang="fr-FR" sz="1800" i="1" dirty="0" smtClean="0"/>
              <a:t>Cryogénie : propriétés physiques aux basses températures, B 2 380 − 1</a:t>
            </a:r>
            <a:r>
              <a:rPr lang="fr-FR" sz="1800" dirty="0" smtClean="0"/>
              <a:t> (1993).</a:t>
            </a:r>
          </a:p>
          <a:p>
            <a:pPr marL="355600" lvl="1" indent="-355600"/>
            <a:endParaRPr lang="fr-FR" sz="1800" dirty="0" smtClean="0"/>
          </a:p>
          <a:p>
            <a:pPr marL="355600" lvl="1" indent="-355600"/>
            <a:r>
              <a:rPr lang="en-US" sz="1800" cap="small" dirty="0" err="1" smtClean="0"/>
              <a:t>Ekin</a:t>
            </a:r>
            <a:r>
              <a:rPr lang="en-US" sz="1800" dirty="0" smtClean="0"/>
              <a:t> J.W., </a:t>
            </a:r>
            <a:r>
              <a:rPr lang="en-US" sz="1800" i="1" dirty="0" smtClean="0"/>
              <a:t>Experimental Techniques for Low Temperature Measurements</a:t>
            </a:r>
            <a:r>
              <a:rPr lang="en-US" sz="1800" dirty="0" smtClean="0"/>
              <a:t>, Oxford University Press, ISBN 978-0-19-857054-7 (2006).</a:t>
            </a:r>
            <a:r>
              <a:rPr lang="en-US" sz="1800" b="1" dirty="0" smtClean="0"/>
              <a:t> </a:t>
            </a:r>
          </a:p>
          <a:p>
            <a:pPr marL="355600" lvl="1" indent="-355600"/>
            <a:endParaRPr lang="en-US" sz="1800" b="1" dirty="0" smtClean="0"/>
          </a:p>
          <a:p>
            <a:pPr marL="355600" lvl="1" indent="-355600"/>
            <a:r>
              <a:rPr lang="en-US" sz="1800" dirty="0" err="1" smtClean="0"/>
              <a:t>Amand</a:t>
            </a:r>
            <a:r>
              <a:rPr lang="en-US" sz="1800" dirty="0" smtClean="0"/>
              <a:t> J.-F., </a:t>
            </a:r>
            <a:r>
              <a:rPr lang="en-US" sz="1800" dirty="0" err="1" smtClean="0"/>
              <a:t>Casas-Cubillos</a:t>
            </a:r>
            <a:r>
              <a:rPr lang="en-US" sz="1800" dirty="0" smtClean="0"/>
              <a:t> J., </a:t>
            </a:r>
            <a:r>
              <a:rPr lang="en-US" sz="1800" dirty="0" err="1" smtClean="0"/>
              <a:t>Junquera</a:t>
            </a:r>
            <a:r>
              <a:rPr lang="en-US" sz="1800" dirty="0" smtClean="0"/>
              <a:t> T., Thermeau J.-P., </a:t>
            </a:r>
            <a:r>
              <a:rPr lang="en-US" sz="1800" i="1" dirty="0" smtClean="0"/>
              <a:t>Neutron Irradiation Tests in </a:t>
            </a:r>
            <a:r>
              <a:rPr lang="en-US" sz="1800" i="1" dirty="0" err="1" smtClean="0"/>
              <a:t>Superfluid</a:t>
            </a:r>
            <a:r>
              <a:rPr lang="en-US" sz="1800" i="1" dirty="0" smtClean="0"/>
              <a:t> Helium of LHC Cryogenic Thermometers</a:t>
            </a:r>
            <a:r>
              <a:rPr lang="en-US" sz="1800" dirty="0" smtClean="0"/>
              <a:t>, </a:t>
            </a:r>
            <a:r>
              <a:rPr lang="fr-FR" sz="1800" dirty="0" smtClean="0"/>
              <a:t>ICEC'17 Bournemouth (UK), July (1998)</a:t>
            </a:r>
            <a:endParaRPr lang="en-US" sz="1800" dirty="0" smtClean="0"/>
          </a:p>
          <a:p>
            <a:pPr marL="355600" lvl="1" indent="-355600"/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457200" y="1709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Thank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you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for </a:t>
            </a:r>
            <a:r>
              <a:rPr lang="fr-FR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your</a:t>
            </a:r>
            <a:r>
              <a:rPr lang="fr-FR" sz="24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attention</a:t>
            </a:r>
            <a:endParaRPr lang="fr-FR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CONDUCTIVITY OF CRYOFLUIDS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CERN Accelerator School – 2013</a:t>
            </a:r>
          </a:p>
          <a:p>
            <a:pPr>
              <a:defRPr/>
            </a:pPr>
            <a:r>
              <a:rPr lang="en-US" noProof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44</a:t>
            </a:fld>
            <a:endParaRPr lang="en-US" i="1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Liquids</a:t>
            </a:r>
            <a:endParaRPr lang="fr-FR" dirty="0" smtClean="0"/>
          </a:p>
          <a:p>
            <a:pPr lvl="1"/>
            <a:r>
              <a:rPr lang="fr-FR" dirty="0" smtClean="0"/>
              <a:t>As </a:t>
            </a:r>
            <a:r>
              <a:rPr lang="fr-FR" dirty="0" err="1" smtClean="0"/>
              <a:t>liquids</a:t>
            </a:r>
            <a:r>
              <a:rPr lang="fr-FR" dirty="0" smtClean="0"/>
              <a:t> </a:t>
            </a:r>
            <a:r>
              <a:rPr lang="fr-FR" i="1" dirty="0" err="1" smtClean="0"/>
              <a:t>T</a:t>
            </a:r>
            <a:r>
              <a:rPr lang="fr-FR" i="1" baseline="-25000" dirty="0" err="1" smtClean="0"/>
              <a:t>amb</a:t>
            </a:r>
            <a:r>
              <a:rPr lang="fr-FR" dirty="0" smtClean="0"/>
              <a:t>, </a:t>
            </a:r>
            <a:r>
              <a:rPr lang="fr-FR" dirty="0" err="1" smtClean="0"/>
              <a:t>cryogenic</a:t>
            </a:r>
            <a:r>
              <a:rPr lang="fr-FR" dirty="0" smtClean="0"/>
              <a:t> </a:t>
            </a:r>
            <a:r>
              <a:rPr lang="fr-FR" dirty="0" err="1" smtClean="0"/>
              <a:t>liquids</a:t>
            </a:r>
            <a:r>
              <a:rPr lang="fr-FR" dirty="0" smtClean="0"/>
              <a:t> are </a:t>
            </a:r>
            <a:r>
              <a:rPr lang="fr-FR" dirty="0" err="1" smtClean="0"/>
              <a:t>bad</a:t>
            </a:r>
            <a:r>
              <a:rPr lang="fr-FR" dirty="0" smtClean="0"/>
              <a:t> thermal </a:t>
            </a:r>
            <a:r>
              <a:rPr lang="fr-FR" dirty="0" err="1" smtClean="0"/>
              <a:t>conductors</a:t>
            </a:r>
            <a:r>
              <a:rPr lang="fr-FR" dirty="0" smtClean="0"/>
              <a:t> (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i="1" dirty="0" smtClean="0"/>
              <a:t>k</a:t>
            </a:r>
            <a:r>
              <a:rPr lang="fr-FR" dirty="0" smtClean="0"/>
              <a:t>)  </a:t>
            </a:r>
          </a:p>
          <a:p>
            <a:pPr lvl="1"/>
            <a:r>
              <a:rPr lang="fr-FR" dirty="0" err="1" smtClean="0"/>
              <a:t>LHe</a:t>
            </a:r>
            <a:r>
              <a:rPr lang="fr-FR" dirty="0" smtClean="0"/>
              <a:t>:</a:t>
            </a:r>
          </a:p>
          <a:p>
            <a:pPr lvl="2"/>
            <a:r>
              <a:rPr lang="fr-FR" dirty="0" err="1" smtClean="0"/>
              <a:t>LHe</a:t>
            </a:r>
            <a:r>
              <a:rPr lang="fr-FR" dirty="0" smtClean="0"/>
              <a:t> thermal </a:t>
            </a:r>
            <a:r>
              <a:rPr lang="fr-FR" dirty="0" err="1" smtClean="0"/>
              <a:t>conductivity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thermal </a:t>
            </a:r>
            <a:r>
              <a:rPr lang="fr-FR" dirty="0" err="1" smtClean="0"/>
              <a:t>insulator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G10</a:t>
            </a:r>
          </a:p>
          <a:p>
            <a:pPr lvl="2"/>
            <a:r>
              <a:rPr lang="fr-FR" dirty="0" err="1" smtClean="0"/>
              <a:t>LHe</a:t>
            </a:r>
            <a:r>
              <a:rPr lang="fr-FR" dirty="0" smtClean="0"/>
              <a:t> II (</a:t>
            </a:r>
            <a:r>
              <a:rPr lang="fr-FR" dirty="0" err="1" smtClean="0"/>
              <a:t>superfluid</a:t>
            </a:r>
            <a:r>
              <a:rPr lang="fr-FR" dirty="0" smtClean="0"/>
              <a:t> </a:t>
            </a:r>
            <a:r>
              <a:rPr lang="fr-FR" dirty="0" err="1" smtClean="0"/>
              <a:t>helium</a:t>
            </a:r>
            <a:r>
              <a:rPr lang="fr-FR" dirty="0" smtClean="0"/>
              <a:t>, T&lt;2,17 K)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heatsuperconductor</a:t>
            </a:r>
            <a:r>
              <a:rPr lang="fr-FR" dirty="0" smtClean="0"/>
              <a:t> (</a:t>
            </a:r>
            <a:r>
              <a:rPr lang="fr-FR" dirty="0" err="1" smtClean="0"/>
              <a:t>k</a:t>
            </a:r>
            <a:r>
              <a:rPr lang="fr-FR" baseline="-25000" dirty="0" err="1" smtClean="0"/>
              <a:t>LHe</a:t>
            </a:r>
            <a:r>
              <a:rPr lang="fr-FR" baseline="-25000" dirty="0" smtClean="0"/>
              <a:t> II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 2kW/(</a:t>
            </a:r>
            <a:r>
              <a:rPr lang="fr-FR" dirty="0" err="1" smtClean="0">
                <a:sym typeface="Symbol"/>
              </a:rPr>
              <a:t>mK</a:t>
            </a:r>
            <a:r>
              <a:rPr lang="fr-FR" dirty="0" smtClean="0">
                <a:sym typeface="Symbol"/>
              </a:rPr>
              <a:t>)</a:t>
            </a:r>
          </a:p>
          <a:p>
            <a:pPr lvl="2"/>
            <a:r>
              <a:rPr lang="fr-FR" dirty="0" smtClean="0">
                <a:sym typeface="Symbol"/>
              </a:rPr>
              <a:t>Maximum of thermal </a:t>
            </a:r>
            <a:r>
              <a:rPr lang="fr-FR" dirty="0" err="1" smtClean="0">
                <a:sym typeface="Symbol"/>
              </a:rPr>
              <a:t>conductivity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arround</a:t>
            </a:r>
            <a:r>
              <a:rPr lang="fr-FR" dirty="0" smtClean="0">
                <a:sym typeface="Symbol"/>
              </a:rPr>
              <a:t> 1.95K (k </a:t>
            </a:r>
            <a:r>
              <a:rPr lang="fr-FR" dirty="0" err="1" smtClean="0">
                <a:sym typeface="Symbol"/>
              </a:rPr>
              <a:t>is</a:t>
            </a:r>
            <a:r>
              <a:rPr lang="fr-FR" dirty="0" smtClean="0">
                <a:sym typeface="Symbol"/>
              </a:rPr>
              <a:t> 100 </a:t>
            </a:r>
            <a:r>
              <a:rPr lang="fr-FR" dirty="0" err="1" smtClean="0">
                <a:sym typeface="Symbol"/>
              </a:rPr>
              <a:t>larger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that</a:t>
            </a:r>
            <a:r>
              <a:rPr lang="fr-FR" dirty="0" smtClean="0">
                <a:sym typeface="Symbol"/>
              </a:rPr>
              <a:t> the thermal </a:t>
            </a:r>
            <a:r>
              <a:rPr lang="fr-FR" dirty="0" err="1" smtClean="0">
                <a:sym typeface="Symbol"/>
              </a:rPr>
              <a:t>conductivity</a:t>
            </a:r>
            <a:r>
              <a:rPr lang="fr-FR" dirty="0" smtClean="0">
                <a:sym typeface="Symbol"/>
              </a:rPr>
              <a:t> of a </a:t>
            </a:r>
            <a:r>
              <a:rPr lang="fr-FR" dirty="0" err="1" smtClean="0">
                <a:sym typeface="Symbol"/>
              </a:rPr>
              <a:t>high</a:t>
            </a:r>
            <a:r>
              <a:rPr lang="fr-FR" dirty="0" smtClean="0">
                <a:sym typeface="Symbol"/>
              </a:rPr>
              <a:t> pure </a:t>
            </a:r>
            <a:r>
              <a:rPr lang="fr-FR" dirty="0" err="1" smtClean="0">
                <a:sym typeface="Symbol"/>
              </a:rPr>
              <a:t>copper</a:t>
            </a:r>
            <a:r>
              <a:rPr lang="fr-FR" dirty="0" smtClean="0">
                <a:sym typeface="Symbol"/>
              </a:rPr>
              <a:t>)</a:t>
            </a:r>
          </a:p>
          <a:p>
            <a:r>
              <a:rPr lang="fr-FR" dirty="0" err="1" smtClean="0"/>
              <a:t>Gases</a:t>
            </a:r>
            <a:endParaRPr lang="fr-FR" dirty="0" smtClean="0"/>
          </a:p>
          <a:p>
            <a:pPr lvl="1"/>
            <a:r>
              <a:rPr lang="fr-FR" dirty="0" smtClean="0"/>
              <a:t>Small thermal conduction</a:t>
            </a:r>
          </a:p>
          <a:p>
            <a:pPr lvl="1"/>
            <a:endParaRPr lang="fr-FR" dirty="0" smtClean="0"/>
          </a:p>
          <a:p>
            <a:pPr lvl="2"/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i="1" dirty="0" smtClean="0"/>
              <a:t>P=</a:t>
            </a:r>
            <a:r>
              <a:rPr lang="fr-FR" i="1" dirty="0" err="1" smtClean="0"/>
              <a:t>P</a:t>
            </a:r>
            <a:r>
              <a:rPr lang="fr-FR" i="1" baseline="-25000" dirty="0" err="1" smtClean="0"/>
              <a:t>atm</a:t>
            </a:r>
            <a:r>
              <a:rPr lang="fr-FR" i="1" dirty="0" smtClean="0"/>
              <a:t>, k</a:t>
            </a:r>
            <a:r>
              <a:rPr lang="en-GB" i="1" dirty="0" smtClean="0">
                <a:sym typeface="Symbol" pitchFamily="18" charset="2"/>
              </a:rPr>
              <a:t> </a:t>
            </a:r>
            <a:r>
              <a:rPr lang="fr-FR" i="1" dirty="0" smtClean="0"/>
              <a:t> T</a:t>
            </a:r>
            <a:r>
              <a:rPr lang="fr-FR" i="1" baseline="30000" dirty="0" smtClean="0"/>
              <a:t>1/2</a:t>
            </a:r>
            <a:r>
              <a:rPr lang="fr-FR" i="1" dirty="0" smtClean="0"/>
              <a:t> </a:t>
            </a:r>
            <a:r>
              <a:rPr lang="fr-FR" dirty="0" smtClean="0"/>
              <a:t>(ℓ</a:t>
            </a:r>
            <a:r>
              <a:rPr lang="fr-FR" baseline="-25000" dirty="0" smtClean="0"/>
              <a:t>p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limited</a:t>
            </a:r>
            <a:r>
              <a:rPr lang="fr-FR" dirty="0" smtClean="0"/>
              <a:t> by </a:t>
            </a:r>
            <a:r>
              <a:rPr lang="fr-FR" dirty="0" err="1" smtClean="0"/>
              <a:t>molecules</a:t>
            </a:r>
            <a:r>
              <a:rPr lang="fr-FR" dirty="0" smtClean="0"/>
              <a:t> collisions)</a:t>
            </a:r>
          </a:p>
          <a:p>
            <a:pPr lvl="2"/>
            <a:r>
              <a:rPr lang="fr-FR" dirty="0" err="1" smtClean="0"/>
              <a:t>Low</a:t>
            </a:r>
            <a:r>
              <a:rPr lang="fr-FR" dirty="0" smtClean="0"/>
              <a:t> pressure:</a:t>
            </a:r>
          </a:p>
          <a:p>
            <a:pPr lvl="2">
              <a:buNone/>
            </a:pPr>
            <a:r>
              <a:rPr lang="fr-FR" dirty="0" smtClean="0"/>
              <a:t>	ℓ</a:t>
            </a:r>
            <a:r>
              <a:rPr lang="fr-FR" baseline="-25000" dirty="0" smtClean="0"/>
              <a:t>p</a:t>
            </a:r>
            <a:r>
              <a:rPr lang="fr-FR" dirty="0" smtClean="0"/>
              <a:t> comparable </a:t>
            </a:r>
            <a:r>
              <a:rPr lang="fr-FR" dirty="0" err="1" smtClean="0"/>
              <a:t>with</a:t>
            </a:r>
            <a:r>
              <a:rPr lang="fr-FR" dirty="0" smtClean="0"/>
              <a:t> distance </a:t>
            </a:r>
            <a:r>
              <a:rPr lang="fr-FR" dirty="0" err="1" smtClean="0"/>
              <a:t>between</a:t>
            </a:r>
            <a:r>
              <a:rPr lang="fr-FR" dirty="0" smtClean="0"/>
              <a:t> hot and</a:t>
            </a:r>
          </a:p>
          <a:p>
            <a:pPr lvl="2">
              <a:buNone/>
            </a:pPr>
            <a:r>
              <a:rPr lang="fr-FR" dirty="0" smtClean="0"/>
              <a:t>	cold surfaces (free-</a:t>
            </a:r>
            <a:r>
              <a:rPr lang="fr-FR" dirty="0" err="1" smtClean="0"/>
              <a:t>molecule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r>
              <a:rPr lang="fr-FR" dirty="0" smtClean="0"/>
              <a:t>) </a:t>
            </a:r>
            <a:r>
              <a:rPr lang="fr-FR" dirty="0" smtClean="0">
                <a:sym typeface="Symbol"/>
              </a:rPr>
              <a:t></a:t>
            </a:r>
            <a:r>
              <a:rPr lang="fr-FR" i="1" dirty="0" smtClean="0"/>
              <a:t> k</a:t>
            </a:r>
            <a:r>
              <a:rPr lang="en-GB" i="1" dirty="0" smtClean="0">
                <a:sym typeface="Symbol" pitchFamily="18" charset="2"/>
              </a:rPr>
              <a:t> </a:t>
            </a:r>
            <a:r>
              <a:rPr lang="fr-FR" i="1" dirty="0" smtClean="0"/>
              <a:t> T </a:t>
            </a:r>
            <a:endParaRPr lang="fr-FR" dirty="0" smtClean="0"/>
          </a:p>
          <a:p>
            <a:pPr lvl="3"/>
            <a:endParaRPr lang="fr-FR" dirty="0" smtClean="0"/>
          </a:p>
          <a:p>
            <a:pPr lvl="3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graphicFrame>
        <p:nvGraphicFramePr>
          <p:cNvPr id="773121" name="Object 7"/>
          <p:cNvGraphicFramePr>
            <a:graphicFrameLocks noGrp="1" noChangeAspect="1"/>
          </p:cNvGraphicFramePr>
          <p:nvPr/>
        </p:nvGraphicFramePr>
        <p:xfrm>
          <a:off x="3970338" y="3587750"/>
          <a:ext cx="1149350" cy="557213"/>
        </p:xfrm>
        <a:graphic>
          <a:graphicData uri="http://schemas.openxmlformats.org/presentationml/2006/ole">
            <p:oleObj spid="_x0000_s773121" name="Équation" r:id="rId3" imgW="812520" imgH="393480" progId="Equation.3">
              <p:embed/>
            </p:oleObj>
          </a:graphicData>
        </a:graphic>
      </p:graphicFrame>
      <p:graphicFrame>
        <p:nvGraphicFramePr>
          <p:cNvPr id="773122" name="Object 8"/>
          <p:cNvGraphicFramePr>
            <a:graphicFrameLocks noGrp="1" noChangeAspect="1"/>
          </p:cNvGraphicFramePr>
          <p:nvPr/>
        </p:nvGraphicFramePr>
        <p:xfrm>
          <a:off x="5503862" y="3556318"/>
          <a:ext cx="2300288" cy="641350"/>
        </p:xfrm>
        <a:graphic>
          <a:graphicData uri="http://schemas.openxmlformats.org/presentationml/2006/ole">
            <p:oleObj spid="_x0000_s773122" name="Équation" r:id="rId4" imgW="1638000" imgH="457200" progId="Equation.3">
              <p:embed/>
            </p:oleObj>
          </a:graphicData>
        </a:graphic>
      </p:graphicFrame>
      <p:graphicFrame>
        <p:nvGraphicFramePr>
          <p:cNvPr id="773123" name="Object 9"/>
          <p:cNvGraphicFramePr>
            <a:graphicFrameLocks noGrp="1" noChangeAspect="1"/>
          </p:cNvGraphicFramePr>
          <p:nvPr/>
        </p:nvGraphicFramePr>
        <p:xfrm>
          <a:off x="7991475" y="3542983"/>
          <a:ext cx="1152525" cy="646112"/>
        </p:xfrm>
        <a:graphic>
          <a:graphicData uri="http://schemas.openxmlformats.org/presentationml/2006/ole">
            <p:oleObj spid="_x0000_s773123" name="Equation" r:id="rId5" imgW="838080" imgH="469800" progId="Equation.3">
              <p:embed/>
            </p:oleObj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775450" y="4319588"/>
            <a:ext cx="19723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77800" eaLnBrk="0" hangingPunct="0">
              <a:buSzPct val="120000"/>
              <a:buFontTx/>
              <a:buChar char="•"/>
            </a:pPr>
            <a:r>
              <a:rPr lang="fr-FR" dirty="0"/>
              <a:t>v </a:t>
            </a:r>
            <a:r>
              <a:rPr lang="fr-FR" dirty="0">
                <a:latin typeface="Calibri" pitchFamily="34" charset="0"/>
              </a:rPr>
              <a:t>∝</a:t>
            </a:r>
            <a:r>
              <a:rPr lang="fr-FR" dirty="0"/>
              <a:t> T</a:t>
            </a:r>
            <a:r>
              <a:rPr lang="fr-FR" baseline="30000" dirty="0"/>
              <a:t>1/2</a:t>
            </a:r>
          </a:p>
          <a:p>
            <a:pPr indent="177800" eaLnBrk="0" hangingPunct="0">
              <a:buSzPct val="120000"/>
              <a:buFontTx/>
              <a:buChar char="•"/>
            </a:pPr>
            <a:r>
              <a:rPr lang="fr-FR" i="1" dirty="0" err="1"/>
              <a:t>c</a:t>
            </a:r>
            <a:r>
              <a:rPr lang="fr-FR" i="1" baseline="-25000" dirty="0" err="1"/>
              <a:t>V</a:t>
            </a:r>
            <a:r>
              <a:rPr lang="fr-FR" dirty="0"/>
              <a:t> </a:t>
            </a:r>
            <a:r>
              <a:rPr lang="fr-FR" dirty="0">
                <a:latin typeface="Calibri" pitchFamily="34" charset="0"/>
              </a:rPr>
              <a:t>∝ </a:t>
            </a:r>
            <a:r>
              <a:rPr lang="fr-FR" dirty="0">
                <a:latin typeface="Calibri" pitchFamily="34" charset="0"/>
                <a:sym typeface="Symbol" pitchFamily="18" charset="2"/>
              </a:rPr>
              <a:t></a:t>
            </a:r>
            <a:endParaRPr lang="fr-FR" dirty="0"/>
          </a:p>
          <a:p>
            <a:pPr indent="177800" eaLnBrk="0" hangingPunct="0">
              <a:buSzPct val="120000"/>
              <a:buFontTx/>
              <a:buChar char="•"/>
            </a:pPr>
            <a:r>
              <a:rPr lang="fr-FR" i="1" dirty="0" smtClean="0"/>
              <a:t>ℓ</a:t>
            </a:r>
            <a:r>
              <a:rPr lang="fr-FR" i="1" baseline="-25000" dirty="0" smtClean="0"/>
              <a:t>p</a:t>
            </a:r>
            <a:r>
              <a:rPr lang="fr-FR" i="1" dirty="0" smtClean="0"/>
              <a:t> </a:t>
            </a:r>
            <a:r>
              <a:rPr lang="fr-FR" i="1" dirty="0">
                <a:latin typeface="Calibri" pitchFamily="34" charset="0"/>
              </a:rPr>
              <a:t>∝ 1/</a:t>
            </a:r>
            <a:r>
              <a:rPr lang="fr-FR" i="1" dirty="0">
                <a:latin typeface="Calibri" pitchFamily="34" charset="0"/>
                <a:sym typeface="Symbol" pitchFamily="18" charset="2"/>
              </a:rPr>
              <a:t></a:t>
            </a:r>
            <a:r>
              <a:rPr lang="fr-FR" dirty="0">
                <a:latin typeface="Calibri" pitchFamily="34" charset="0"/>
              </a:rPr>
              <a:t> ∝ </a:t>
            </a:r>
            <a:r>
              <a:rPr lang="fr-FR" i="1" dirty="0">
                <a:latin typeface="Calibri" pitchFamily="34" charset="0"/>
              </a:rPr>
              <a:t>1/</a:t>
            </a:r>
            <a:r>
              <a:rPr lang="fr-FR" i="1" dirty="0">
                <a:latin typeface="Calibri" pitchFamily="34" charset="0"/>
                <a:sym typeface="Symbol" pitchFamily="18" charset="2"/>
              </a:rPr>
              <a:t>P 	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381829"/>
            <a:ext cx="8628725" cy="735771"/>
          </a:xfrm>
        </p:spPr>
        <p:txBody>
          <a:bodyPr/>
          <a:lstStyle/>
          <a:p>
            <a:r>
              <a:rPr lang="en-GB" dirty="0" smtClean="0"/>
              <a:t>Heat capacity </a:t>
            </a:r>
            <a:r>
              <a:rPr lang="en-GB" i="1" dirty="0" smtClean="0"/>
              <a:t>c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Crystal lattice contribution: </a:t>
            </a:r>
            <a:r>
              <a:rPr lang="en-GB" i="1" dirty="0" err="1" smtClean="0"/>
              <a:t>c</a:t>
            </a:r>
            <a:r>
              <a:rPr lang="en-GB" i="1" baseline="-25000" dirty="0" err="1" smtClean="0"/>
              <a:t>ph</a:t>
            </a:r>
            <a:endParaRPr lang="en-GB" i="1" baseline="-25000" dirty="0" smtClean="0"/>
          </a:p>
          <a:p>
            <a:pPr marL="990600" lvl="2" indent="-274638">
              <a:spcBef>
                <a:spcPts val="0"/>
              </a:spcBef>
              <a:buNone/>
            </a:pPr>
            <a:endParaRPr lang="en-GB" dirty="0" smtClean="0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CERN Accelerator School – 2013</a:t>
            </a:r>
          </a:p>
          <a:p>
            <a:pPr>
              <a:defRPr/>
            </a:pPr>
            <a:r>
              <a:rPr lang="en-GB" dirty="0" smtClean="0"/>
              <a:t>Material properties at low temperature			 		                                                 </a:t>
            </a:r>
            <a:fld id="{25785C4C-245D-490A-AB68-C9F3D6C65349}" type="slidenum">
              <a:rPr lang="en-GB" smtClean="0"/>
              <a:pPr>
                <a:defRPr/>
              </a:pPr>
              <a:t>5</a:t>
            </a:fld>
            <a:endParaRPr lang="en-GB" i="1" dirty="0"/>
          </a:p>
        </p:txBody>
      </p:sp>
      <p:grpSp>
        <p:nvGrpSpPr>
          <p:cNvPr id="23" name="Groupe 22"/>
          <p:cNvGrpSpPr/>
          <p:nvPr/>
        </p:nvGrpSpPr>
        <p:grpSpPr>
          <a:xfrm>
            <a:off x="5695887" y="1994865"/>
            <a:ext cx="3295713" cy="1967942"/>
            <a:chOff x="5929857" y="4047185"/>
            <a:chExt cx="3458273" cy="1967942"/>
          </a:xfrm>
        </p:grpSpPr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6391350" y="4359987"/>
            <a:ext cx="1866111" cy="772281"/>
          </p:xfrm>
          <a:graphic>
            <a:graphicData uri="http://schemas.openxmlformats.org/presentationml/2006/ole">
              <p:oleObj spid="_x0000_s658439" name="Équation" r:id="rId3" imgW="1168200" imgH="482400" progId="Equation.3">
                <p:embed/>
              </p:oleObj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6295617" y="5122575"/>
              <a:ext cx="3092513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300" i="1" dirty="0" smtClean="0"/>
                <a:t>h</a:t>
              </a:r>
              <a:r>
                <a:rPr lang="en-GB" sz="1300" dirty="0" smtClean="0"/>
                <a:t>: Planck constant</a:t>
              </a:r>
            </a:p>
            <a:p>
              <a:r>
                <a:rPr lang="en-GB" sz="1300" i="1" dirty="0" err="1" smtClean="0"/>
                <a:t>k</a:t>
              </a:r>
              <a:r>
                <a:rPr lang="en-GB" sz="1300" i="1" baseline="-25000" dirty="0" err="1" smtClean="0"/>
                <a:t>B</a:t>
              </a:r>
              <a:r>
                <a:rPr lang="en-GB" sz="1300" dirty="0" smtClean="0"/>
                <a:t>: Boltzmann constant</a:t>
              </a:r>
            </a:p>
            <a:p>
              <a:r>
                <a:rPr lang="en-GB" sz="1300" i="1" dirty="0" err="1" smtClean="0"/>
                <a:t>v</a:t>
              </a:r>
              <a:r>
                <a:rPr lang="en-GB" sz="1300" i="1" baseline="-25000" dirty="0" err="1" smtClean="0"/>
                <a:t>s</a:t>
              </a:r>
              <a:r>
                <a:rPr lang="en-GB" sz="1300" dirty="0" smtClean="0"/>
                <a:t>: sound speed in the material</a:t>
              </a:r>
            </a:p>
            <a:p>
              <a:r>
                <a:rPr lang="en-GB" sz="1300" i="1" dirty="0" smtClean="0"/>
                <a:t>N/V</a:t>
              </a:r>
              <a:r>
                <a:rPr lang="en-GB" sz="1300" dirty="0" smtClean="0"/>
                <a:t>: number of atoms per unit volume  </a:t>
              </a:r>
              <a:endParaRPr lang="fr-FR" sz="13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29857" y="4047185"/>
              <a:ext cx="30187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/>
                <a:t>The Debye temperature is given by:</a:t>
              </a:r>
              <a:endParaRPr lang="fr-FR" sz="1400" dirty="0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69713" y="1157605"/>
            <a:ext cx="8742082" cy="693567"/>
            <a:chOff x="169713" y="1056005"/>
            <a:chExt cx="8742082" cy="693567"/>
          </a:xfrm>
        </p:grpSpPr>
        <p:sp>
          <p:nvSpPr>
            <p:cNvPr id="16" name="Rectangle 15"/>
            <p:cNvSpPr/>
            <p:nvPr/>
          </p:nvSpPr>
          <p:spPr>
            <a:xfrm>
              <a:off x="6410789" y="1226352"/>
              <a:ext cx="25010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i="1" dirty="0" smtClean="0"/>
                <a:t>D</a:t>
              </a:r>
              <a:r>
                <a:rPr lang="en-GB" sz="1400" i="1" baseline="-25000" dirty="0" smtClean="0"/>
                <a:t>3</a:t>
              </a:r>
              <a:r>
                <a:rPr lang="en-GB" sz="1400" dirty="0" smtClean="0"/>
                <a:t> is the third Debye function</a:t>
              </a:r>
            </a:p>
            <a:p>
              <a:r>
                <a:rPr lang="en-GB" sz="1400" i="1" dirty="0" smtClean="0"/>
                <a:t>R</a:t>
              </a:r>
              <a:r>
                <a:rPr lang="en-GB" sz="1400" dirty="0" smtClean="0"/>
                <a:t> is the gas constant</a:t>
              </a:r>
              <a:endParaRPr lang="fr-FR" sz="1400" dirty="0"/>
            </a:p>
          </p:txBody>
        </p:sp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2172018" y="1056005"/>
            <a:ext cx="3997325" cy="647700"/>
          </p:xfrm>
          <a:graphic>
            <a:graphicData uri="http://schemas.openxmlformats.org/presentationml/2006/ole">
              <p:oleObj spid="_x0000_s658441" name="Équation" r:id="rId4" imgW="3009600" imgH="431640" progId="Equation.3">
                <p:embed/>
              </p:oleObj>
            </a:graphicData>
          </a:graphic>
        </p:graphicFrame>
        <p:sp>
          <p:nvSpPr>
            <p:cNvPr id="18" name="Rectangle 17"/>
            <p:cNvSpPr/>
            <p:nvPr/>
          </p:nvSpPr>
          <p:spPr>
            <a:xfrm>
              <a:off x="169713" y="1195574"/>
              <a:ext cx="1672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indent="-479425">
                <a:buNone/>
              </a:pPr>
              <a:r>
                <a:rPr lang="en-GB" u="sng" dirty="0" smtClean="0"/>
                <a:t>Debye model: </a:t>
              </a:r>
            </a:p>
          </p:txBody>
        </p:sp>
      </p:grpSp>
      <p:pic>
        <p:nvPicPr>
          <p:cNvPr id="65844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7" t="1814" r="2204" b="5938"/>
          <a:stretch>
            <a:fillRect/>
          </a:stretch>
        </p:blipFill>
        <p:spPr bwMode="auto">
          <a:xfrm>
            <a:off x="599440" y="2946400"/>
            <a:ext cx="54864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119120" y="5691850"/>
            <a:ext cx="243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Clr>
                <a:srgbClr val="0070C0"/>
              </a:buClr>
              <a:buFont typeface="Courier New" pitchFamily="49" charset="0"/>
              <a:buChar char="o"/>
            </a:pPr>
            <a:r>
              <a:rPr lang="en-GB" sz="1400" i="1" dirty="0" smtClean="0">
                <a:solidFill>
                  <a:srgbClr val="C00000"/>
                </a:solidFill>
              </a:rPr>
              <a:t> </a:t>
            </a:r>
            <a:r>
              <a:rPr lang="en-GB" sz="1600" i="1" dirty="0" smtClean="0">
                <a:solidFill>
                  <a:srgbClr val="C00000"/>
                </a:solidFill>
              </a:rPr>
              <a:t>For T&lt;</a:t>
            </a:r>
            <a:r>
              <a:rPr lang="en-GB" sz="1600" i="1" dirty="0" smtClean="0">
                <a:solidFill>
                  <a:srgbClr val="C00000"/>
                </a:solidFill>
                <a:sym typeface="Symbol"/>
              </a:rPr>
              <a:t></a:t>
            </a:r>
            <a:r>
              <a:rPr lang="en-GB" sz="1600" i="1" baseline="-25000" dirty="0" smtClean="0">
                <a:solidFill>
                  <a:srgbClr val="C00000"/>
                </a:solidFill>
              </a:rPr>
              <a:t>D</a:t>
            </a:r>
            <a:r>
              <a:rPr lang="en-GB" sz="1600" i="1" dirty="0" smtClean="0">
                <a:solidFill>
                  <a:srgbClr val="C00000"/>
                </a:solidFill>
              </a:rPr>
              <a:t>/10: </a:t>
            </a:r>
            <a:r>
              <a:rPr lang="en-GB" sz="1600" i="1" dirty="0" err="1" smtClean="0">
                <a:solidFill>
                  <a:srgbClr val="C00000"/>
                </a:solidFill>
              </a:rPr>
              <a:t>c</a:t>
            </a:r>
            <a:r>
              <a:rPr lang="en-GB" sz="1600" i="1" baseline="-25000" dirty="0" err="1" smtClean="0">
                <a:solidFill>
                  <a:srgbClr val="C00000"/>
                </a:solidFill>
              </a:rPr>
              <a:t>ph</a:t>
            </a:r>
            <a:r>
              <a:rPr lang="en-GB" sz="1600" i="1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GB" sz="1600" dirty="0" smtClean="0">
                <a:solidFill>
                  <a:srgbClr val="C00000"/>
                </a:solidFill>
                <a:sym typeface="Symbol" pitchFamily="18" charset="2"/>
              </a:rPr>
              <a:t></a:t>
            </a:r>
            <a:r>
              <a:rPr lang="en-GB" sz="1600" i="1" dirty="0" smtClean="0">
                <a:solidFill>
                  <a:srgbClr val="C00000"/>
                </a:solidFill>
              </a:rPr>
              <a:t>T</a:t>
            </a:r>
            <a:r>
              <a:rPr lang="en-GB" sz="1600" i="1" baseline="30000" dirty="0" smtClean="0">
                <a:solidFill>
                  <a:srgbClr val="C00000"/>
                </a:solidFill>
              </a:rPr>
              <a:t>3</a:t>
            </a:r>
            <a:r>
              <a:rPr lang="en-GB" sz="1600" i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09975" y="3363811"/>
            <a:ext cx="2140157" cy="313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buClr>
                <a:srgbClr val="0070C0"/>
              </a:buClr>
              <a:buFont typeface="Courier New" pitchFamily="49" charset="0"/>
              <a:buChar char="o"/>
            </a:pPr>
            <a:r>
              <a:rPr lang="en-GB" sz="1600" i="1" dirty="0" smtClean="0">
                <a:solidFill>
                  <a:schemeClr val="accent6"/>
                </a:solidFill>
              </a:rPr>
              <a:t> For T&gt;2</a:t>
            </a:r>
            <a:r>
              <a:rPr lang="en-GB" sz="1600" i="1" dirty="0" smtClean="0">
                <a:solidFill>
                  <a:schemeClr val="accent6"/>
                </a:solidFill>
                <a:sym typeface="Symbol"/>
              </a:rPr>
              <a:t></a:t>
            </a:r>
            <a:r>
              <a:rPr lang="en-GB" sz="1600" i="1" baseline="-25000" dirty="0" smtClean="0">
                <a:solidFill>
                  <a:schemeClr val="accent6"/>
                </a:solidFill>
              </a:rPr>
              <a:t>D</a:t>
            </a:r>
            <a:r>
              <a:rPr lang="en-GB" sz="1600" i="1" dirty="0" smtClean="0">
                <a:solidFill>
                  <a:schemeClr val="accent6"/>
                </a:solidFill>
              </a:rPr>
              <a:t>: c</a:t>
            </a:r>
            <a:r>
              <a:rPr lang="en-GB" sz="1600" i="1" baseline="-25000" dirty="0" smtClean="0">
                <a:solidFill>
                  <a:schemeClr val="accent6"/>
                </a:solidFill>
              </a:rPr>
              <a:t>ph</a:t>
            </a:r>
            <a:r>
              <a:rPr lang="en-GB" sz="1600" i="1" dirty="0" smtClean="0">
                <a:solidFill>
                  <a:schemeClr val="accent6"/>
                </a:solidFill>
              </a:rPr>
              <a:t>~3R</a:t>
            </a:r>
            <a:r>
              <a:rPr lang="en-GB" sz="1600" dirty="0" smtClean="0">
                <a:solidFill>
                  <a:schemeClr val="accent6"/>
                </a:solidFill>
              </a:rPr>
              <a:t> 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162560" y="1930400"/>
            <a:ext cx="4429760" cy="758825"/>
            <a:chOff x="-3830320" y="1767037"/>
            <a:chExt cx="3970708" cy="769937"/>
          </a:xfrm>
        </p:grpSpPr>
        <p:graphicFrame>
          <p:nvGraphicFramePr>
            <p:cNvPr id="28" name="Object 10"/>
            <p:cNvGraphicFramePr>
              <a:graphicFrameLocks noChangeAspect="1"/>
            </p:cNvGraphicFramePr>
            <p:nvPr/>
          </p:nvGraphicFramePr>
          <p:xfrm>
            <a:off x="-3560076" y="1767037"/>
            <a:ext cx="3700464" cy="769937"/>
          </p:xfrm>
          <a:graphic>
            <a:graphicData uri="http://schemas.openxmlformats.org/presentationml/2006/ole">
              <p:oleObj spid="_x0000_s658444" name="Équation" r:id="rId6" imgW="2539800" imgH="469800" progId="Equation.3">
                <p:embed/>
              </p:oleObj>
            </a:graphicData>
          </a:graphic>
        </p:graphicFrame>
        <p:sp>
          <p:nvSpPr>
            <p:cNvPr id="29" name="Rectangle 28"/>
            <p:cNvSpPr/>
            <p:nvPr/>
          </p:nvSpPr>
          <p:spPr>
            <a:xfrm>
              <a:off x="-3830320" y="1949091"/>
              <a:ext cx="412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ym typeface="Symbol"/>
                </a:rPr>
                <a:t></a:t>
              </a:r>
              <a:endParaRPr lang="fr-FR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99427" y="2658795"/>
            <a:ext cx="3840480" cy="323165"/>
          </a:xfrm>
          <a:prstGeom prst="rect">
            <a:avLst/>
          </a:prstGeom>
        </p:spPr>
        <p:txBody>
          <a:bodyPr wrap="square" lIns="18000">
            <a:spAutoFit/>
          </a:bodyPr>
          <a:lstStyle/>
          <a:p>
            <a:pPr marL="0" lvl="2"/>
            <a:r>
              <a:rPr lang="en-GB" sz="1500" dirty="0" smtClean="0"/>
              <a:t>can be represented by a unique function:</a:t>
            </a:r>
          </a:p>
        </p:txBody>
      </p:sp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6594792" y="4038600"/>
          <a:ext cx="1626871" cy="1524000"/>
        </p:xfrm>
        <a:graphic>
          <a:graphicData uri="http://schemas.openxmlformats.org/drawingml/2006/table">
            <a:tbl>
              <a:tblPr/>
              <a:tblGrid>
                <a:gridCol w="967423"/>
                <a:gridCol w="65944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Material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i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GB" sz="1600" b="1" i="1" baseline="-25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GB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(K)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Calibri"/>
                        </a:rPr>
                        <a:t>Copper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Calibri"/>
                          <a:cs typeface="Times New Roman"/>
                        </a:rPr>
                        <a:t>340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Aluminium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430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Titanium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420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Niobium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265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SS 304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470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SS 316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/>
        </p:nvGraphicFramePr>
        <p:xfrm>
          <a:off x="5927090" y="5720398"/>
          <a:ext cx="1665288" cy="812800"/>
        </p:xfrm>
        <a:graphic>
          <a:graphicData uri="http://schemas.openxmlformats.org/presentationml/2006/ole">
            <p:oleObj spid="_x0000_s658445" name="Équation" r:id="rId7" imgW="1091880" imgH="507960" progId="Equation.3">
              <p:embed/>
            </p:oleObj>
          </a:graphicData>
        </a:graphic>
      </p:graphicFrame>
      <p:cxnSp>
        <p:nvCxnSpPr>
          <p:cNvPr id="35" name="Connecteur droit avec flèche 34"/>
          <p:cNvCxnSpPr/>
          <p:nvPr/>
        </p:nvCxnSpPr>
        <p:spPr bwMode="auto">
          <a:xfrm>
            <a:off x="4886960" y="6014720"/>
            <a:ext cx="97536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428963"/>
            <a:ext cx="8895425" cy="5637321"/>
          </a:xfrm>
        </p:spPr>
        <p:txBody>
          <a:bodyPr/>
          <a:lstStyle/>
          <a:p>
            <a:r>
              <a:rPr lang="en-GB" dirty="0" smtClean="0"/>
              <a:t>Heat capacity </a:t>
            </a:r>
            <a:r>
              <a:rPr lang="en-GB" i="1" dirty="0" smtClean="0"/>
              <a:t>c</a:t>
            </a:r>
          </a:p>
          <a:p>
            <a:pPr lvl="1"/>
            <a:r>
              <a:rPr lang="en-GB" dirty="0" smtClean="0"/>
              <a:t>Electron contribution: </a:t>
            </a:r>
            <a:r>
              <a:rPr lang="en-GB" i="1" dirty="0" err="1" smtClean="0"/>
              <a:t>c</a:t>
            </a:r>
            <a:r>
              <a:rPr lang="en-GB" i="1" baseline="-25000" dirty="0" err="1" smtClean="0"/>
              <a:t>e</a:t>
            </a:r>
            <a:endParaRPr lang="en-GB" i="1" baseline="-25000" dirty="0" smtClean="0"/>
          </a:p>
          <a:p>
            <a:pPr marL="990600" lvl="2" indent="-274638">
              <a:buNone/>
            </a:pPr>
            <a:r>
              <a:rPr lang="en-GB" dirty="0" smtClean="0"/>
              <a:t>     For solid conductor : </a:t>
            </a:r>
            <a:r>
              <a:rPr lang="en-GB" i="1" dirty="0" err="1" smtClean="0"/>
              <a:t>c</a:t>
            </a:r>
            <a:r>
              <a:rPr lang="en-GB" i="1" baseline="-25000" dirty="0" err="1" smtClean="0"/>
              <a:t>e</a:t>
            </a:r>
            <a:r>
              <a:rPr lang="en-GB" i="1" dirty="0" smtClean="0"/>
              <a:t>=</a:t>
            </a:r>
            <a:r>
              <a:rPr lang="en-GB" i="1" dirty="0" smtClean="0">
                <a:sym typeface="Symbol"/>
              </a:rPr>
              <a:t>T</a:t>
            </a:r>
          </a:p>
          <a:p>
            <a:pPr marL="990600" lvl="2" indent="-274638"/>
            <a:endParaRPr lang="en-GB" dirty="0" smtClean="0"/>
          </a:p>
          <a:p>
            <a:pPr marL="590550" lvl="1" indent="-274638"/>
            <a:r>
              <a:rPr lang="en-GB" dirty="0" smtClean="0"/>
              <a:t>Heat capacity of </a:t>
            </a:r>
            <a:r>
              <a:rPr lang="en-GB" u="sng" dirty="0" smtClean="0"/>
              <a:t>metallic conductors</a:t>
            </a:r>
            <a:r>
              <a:rPr lang="en-GB" dirty="0" smtClean="0"/>
              <a:t>:</a:t>
            </a:r>
          </a:p>
          <a:p>
            <a:pPr marL="990600" lvl="2" indent="-274638">
              <a:spcBef>
                <a:spcPts val="0"/>
              </a:spcBef>
            </a:pPr>
            <a:r>
              <a:rPr lang="en-GB" i="1" dirty="0" smtClean="0"/>
              <a:t>c = </a:t>
            </a:r>
            <a:r>
              <a:rPr lang="en-GB" i="1" dirty="0" err="1" smtClean="0"/>
              <a:t>c</a:t>
            </a:r>
            <a:r>
              <a:rPr lang="en-GB" i="1" baseline="-25000" dirty="0" err="1" smtClean="0"/>
              <a:t>ph</a:t>
            </a:r>
            <a:r>
              <a:rPr lang="en-GB" i="1" dirty="0" smtClean="0"/>
              <a:t> + </a:t>
            </a:r>
            <a:r>
              <a:rPr lang="en-GB" i="1" dirty="0" err="1" smtClean="0"/>
              <a:t>c</a:t>
            </a:r>
            <a:r>
              <a:rPr lang="en-GB" i="1" baseline="-25000" dirty="0" err="1" smtClean="0"/>
              <a:t>e</a:t>
            </a:r>
            <a:endParaRPr lang="en-GB" dirty="0" smtClean="0"/>
          </a:p>
          <a:p>
            <a:pPr marL="990600" lvl="2" indent="-274638">
              <a:spcBef>
                <a:spcPts val="0"/>
              </a:spcBef>
            </a:pPr>
            <a:r>
              <a:rPr lang="en-GB" dirty="0" smtClean="0"/>
              <a:t>For </a:t>
            </a:r>
            <a:r>
              <a:rPr lang="en-GB" i="1" dirty="0" smtClean="0"/>
              <a:t>T&gt;2</a:t>
            </a:r>
            <a:r>
              <a:rPr lang="en-GB" i="1" dirty="0" smtClean="0">
                <a:sym typeface="Symbol"/>
              </a:rPr>
              <a:t></a:t>
            </a:r>
            <a:r>
              <a:rPr lang="en-GB" i="1" baseline="-25000" dirty="0" smtClean="0"/>
              <a:t>D</a:t>
            </a:r>
            <a:r>
              <a:rPr lang="en-GB" dirty="0" smtClean="0"/>
              <a:t>: 	(</a:t>
            </a:r>
            <a:r>
              <a:rPr lang="en-GB" i="1" dirty="0" smtClean="0"/>
              <a:t>c</a:t>
            </a:r>
            <a:r>
              <a:rPr lang="en-GB" i="1" baseline="-25000" dirty="0" smtClean="0"/>
              <a:t>ph</a:t>
            </a:r>
            <a:r>
              <a:rPr lang="en-GB" i="1" dirty="0" smtClean="0"/>
              <a:t>~3R</a:t>
            </a:r>
            <a:r>
              <a:rPr lang="en-GB" dirty="0" smtClean="0"/>
              <a:t> ) </a:t>
            </a:r>
            <a:r>
              <a:rPr lang="en-GB" dirty="0" smtClean="0">
                <a:sym typeface="Symbol"/>
              </a:rPr>
              <a:t> </a:t>
            </a:r>
            <a:r>
              <a:rPr lang="en-GB" i="1" dirty="0" smtClean="0">
                <a:sym typeface="Symbol"/>
              </a:rPr>
              <a:t>c </a:t>
            </a:r>
            <a:r>
              <a:rPr lang="en-GB" i="1" dirty="0" smtClean="0">
                <a:sym typeface="Symbol" pitchFamily="18" charset="2"/>
              </a:rPr>
              <a:t> T </a:t>
            </a:r>
            <a:r>
              <a:rPr lang="en-GB" dirty="0" smtClean="0">
                <a:sym typeface="Symbol" pitchFamily="18" charset="2"/>
              </a:rPr>
              <a:t>and </a:t>
            </a:r>
            <a:r>
              <a:rPr lang="en-GB" dirty="0" smtClean="0">
                <a:sym typeface="Symbol"/>
              </a:rPr>
              <a:t>diminishes slowly as T decreases (</a:t>
            </a:r>
            <a:r>
              <a:rPr lang="en-GB" i="1" dirty="0" smtClean="0">
                <a:sym typeface="Symbol"/>
              </a:rPr>
              <a:t>  &lt;&lt;1)</a:t>
            </a:r>
            <a:endParaRPr lang="en-GB" dirty="0" smtClean="0"/>
          </a:p>
          <a:p>
            <a:pPr marL="990600" lvl="2" indent="-274638">
              <a:spcBef>
                <a:spcPts val="0"/>
              </a:spcBef>
            </a:pPr>
            <a:r>
              <a:rPr lang="en-GB" dirty="0" smtClean="0"/>
              <a:t>For </a:t>
            </a:r>
            <a:r>
              <a:rPr lang="en-GB" i="1" dirty="0" smtClean="0"/>
              <a:t>T&lt;</a:t>
            </a:r>
            <a:r>
              <a:rPr lang="en-GB" i="1" dirty="0" smtClean="0">
                <a:sym typeface="Symbol"/>
              </a:rPr>
              <a:t></a:t>
            </a:r>
            <a:r>
              <a:rPr lang="en-GB" i="1" baseline="-25000" dirty="0" smtClean="0"/>
              <a:t>D</a:t>
            </a:r>
            <a:r>
              <a:rPr lang="en-GB" i="1" dirty="0" smtClean="0"/>
              <a:t>/10</a:t>
            </a:r>
            <a:r>
              <a:rPr lang="en-GB" dirty="0" smtClean="0"/>
              <a:t>: 	c=</a:t>
            </a:r>
            <a:r>
              <a:rPr lang="en-GB" i="1" dirty="0" err="1" smtClean="0"/>
              <a:t>c</a:t>
            </a:r>
            <a:r>
              <a:rPr lang="en-GB" i="1" baseline="-25000" dirty="0" err="1" smtClean="0"/>
              <a:t>ph</a:t>
            </a:r>
            <a:r>
              <a:rPr lang="en-GB" i="1" dirty="0" smtClean="0"/>
              <a:t> + </a:t>
            </a:r>
            <a:r>
              <a:rPr lang="en-GB" i="1" dirty="0" err="1" smtClean="0"/>
              <a:t>c</a:t>
            </a:r>
            <a:r>
              <a:rPr lang="en-GB" i="1" baseline="-25000" dirty="0" err="1" smtClean="0"/>
              <a:t>e</a:t>
            </a:r>
            <a:r>
              <a:rPr lang="en-GB" i="1" dirty="0" smtClean="0"/>
              <a:t>=</a:t>
            </a:r>
            <a:r>
              <a:rPr lang="en-GB" i="1" dirty="0" smtClean="0">
                <a:sym typeface="Symbol"/>
              </a:rPr>
              <a:t>T</a:t>
            </a:r>
            <a:r>
              <a:rPr lang="en-GB" i="1" baseline="30000" dirty="0" smtClean="0">
                <a:sym typeface="Symbol"/>
              </a:rPr>
              <a:t>3</a:t>
            </a:r>
            <a:r>
              <a:rPr lang="en-GB" i="1" dirty="0" smtClean="0">
                <a:sym typeface="Symbol"/>
              </a:rPr>
              <a:t> + T </a:t>
            </a:r>
          </a:p>
          <a:p>
            <a:pPr marL="990600" lvl="2" indent="-274638">
              <a:spcBef>
                <a:spcPts val="0"/>
              </a:spcBef>
            </a:pPr>
            <a:r>
              <a:rPr lang="en-GB" dirty="0" smtClean="0">
                <a:sym typeface="Symbol"/>
              </a:rPr>
              <a:t>Bellow 10K: 	</a:t>
            </a:r>
            <a:r>
              <a:rPr lang="en-GB" i="1" dirty="0" err="1" smtClean="0"/>
              <a:t>c</a:t>
            </a:r>
            <a:r>
              <a:rPr lang="en-GB" i="1" baseline="-25000" dirty="0" err="1" smtClean="0"/>
              <a:t>ph</a:t>
            </a:r>
            <a:r>
              <a:rPr lang="en-GB" i="1" dirty="0" smtClean="0"/>
              <a:t>&lt;&lt;1 </a:t>
            </a:r>
            <a:r>
              <a:rPr lang="en-GB" i="1" dirty="0" smtClean="0">
                <a:sym typeface="Symbol"/>
              </a:rPr>
              <a:t> c </a:t>
            </a:r>
            <a:r>
              <a:rPr lang="en-GB" i="1" dirty="0" smtClean="0">
                <a:sym typeface="Symbol" pitchFamily="18" charset="2"/>
              </a:rPr>
              <a:t> T</a:t>
            </a:r>
            <a:endParaRPr lang="en-GB" dirty="0" smtClean="0">
              <a:sym typeface="Symbol"/>
            </a:endParaRPr>
          </a:p>
          <a:p>
            <a:pPr marL="990600" lvl="2" indent="-274638">
              <a:spcBef>
                <a:spcPts val="0"/>
              </a:spcBef>
              <a:buNone/>
            </a:pPr>
            <a:endParaRPr lang="en-GB" i="1" dirty="0" smtClean="0">
              <a:sym typeface="Symbol"/>
            </a:endParaRPr>
          </a:p>
          <a:p>
            <a:pPr marL="590550" lvl="1" indent="-274638">
              <a:spcBef>
                <a:spcPts val="600"/>
              </a:spcBef>
            </a:pPr>
            <a:r>
              <a:rPr lang="en-GB" dirty="0" smtClean="0"/>
              <a:t>Heat capacity of </a:t>
            </a:r>
            <a:r>
              <a:rPr lang="en-GB" u="sng" dirty="0" smtClean="0"/>
              <a:t>thermal insulator</a:t>
            </a:r>
            <a:r>
              <a:rPr lang="en-GB" dirty="0" smtClean="0"/>
              <a:t>:</a:t>
            </a:r>
          </a:p>
          <a:p>
            <a:pPr marL="990600" lvl="2" indent="-274638">
              <a:spcBef>
                <a:spcPts val="0"/>
              </a:spcBef>
            </a:pPr>
            <a:r>
              <a:rPr lang="en-GB" i="1" dirty="0" err="1" smtClean="0"/>
              <a:t>c</a:t>
            </a:r>
            <a:r>
              <a:rPr lang="en-GB" i="1" baseline="-25000" dirty="0" err="1" smtClean="0"/>
              <a:t>ph</a:t>
            </a:r>
            <a:r>
              <a:rPr lang="en-GB" i="1" dirty="0" smtClean="0"/>
              <a:t> </a:t>
            </a:r>
            <a:r>
              <a:rPr lang="en-GB" dirty="0" smtClean="0"/>
              <a:t>is predominant</a:t>
            </a:r>
          </a:p>
          <a:p>
            <a:pPr marL="990600" lvl="2" indent="-274638">
              <a:spcBef>
                <a:spcPts val="0"/>
              </a:spcBef>
            </a:pPr>
            <a:r>
              <a:rPr lang="en-GB" i="1" dirty="0" smtClean="0"/>
              <a:t>For T&gt;2</a:t>
            </a:r>
            <a:r>
              <a:rPr lang="en-GB" i="1" dirty="0" smtClean="0">
                <a:sym typeface="Symbol"/>
              </a:rPr>
              <a:t></a:t>
            </a:r>
            <a:r>
              <a:rPr lang="en-GB" i="1" baseline="-25000" dirty="0" smtClean="0"/>
              <a:t>D</a:t>
            </a:r>
            <a:r>
              <a:rPr lang="en-GB" i="1" dirty="0" smtClean="0"/>
              <a:t>: c</a:t>
            </a:r>
            <a:r>
              <a:rPr lang="en-GB" i="1" baseline="-25000" dirty="0" smtClean="0"/>
              <a:t>ph</a:t>
            </a:r>
            <a:r>
              <a:rPr lang="en-GB" i="1" dirty="0" smtClean="0"/>
              <a:t>~3R</a:t>
            </a:r>
            <a:r>
              <a:rPr lang="en-GB" dirty="0" smtClean="0"/>
              <a:t> </a:t>
            </a:r>
          </a:p>
          <a:p>
            <a:pPr marL="990600" lvl="2" indent="-274638">
              <a:spcBef>
                <a:spcPts val="0"/>
              </a:spcBef>
            </a:pPr>
            <a:r>
              <a:rPr lang="en-GB" i="1" dirty="0" smtClean="0"/>
              <a:t>For T&lt;</a:t>
            </a:r>
            <a:r>
              <a:rPr lang="en-GB" i="1" dirty="0" smtClean="0">
                <a:sym typeface="Symbol"/>
              </a:rPr>
              <a:t></a:t>
            </a:r>
            <a:r>
              <a:rPr lang="en-GB" i="1" baseline="-25000" dirty="0" smtClean="0"/>
              <a:t>D</a:t>
            </a:r>
            <a:r>
              <a:rPr lang="en-GB" i="1" dirty="0" smtClean="0"/>
              <a:t>/10: </a:t>
            </a:r>
            <a:r>
              <a:rPr lang="en-GB" i="1" dirty="0" err="1" smtClean="0"/>
              <a:t>c</a:t>
            </a:r>
            <a:r>
              <a:rPr lang="en-GB" i="1" baseline="-25000" dirty="0" err="1" smtClean="0"/>
              <a:t>ph</a:t>
            </a:r>
            <a:r>
              <a:rPr lang="en-GB" dirty="0" smtClean="0">
                <a:sym typeface="Symbol" pitchFamily="18" charset="2"/>
              </a:rPr>
              <a:t>  </a:t>
            </a:r>
            <a:r>
              <a:rPr lang="en-GB" dirty="0" smtClean="0"/>
              <a:t>T</a:t>
            </a:r>
            <a:r>
              <a:rPr lang="en-GB" baseline="30000" dirty="0" smtClean="0"/>
              <a:t>3</a:t>
            </a:r>
            <a:r>
              <a:rPr lang="en-GB" dirty="0" smtClean="0"/>
              <a:t> </a:t>
            </a:r>
          </a:p>
          <a:p>
            <a:pPr marL="990600" lvl="2" indent="-274638">
              <a:spcBef>
                <a:spcPts val="0"/>
              </a:spcBef>
              <a:buNone/>
            </a:pPr>
            <a:endParaRPr lang="en-GB" baseline="30000" dirty="0" smtClean="0"/>
          </a:p>
          <a:p>
            <a:pPr marL="590550" lvl="1" indent="-274638">
              <a:spcBef>
                <a:spcPts val="600"/>
              </a:spcBef>
            </a:pPr>
            <a:r>
              <a:rPr lang="en-GB" dirty="0" smtClean="0"/>
              <a:t>Heat capacity of </a:t>
            </a:r>
            <a:r>
              <a:rPr lang="en-GB" u="sng" dirty="0" smtClean="0"/>
              <a:t>superconductors</a:t>
            </a:r>
            <a:r>
              <a:rPr lang="en-GB" dirty="0" smtClean="0"/>
              <a:t>:</a:t>
            </a:r>
          </a:p>
          <a:p>
            <a:pPr marL="590550" lvl="1" indent="-274638">
              <a:spcBef>
                <a:spcPts val="0"/>
              </a:spcBef>
              <a:buNone/>
            </a:pPr>
            <a:r>
              <a:rPr lang="en-GB" dirty="0" smtClean="0"/>
              <a:t>	</a:t>
            </a:r>
            <a:r>
              <a:rPr lang="en-GB" i="1" dirty="0" smtClean="0"/>
              <a:t>c=</a:t>
            </a:r>
            <a:r>
              <a:rPr lang="en-GB" i="1" dirty="0" smtClean="0">
                <a:sym typeface="Symbol"/>
              </a:rPr>
              <a:t>   </a:t>
            </a:r>
            <a:r>
              <a:rPr lang="en-GB" i="1" dirty="0" err="1" smtClean="0">
                <a:sym typeface="Symbol"/>
              </a:rPr>
              <a:t>T</a:t>
            </a:r>
            <a:r>
              <a:rPr lang="en-GB" i="1" baseline="-25000" dirty="0" err="1" smtClean="0">
                <a:sym typeface="Symbol"/>
              </a:rPr>
              <a:t>c</a:t>
            </a:r>
            <a:r>
              <a:rPr lang="en-GB" i="1" dirty="0" smtClean="0">
                <a:sym typeface="Symbol"/>
              </a:rPr>
              <a:t> a  e</a:t>
            </a:r>
            <a:r>
              <a:rPr lang="en-GB" i="1" baseline="30000" dirty="0" smtClean="0">
                <a:sym typeface="Symbol"/>
              </a:rPr>
              <a:t>(-b </a:t>
            </a:r>
            <a:r>
              <a:rPr lang="en-GB" i="1" baseline="30000" dirty="0" err="1" smtClean="0">
                <a:sym typeface="Symbol"/>
              </a:rPr>
              <a:t>Tc</a:t>
            </a:r>
            <a:r>
              <a:rPr lang="en-GB" i="1" baseline="30000" dirty="0" smtClean="0">
                <a:sym typeface="Symbol"/>
              </a:rPr>
              <a:t>/T)</a:t>
            </a:r>
            <a:r>
              <a:rPr lang="en-GB" i="1" dirty="0" smtClean="0">
                <a:sym typeface="Symbol"/>
              </a:rPr>
              <a:t> for T &lt; </a:t>
            </a:r>
            <a:r>
              <a:rPr lang="en-GB" i="1" dirty="0" err="1" smtClean="0">
                <a:sym typeface="Symbol"/>
              </a:rPr>
              <a:t>T</a:t>
            </a:r>
            <a:r>
              <a:rPr lang="en-GB" i="1" baseline="-25000" dirty="0" err="1" smtClean="0">
                <a:sym typeface="Symbol"/>
              </a:rPr>
              <a:t>c</a:t>
            </a:r>
            <a:r>
              <a:rPr lang="en-GB" i="1" dirty="0" smtClean="0">
                <a:sym typeface="Symbol"/>
              </a:rPr>
              <a:t>,</a:t>
            </a:r>
            <a:r>
              <a:rPr lang="en-GB" dirty="0" smtClean="0">
                <a:sym typeface="Symbol"/>
              </a:rPr>
              <a:t> </a:t>
            </a:r>
            <a:r>
              <a:rPr lang="en-GB" i="1" dirty="0" err="1" smtClean="0">
                <a:sym typeface="Symbol"/>
              </a:rPr>
              <a:t>T</a:t>
            </a:r>
            <a:r>
              <a:rPr lang="en-GB" i="1" baseline="-25000" dirty="0" err="1" smtClean="0">
                <a:sym typeface="Symbol"/>
              </a:rPr>
              <a:t>c</a:t>
            </a:r>
            <a:r>
              <a:rPr lang="en-GB" dirty="0" smtClean="0">
                <a:sym typeface="Symbol"/>
              </a:rPr>
              <a:t> the critical temperature</a:t>
            </a:r>
          </a:p>
          <a:p>
            <a:pPr marL="590550" lvl="1" indent="-274638">
              <a:spcBef>
                <a:spcPts val="0"/>
              </a:spcBef>
              <a:buNone/>
            </a:pPr>
            <a:r>
              <a:rPr lang="en-GB" dirty="0" smtClean="0">
                <a:sym typeface="Symbol"/>
              </a:rPr>
              <a:t>	</a:t>
            </a:r>
            <a:r>
              <a:rPr lang="en-GB" i="1" dirty="0" smtClean="0">
                <a:sym typeface="Symbol"/>
              </a:rPr>
              <a:t>  </a:t>
            </a:r>
            <a:r>
              <a:rPr lang="en-GB" dirty="0" smtClean="0">
                <a:sym typeface="Symbol"/>
              </a:rPr>
              <a:t>:</a:t>
            </a:r>
            <a:r>
              <a:rPr lang="en-GB" i="1" dirty="0" smtClean="0">
                <a:sym typeface="Symbol"/>
              </a:rPr>
              <a:t> </a:t>
            </a:r>
            <a:r>
              <a:rPr lang="en-GB" dirty="0" smtClean="0">
                <a:sym typeface="Symbol"/>
              </a:rPr>
              <a:t>coefficient of the electronic term and determined at </a:t>
            </a:r>
            <a:r>
              <a:rPr lang="en-GB" i="1" dirty="0" smtClean="0">
                <a:sym typeface="Symbol"/>
              </a:rPr>
              <a:t>T&gt; </a:t>
            </a:r>
            <a:r>
              <a:rPr lang="en-GB" i="1" dirty="0" err="1" smtClean="0">
                <a:sym typeface="Symbol"/>
              </a:rPr>
              <a:t>T</a:t>
            </a:r>
            <a:r>
              <a:rPr lang="en-GB" i="1" baseline="-25000" dirty="0" err="1" smtClean="0">
                <a:sym typeface="Symbol"/>
              </a:rPr>
              <a:t>c</a:t>
            </a:r>
            <a:endParaRPr lang="en-GB" i="1" baseline="-25000" dirty="0" smtClean="0">
              <a:sym typeface="Symbol"/>
            </a:endParaRPr>
          </a:p>
          <a:p>
            <a:pPr marL="590550" lvl="1" indent="-274638">
              <a:spcBef>
                <a:spcPts val="0"/>
              </a:spcBef>
              <a:buNone/>
            </a:pPr>
            <a:r>
              <a:rPr lang="en-GB" i="1" dirty="0" smtClean="0">
                <a:sym typeface="Symbol"/>
              </a:rPr>
              <a:t>	a, b: </a:t>
            </a:r>
            <a:r>
              <a:rPr lang="en-GB" dirty="0" smtClean="0">
                <a:sym typeface="Symbol"/>
              </a:rPr>
              <a:t>coefficients</a:t>
            </a:r>
            <a:endParaRPr lang="en-GB" dirty="0" smtClean="0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CERN Accelerator School – 2013</a:t>
            </a:r>
          </a:p>
          <a:p>
            <a:pPr>
              <a:defRPr/>
            </a:pPr>
            <a:r>
              <a:rPr lang="en-GB" dirty="0" smtClean="0"/>
              <a:t>Material properties at low temperature			 		                                                 </a:t>
            </a:r>
            <a:fld id="{25785C4C-245D-490A-AB68-C9F3D6C65349}" type="slidenum">
              <a:rPr lang="en-GB" smtClean="0"/>
              <a:pPr>
                <a:defRPr/>
              </a:pPr>
              <a:t>6</a:t>
            </a:fld>
            <a:endParaRPr lang="en-GB" i="1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786312" y="695960"/>
          <a:ext cx="3899535" cy="1097280"/>
        </p:xfrm>
        <a:graphic>
          <a:graphicData uri="http://schemas.openxmlformats.org/drawingml/2006/table">
            <a:tbl>
              <a:tblPr/>
              <a:tblGrid>
                <a:gridCol w="2319020"/>
                <a:gridCol w="158051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Material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 (10</a:t>
                      </a:r>
                      <a:r>
                        <a:rPr lang="en-GB" sz="1600" b="1" baseline="300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-3 </a:t>
                      </a:r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kg</a:t>
                      </a:r>
                      <a:r>
                        <a:rPr lang="en-GB" sz="1600" b="1" baseline="300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</a:t>
                      </a:r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n-GB" sz="1600" b="1" baseline="300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en-GB" sz="1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Calibri"/>
                        </a:rPr>
                        <a:t>Copper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11.0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Aluminium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50.4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Titanium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74.2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Niobium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Calibri"/>
                          <a:cs typeface="Times New Roman"/>
                        </a:rPr>
                        <a:t>94.9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12" y="896656"/>
            <a:ext cx="8756939" cy="52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532660"/>
            <a:ext cx="6975185" cy="5637321"/>
          </a:xfrm>
        </p:spPr>
        <p:txBody>
          <a:bodyPr/>
          <a:lstStyle/>
          <a:p>
            <a:r>
              <a:rPr lang="en-GB" dirty="0" smtClean="0"/>
              <a:t>Specific heat capacity curves for some materials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15510" y="1150133"/>
            <a:ext cx="585844" cy="4912463"/>
          </a:xfrm>
          <a:prstGeom prst="rect">
            <a:avLst/>
          </a:prstGeom>
          <a:solidFill>
            <a:schemeClr val="bg1"/>
          </a:solidFill>
        </p:spPr>
        <p:txBody>
          <a:bodyPr wrap="square" lIns="18000" rIns="18000" rtlCol="0">
            <a:spAutoFit/>
          </a:bodyPr>
          <a:lstStyle/>
          <a:p>
            <a:pPr algn="r"/>
            <a:r>
              <a:rPr lang="fr-FR" sz="2000" b="1" dirty="0" smtClean="0"/>
              <a:t>10</a:t>
            </a:r>
            <a:r>
              <a:rPr lang="fr-FR" sz="2000" b="1" baseline="30000" dirty="0" smtClean="0"/>
              <a:t>4</a:t>
            </a:r>
          </a:p>
          <a:p>
            <a:pPr algn="r"/>
            <a:endParaRPr lang="fr-FR" sz="2000" b="1" dirty="0" smtClean="0"/>
          </a:p>
          <a:p>
            <a:pPr algn="r"/>
            <a:r>
              <a:rPr lang="fr-FR" sz="2000" b="1" dirty="0" smtClean="0"/>
              <a:t>10</a:t>
            </a:r>
            <a:r>
              <a:rPr lang="fr-FR" sz="2000" b="1" baseline="30000" dirty="0" smtClean="0"/>
              <a:t>3</a:t>
            </a:r>
          </a:p>
          <a:p>
            <a:pPr algn="r"/>
            <a:endParaRPr lang="fr-FR" sz="2000" b="1" dirty="0" smtClean="0"/>
          </a:p>
          <a:p>
            <a:pPr algn="r"/>
            <a:r>
              <a:rPr lang="fr-FR" sz="2000" b="1" dirty="0" smtClean="0"/>
              <a:t>10</a:t>
            </a:r>
            <a:r>
              <a:rPr lang="fr-FR" sz="2000" b="1" baseline="30000" dirty="0" smtClean="0"/>
              <a:t>2</a:t>
            </a:r>
          </a:p>
          <a:p>
            <a:pPr algn="r"/>
            <a:endParaRPr lang="fr-FR" sz="2000" b="1" dirty="0" smtClean="0"/>
          </a:p>
          <a:p>
            <a:pPr algn="r"/>
            <a:r>
              <a:rPr lang="fr-FR" sz="2000" b="1" dirty="0" smtClean="0"/>
              <a:t>10</a:t>
            </a:r>
            <a:r>
              <a:rPr lang="fr-FR" sz="2000" b="1" baseline="30000" dirty="0" smtClean="0"/>
              <a:t>1</a:t>
            </a:r>
          </a:p>
          <a:p>
            <a:pPr algn="r"/>
            <a:endParaRPr lang="fr-FR" sz="2000" b="1" dirty="0" smtClean="0"/>
          </a:p>
          <a:p>
            <a:pPr algn="r"/>
            <a:r>
              <a:rPr lang="fr-FR" sz="2000" b="1" dirty="0" smtClean="0"/>
              <a:t>10</a:t>
            </a:r>
            <a:r>
              <a:rPr lang="fr-FR" sz="2000" b="1" baseline="30000" dirty="0" smtClean="0"/>
              <a:t>0</a:t>
            </a:r>
          </a:p>
          <a:p>
            <a:pPr algn="r"/>
            <a:endParaRPr lang="fr-FR" sz="2000" b="1" dirty="0" smtClean="0"/>
          </a:p>
          <a:p>
            <a:pPr algn="r"/>
            <a:r>
              <a:rPr lang="fr-FR" sz="2000" b="1" dirty="0" smtClean="0"/>
              <a:t>10</a:t>
            </a:r>
            <a:r>
              <a:rPr lang="fr-FR" sz="2000" b="1" baseline="30000" dirty="0" smtClean="0"/>
              <a:t>-1</a:t>
            </a:r>
          </a:p>
          <a:p>
            <a:pPr algn="r"/>
            <a:endParaRPr lang="fr-FR" sz="2000" b="1" dirty="0" smtClean="0"/>
          </a:p>
          <a:p>
            <a:pPr algn="r"/>
            <a:r>
              <a:rPr lang="fr-FR" sz="2000" b="1" dirty="0" smtClean="0"/>
              <a:t>10</a:t>
            </a:r>
            <a:r>
              <a:rPr lang="fr-FR" sz="2000" b="1" baseline="30000" dirty="0" smtClean="0"/>
              <a:t>-2</a:t>
            </a:r>
          </a:p>
          <a:p>
            <a:pPr algn="r"/>
            <a:endParaRPr lang="fr-FR" sz="2000" b="1" dirty="0" smtClean="0"/>
          </a:p>
          <a:p>
            <a:pPr algn="r"/>
            <a:r>
              <a:rPr lang="fr-FR" sz="2000" b="1" dirty="0" smtClean="0"/>
              <a:t>10</a:t>
            </a:r>
            <a:r>
              <a:rPr lang="fr-FR" sz="2000" b="1" baseline="30000" dirty="0" smtClean="0"/>
              <a:t>-3</a:t>
            </a: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7</a:t>
            </a:fld>
            <a:endParaRPr lang="en-US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349781"/>
            <a:ext cx="8285825" cy="564620"/>
          </a:xfrm>
        </p:spPr>
        <p:txBody>
          <a:bodyPr/>
          <a:lstStyle/>
          <a:p>
            <a:r>
              <a:rPr lang="en-GB" dirty="0" smtClean="0"/>
              <a:t>Specific heat capacities of some materials</a:t>
            </a:r>
          </a:p>
        </p:txBody>
      </p:sp>
      <p:pic>
        <p:nvPicPr>
          <p:cNvPr id="7168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" y="762000"/>
            <a:ext cx="9024448" cy="518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8</a:t>
            </a:fld>
            <a:endParaRPr lang="en-US" i="1" noProof="0" dirty="0"/>
          </a:p>
        </p:txBody>
      </p:sp>
      <p:sp>
        <p:nvSpPr>
          <p:cNvPr id="7" name="ZoneTexte 6"/>
          <p:cNvSpPr txBox="1"/>
          <p:nvPr/>
        </p:nvSpPr>
        <p:spPr>
          <a:xfrm>
            <a:off x="487680" y="5770880"/>
            <a:ext cx="13644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Constantan: Cu-Ni</a:t>
            </a:r>
          </a:p>
          <a:p>
            <a:r>
              <a:rPr lang="fr-FR" sz="1000" dirty="0" smtClean="0"/>
              <a:t>Manganin: Cu-Mn-Ni</a:t>
            </a:r>
          </a:p>
          <a:p>
            <a:r>
              <a:rPr lang="fr-FR" sz="1000" dirty="0" smtClean="0"/>
              <a:t>Monel: Ni-Cu-Fe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THERMAL PROPERTIES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48575" y="349781"/>
            <a:ext cx="8285825" cy="564620"/>
          </a:xfrm>
        </p:spPr>
        <p:txBody>
          <a:bodyPr/>
          <a:lstStyle/>
          <a:p>
            <a:r>
              <a:rPr lang="en-GB" dirty="0" smtClean="0"/>
              <a:t>Specific heat capacities of some materials</a:t>
            </a:r>
          </a:p>
        </p:txBody>
      </p:sp>
      <p:pic>
        <p:nvPicPr>
          <p:cNvPr id="65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" y="735524"/>
            <a:ext cx="9571038" cy="57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68313" y="6245225"/>
            <a:ext cx="8567737" cy="476250"/>
          </a:xfrm>
        </p:spPr>
        <p:txBody>
          <a:bodyPr/>
          <a:lstStyle/>
          <a:p>
            <a:pPr>
              <a:defRPr/>
            </a:pPr>
            <a:r>
              <a:rPr lang="en-US" noProof="0" dirty="0" smtClean="0"/>
              <a:t>CERN Accelerator School – 2013</a:t>
            </a:r>
          </a:p>
          <a:p>
            <a:pPr>
              <a:defRPr/>
            </a:pPr>
            <a:r>
              <a:rPr lang="en-US" noProof="0" dirty="0" smtClean="0"/>
              <a:t>Material properties at low temperature			 		                                                 </a:t>
            </a:r>
            <a:fld id="{25785C4C-245D-490A-AB68-C9F3D6C65349}" type="slidenum">
              <a:rPr lang="en-US" noProof="0" smtClean="0"/>
              <a:pPr>
                <a:defRPr/>
              </a:pPr>
              <a:t>9</a:t>
            </a:fld>
            <a:endParaRPr lang="en-US" i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_bleu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modèle_bleu</Template>
  <TotalTime>3217</TotalTime>
  <Words>2606</Words>
  <Application>Microsoft Office PowerPoint</Application>
  <PresentationFormat>Affichage à l'écran (4:3)</PresentationFormat>
  <Paragraphs>772</Paragraphs>
  <Slides>44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44</vt:i4>
      </vt:variant>
    </vt:vector>
  </HeadingPairs>
  <TitlesOfParts>
    <vt:vector size="47" baseType="lpstr">
      <vt:lpstr>modèle_bleu</vt:lpstr>
      <vt:lpstr>Équation</vt:lpstr>
      <vt:lpstr>Equation</vt:lpstr>
      <vt:lpstr>Diapositive 1</vt:lpstr>
      <vt:lpstr>Contents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THERMAL PROPERTIES</vt:lpstr>
      <vt:lpstr>ELECTRICAL PROPERTIES</vt:lpstr>
      <vt:lpstr>ELECTRICAL PROPERTIES</vt:lpstr>
      <vt:lpstr>ELECTRICAL PROPERTIES</vt:lpstr>
      <vt:lpstr>ELECTRICAL PROPERTIES</vt:lpstr>
      <vt:lpstr>MECHANICAL PROPERTIES</vt:lpstr>
      <vt:lpstr>MECHANICAL PROPERTIES</vt:lpstr>
      <vt:lpstr>MECHANICAL PROPERTIES</vt:lpstr>
      <vt:lpstr>MECHANICAL PROPERTIES</vt:lpstr>
      <vt:lpstr>MECHANICAL PROPERTIES</vt:lpstr>
      <vt:lpstr>MECHANICAL PROPERTIES</vt:lpstr>
      <vt:lpstr>MECHANICAL PROPERTIES</vt:lpstr>
      <vt:lpstr>MAGNETIC PROPERTIES</vt:lpstr>
      <vt:lpstr>MAGNETIC PROPERTIES</vt:lpstr>
      <vt:lpstr>MAGNETIC PROPERTIES</vt:lpstr>
      <vt:lpstr>MAGNETIC PROPERTIES</vt:lpstr>
      <vt:lpstr>MAGNETIC PROPERTIES</vt:lpstr>
      <vt:lpstr>REFERENCES</vt:lpstr>
      <vt:lpstr>Diapositive 43</vt:lpstr>
      <vt:lpstr>THERMAL CONDUCTIVITY OF CRYOFLUIDS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duthil</dc:creator>
  <cp:lastModifiedBy>duthil</cp:lastModifiedBy>
  <cp:revision>672</cp:revision>
  <dcterms:created xsi:type="dcterms:W3CDTF">2013-04-02T06:58:27Z</dcterms:created>
  <dcterms:modified xsi:type="dcterms:W3CDTF">2013-04-26T06:37:20Z</dcterms:modified>
</cp:coreProperties>
</file>