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9" r:id="rId5"/>
    <p:sldId id="270" r:id="rId6"/>
    <p:sldId id="263" r:id="rId7"/>
    <p:sldId id="265" r:id="rId8"/>
    <p:sldId id="271" r:id="rId9"/>
    <p:sldId id="266" r:id="rId10"/>
    <p:sldId id="272" r:id="rId11"/>
    <p:sldId id="273" r:id="rId12"/>
    <p:sldId id="275" r:id="rId13"/>
    <p:sldId id="281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61" r:id="rId22"/>
    <p:sldId id="268" r:id="rId23"/>
    <p:sldId id="262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CAS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162F8-86BF-4AD5-89EA-7779C9B39573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8772-10D9-41DA-9B1E-42166B5C4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758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CAS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FFFA-E0FC-485A-A865-EAF8CA4CFEA3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E5634-07FE-43A5-A8C9-4BC725CD8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60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5634-07FE-43A5-A8C9-4BC725CD87EF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CAS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6A03-405E-460D-85BA-3DA9B1E72832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4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7D27-ED9B-4336-AA40-F0DA869D0CAB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9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686B-D2CA-40A5-90EF-C953E1990A31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5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8A2A-EA38-4B8A-8A43-84BEE628B99A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8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7A10-8F77-4D53-96FE-AB558F00DD58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6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A90E-C81E-4647-A2C2-21994E11BE4E}" type="datetime1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31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4DEA-2187-492F-8E12-506FD02528B7}" type="datetime1">
              <a:rPr lang="en-GB" smtClean="0"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91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E1EC-1011-42FA-B7AD-158597307091}" type="datetime1">
              <a:rPr lang="en-GB" smtClean="0"/>
              <a:t>13/06/2017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22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AFAF-32AB-4B95-B525-C547D51DCDD6}" type="datetime1">
              <a:rPr lang="en-GB" smtClean="0"/>
              <a:t>13/06/2017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32D9C2-51B3-4707-8935-4DA52E5DBBD0}" type="datetime1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1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4073-CACD-40A4-A4C4-C6B65C15497D}" type="datetime1">
              <a:rPr lang="en-GB" smtClean="0"/>
              <a:t>13/06/2017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3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8B4BB8-F120-4027-878B-35A8D257D8FE}" type="datetime1">
              <a:rPr lang="en-GB" smtClean="0"/>
              <a:t>13/06/2017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19B20A-D448-49B2-9089-9AA89529D2A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4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Mechanical &amp; Material Aspects - Tutorial Group 3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Presented by </a:t>
            </a:r>
            <a:r>
              <a:rPr lang="en-GB" dirty="0" smtClean="0"/>
              <a:t>Marco MORRONE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CAS </a:t>
            </a:r>
            <a:r>
              <a:rPr lang="en-GB" dirty="0" smtClean="0"/>
              <a:t>- Vacuum </a:t>
            </a:r>
            <a:r>
              <a:rPr lang="en-GB" dirty="0"/>
              <a:t>for Particle Accelerators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91" y="-359068"/>
            <a:ext cx="10058400" cy="1450757"/>
          </a:xfrm>
        </p:spPr>
        <p:txBody>
          <a:bodyPr/>
          <a:lstStyle/>
          <a:p>
            <a:r>
              <a:rPr lang="en-GB" dirty="0" smtClean="0"/>
              <a:t>Chamber </a:t>
            </a:r>
            <a:r>
              <a:rPr lang="en-GB" dirty="0" smtClean="0"/>
              <a:t>Max 4 - Experiment room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9297"/>
          <a:stretch/>
        </p:blipFill>
        <p:spPr>
          <a:xfrm>
            <a:off x="1198320" y="1088661"/>
            <a:ext cx="8957062" cy="5187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70" y="986321"/>
            <a:ext cx="9144000" cy="53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</a:t>
            </a:r>
            <a:r>
              <a:rPr lang="en-GB" dirty="0" smtClean="0"/>
              <a:t>Max 4 - Experiment room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45" y="1847781"/>
            <a:ext cx="5764676" cy="43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</a:t>
            </a:r>
            <a:r>
              <a:rPr lang="en-GB" dirty="0" smtClean="0"/>
              <a:t>Max 4 - Experiment room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85" y="1803862"/>
            <a:ext cx="3374969" cy="44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0"/>
            <a:ext cx="12182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" y="0"/>
            <a:ext cx="12182622" cy="685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813069" y="2094807"/>
            <a:ext cx="598516" cy="54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06487" y="2446172"/>
            <a:ext cx="6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weld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3D model of the vacuum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Technical drawing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430" t="11631" r="10718" b="4129"/>
          <a:stretch/>
        </p:blipFill>
        <p:spPr>
          <a:xfrm>
            <a:off x="1779587" y="1450757"/>
            <a:ext cx="8635999" cy="47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000" b="1" i="1" dirty="0" smtClean="0"/>
              <a:t>Design the mechanical system of a room temperature </a:t>
            </a:r>
            <a:r>
              <a:rPr lang="en-GB" sz="3000" b="1" i="1" dirty="0"/>
              <a:t>[</a:t>
            </a:r>
            <a:r>
              <a:rPr lang="en-GB" sz="3000" b="1" i="1" dirty="0" smtClean="0"/>
              <a:t>operating] vacuum system for a circular collider with high intensity proton beams.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Inner diameter [circular aperture] = 100mm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Length of vacuum chamber = 10m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Operating temperature = 20°C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Maximum temperature = 230</a:t>
            </a:r>
            <a:r>
              <a:rPr lang="en-GB" dirty="0"/>
              <a:t>°C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External pressure = atmospheric pressure [1 </a:t>
            </a:r>
            <a:r>
              <a:rPr lang="en-GB" dirty="0" err="1" smtClean="0"/>
              <a:t>atm</a:t>
            </a:r>
            <a:r>
              <a:rPr lang="en-GB" dirty="0" smtClean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Internal pressure = &lt;10</a:t>
            </a:r>
            <a:r>
              <a:rPr lang="en-GB" baseline="30000" dirty="0" smtClean="0"/>
              <a:t>-9</a:t>
            </a:r>
            <a:r>
              <a:rPr lang="en-GB" dirty="0" smtClean="0"/>
              <a:t> mbar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No magnetic field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7527" y="-172057"/>
            <a:ext cx="10058400" cy="1450757"/>
          </a:xfrm>
        </p:spPr>
        <p:txBody>
          <a:bodyPr/>
          <a:lstStyle/>
          <a:p>
            <a:r>
              <a:rPr lang="en-GB" dirty="0" smtClean="0"/>
              <a:t>Technical drawing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232" t="12271" r="10295" b="4770"/>
          <a:stretch/>
        </p:blipFill>
        <p:spPr>
          <a:xfrm>
            <a:off x="2420827" y="1278700"/>
            <a:ext cx="7211800" cy="4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Meet the Team:</a:t>
            </a:r>
            <a:br>
              <a:rPr lang="en-GB" dirty="0" smtClean="0"/>
            </a:br>
            <a:r>
              <a:rPr lang="en-GB" dirty="0" smtClean="0"/>
              <a:t>Tutorial Group 3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313" y="1846263"/>
            <a:ext cx="7305700" cy="4022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1102" y="4630188"/>
            <a:ext cx="881149" cy="199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GSI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603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000" dirty="0" smtClean="0"/>
              <a:t>Materials </a:t>
            </a:r>
            <a:r>
              <a:rPr lang="en-GB" sz="2000" dirty="0"/>
              <a:t>&amp; Properties I: Introduction. </a:t>
            </a:r>
            <a:r>
              <a:rPr lang="en-GB" sz="2000" dirty="0" smtClean="0"/>
              <a:t>CAS, Vacuum </a:t>
            </a:r>
            <a:r>
              <a:rPr lang="en-GB" sz="2000" dirty="0"/>
              <a:t>for Particle Accelerators </a:t>
            </a:r>
            <a:r>
              <a:rPr lang="en-GB" sz="2000" dirty="0" smtClean="0"/>
              <a:t>2017  </a:t>
            </a:r>
            <a:br>
              <a:rPr lang="en-GB" sz="2000" dirty="0" smtClean="0"/>
            </a:br>
            <a:r>
              <a:rPr lang="en-GB" sz="2000" i="1" dirty="0" err="1" smtClean="0"/>
              <a:t>Dr</a:t>
            </a:r>
            <a:r>
              <a:rPr lang="en-GB" sz="2000" i="1" dirty="0" err="1"/>
              <a:t>.</a:t>
            </a:r>
            <a:r>
              <a:rPr lang="en-GB" sz="2000" i="1" dirty="0"/>
              <a:t>  Stefano SGOBBA  (CERN</a:t>
            </a:r>
            <a:r>
              <a:rPr lang="en-GB" sz="2000" i="1" dirty="0" smtClean="0"/>
              <a:t>)</a:t>
            </a:r>
          </a:p>
          <a:p>
            <a:pPr lvl="1"/>
            <a:r>
              <a:rPr lang="en-GB" sz="2000" dirty="0"/>
              <a:t>Materials &amp; Properties II: Thermal &amp; Electrical </a:t>
            </a:r>
            <a:r>
              <a:rPr lang="en-GB" sz="2000" dirty="0" smtClean="0"/>
              <a:t>Characteristics. </a:t>
            </a:r>
            <a:r>
              <a:rPr lang="fr-FR" sz="2000" dirty="0"/>
              <a:t>CAS, Vacuum for </a:t>
            </a:r>
            <a:r>
              <a:rPr lang="fr-FR" sz="2000" dirty="0" err="1"/>
              <a:t>Particle</a:t>
            </a:r>
            <a:r>
              <a:rPr lang="fr-FR" sz="2000" dirty="0"/>
              <a:t> </a:t>
            </a:r>
            <a:r>
              <a:rPr lang="fr-FR" sz="2000" dirty="0" err="1"/>
              <a:t>Accelerators</a:t>
            </a:r>
            <a:r>
              <a:rPr lang="fr-FR" sz="2000" dirty="0"/>
              <a:t> 2017  </a:t>
            </a:r>
            <a:br>
              <a:rPr lang="fr-FR" sz="2000" dirty="0"/>
            </a:br>
            <a:r>
              <a:rPr lang="fr-FR" sz="2000" i="1" dirty="0" smtClean="0"/>
              <a:t>Dr. </a:t>
            </a:r>
            <a:r>
              <a:rPr lang="fr-FR" sz="2000" i="1" dirty="0" err="1" smtClean="0"/>
              <a:t>Cedric</a:t>
            </a:r>
            <a:r>
              <a:rPr lang="fr-FR" sz="2000" i="1" dirty="0" smtClean="0"/>
              <a:t> GARION (CERN)</a:t>
            </a:r>
          </a:p>
          <a:p>
            <a:pPr lvl="1"/>
            <a:r>
              <a:rPr lang="en-GB" sz="2000" dirty="0"/>
              <a:t>Surface Cleaning &amp; Finishing. CAS, Vacuum for Particle Accelerators 2017  </a:t>
            </a:r>
            <a:br>
              <a:rPr lang="en-GB" sz="2000" dirty="0"/>
            </a:br>
            <a:r>
              <a:rPr lang="en-GB" sz="2000" dirty="0" smtClean="0"/>
              <a:t>Dr</a:t>
            </a:r>
            <a:r>
              <a:rPr lang="en-GB" sz="2000" dirty="0"/>
              <a:t>.  Mauro TABORELLI  (CERN)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selection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29129"/>
              </p:ext>
            </p:extLst>
          </p:nvPr>
        </p:nvGraphicFramePr>
        <p:xfrm>
          <a:off x="1097280" y="2100309"/>
          <a:ext cx="10291156" cy="3900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576">
                  <a:extLst>
                    <a:ext uri="{9D8B030D-6E8A-4147-A177-3AD203B41FA5}">
                      <a16:colId xmlns:a16="http://schemas.microsoft.com/office/drawing/2014/main" val="3929344743"/>
                    </a:ext>
                  </a:extLst>
                </a:gridCol>
                <a:gridCol w="1820056">
                  <a:extLst>
                    <a:ext uri="{9D8B030D-6E8A-4147-A177-3AD203B41FA5}">
                      <a16:colId xmlns:a16="http://schemas.microsoft.com/office/drawing/2014/main" val="3614898200"/>
                    </a:ext>
                  </a:extLst>
                </a:gridCol>
                <a:gridCol w="1759838">
                  <a:extLst>
                    <a:ext uri="{9D8B030D-6E8A-4147-A177-3AD203B41FA5}">
                      <a16:colId xmlns:a16="http://schemas.microsoft.com/office/drawing/2014/main" val="3300937457"/>
                    </a:ext>
                  </a:extLst>
                </a:gridCol>
                <a:gridCol w="1811032">
                  <a:extLst>
                    <a:ext uri="{9D8B030D-6E8A-4147-A177-3AD203B41FA5}">
                      <a16:colId xmlns:a16="http://schemas.microsoft.com/office/drawing/2014/main" val="3319039028"/>
                    </a:ext>
                  </a:extLst>
                </a:gridCol>
                <a:gridCol w="2604654">
                  <a:extLst>
                    <a:ext uri="{9D8B030D-6E8A-4147-A177-3AD203B41FA5}">
                      <a16:colId xmlns:a16="http://schemas.microsoft.com/office/drawing/2014/main" val="407956169"/>
                    </a:ext>
                  </a:extLst>
                </a:gridCol>
              </a:tblGrid>
              <a:tr h="994214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Copper OF annealed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Al-6082-T6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Stainless steel 316L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Titanium Ti-6Al-4V (Grade 5)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73789"/>
                  </a:ext>
                </a:extLst>
              </a:tr>
              <a:tr h="485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Density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8950 kg/m</a:t>
                      </a:r>
                      <a:r>
                        <a:rPr lang="en-GB" sz="1600" baseline="300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2830 kg/m</a:t>
                      </a:r>
                      <a:r>
                        <a:rPr lang="en-GB" sz="1600" baseline="300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7970 kg/m3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4430 kg/m3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6714424"/>
                  </a:ext>
                </a:extLst>
              </a:tr>
              <a:tr h="485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Young’s modulus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115 GPa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77 GPa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195 GPa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115 GPa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116712"/>
                  </a:ext>
                </a:extLst>
              </a:tr>
              <a:tr h="4858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Yield strength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35 MPa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393 MPa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240 MPa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880 MPa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752778"/>
                  </a:ext>
                </a:extLst>
              </a:tr>
              <a:tr h="1448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Thermal expansion coefficient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17 · 10</a:t>
                      </a:r>
                      <a:r>
                        <a:rPr lang="en-GB" sz="1600" baseline="30000">
                          <a:effectLst/>
                        </a:rPr>
                        <a:t>-6</a:t>
                      </a:r>
                      <a:r>
                        <a:rPr lang="en-GB" sz="1600">
                          <a:effectLst/>
                        </a:rPr>
                        <a:t> 1/K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22 · 10</a:t>
                      </a:r>
                      <a:r>
                        <a:rPr lang="en-GB" sz="1600" baseline="30000">
                          <a:effectLst/>
                        </a:rPr>
                        <a:t>-6 </a:t>
                      </a:r>
                      <a:r>
                        <a:rPr lang="en-GB" sz="1600">
                          <a:effectLst/>
                        </a:rPr>
                        <a:t>1/K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16 · 10</a:t>
                      </a:r>
                      <a:r>
                        <a:rPr lang="en-GB" sz="1600" baseline="30000">
                          <a:effectLst/>
                        </a:rPr>
                        <a:t>-6 </a:t>
                      </a:r>
                      <a:r>
                        <a:rPr lang="en-GB" sz="1600">
                          <a:effectLst/>
                        </a:rPr>
                        <a:t>1/K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8.9 · 10</a:t>
                      </a:r>
                      <a:r>
                        <a:rPr lang="en-GB" sz="1600" baseline="30000" dirty="0">
                          <a:effectLst/>
                        </a:rPr>
                        <a:t>-6 </a:t>
                      </a:r>
                      <a:r>
                        <a:rPr lang="en-GB" sz="1600" dirty="0">
                          <a:effectLst/>
                        </a:rPr>
                        <a:t>1/K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4664104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720840" y="1278700"/>
            <a:ext cx="2263140" cy="47224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9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24</a:t>
            </a:fld>
            <a:endParaRPr lang="en-GB"/>
          </a:p>
        </p:txBody>
      </p:sp>
      <p:pic>
        <p:nvPicPr>
          <p:cNvPr id="2050" name="Picture 1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58" y="1850188"/>
            <a:ext cx="54006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21" y="5869738"/>
            <a:ext cx="23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Esr</a:t>
            </a:r>
            <a:r>
              <a:rPr lang="en-GB" dirty="0" smtClean="0"/>
              <a:t> to reduce inclusions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induced Forces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1442"/>
                <a:ext cx="9925396" cy="402336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i="1" dirty="0"/>
                  <a:t>Thermal deformation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  <a:p>
                <a:pPr>
                  <a:lnSpc>
                    <a:spcPct val="100000"/>
                  </a:lnSpc>
                </a:pPr>
                <a:r>
                  <a:rPr lang="en-GB" i="1" dirty="0"/>
                  <a:t>Thermal expansion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>
                  <a:lnSpc>
                    <a:spcPct val="100000"/>
                  </a:lnSpc>
                </a:pPr>
                <a:r>
                  <a:rPr lang="en-GB" i="1" dirty="0"/>
                  <a:t>Thermal stress</a:t>
                </a:r>
                <a:r>
                  <a:rPr lang="en-GB" dirty="0"/>
                  <a:t>		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1442"/>
                <a:ext cx="9925396" cy="4023360"/>
              </a:xfrm>
              <a:blipFill rotWithShape="0">
                <a:blip r:embed="rId2"/>
                <a:stretch>
                  <a:fillRect l="-614" t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75810"/>
              </p:ext>
            </p:extLst>
          </p:nvPr>
        </p:nvGraphicFramePr>
        <p:xfrm>
          <a:off x="1068385" y="3485624"/>
          <a:ext cx="10058400" cy="258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02864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Material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Thermal deformation 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dl [mm]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Thermal stress [MPa]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sigma y [MPa]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[€/kg]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Copper OF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0.00357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35.7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410.55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~25-40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Aluminium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0.00462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46.2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355.74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393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Stainless </a:t>
                      </a:r>
                      <a:r>
                        <a:rPr lang="en-GB" sz="2000" u="none" strike="noStrike" dirty="0" smtClean="0">
                          <a:effectLst/>
                        </a:rPr>
                        <a:t>steel </a:t>
                      </a:r>
                    </a:p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316 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0.00336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33.6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655.2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~11-32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Titanium </a:t>
                      </a:r>
                    </a:p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0.001869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18.69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214.94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880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53942" y="1298584"/>
            <a:ext cx="557075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85957" y="2782669"/>
            <a:ext cx="436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bellows are needed to allow the thermal expansion  and for alignment purposes.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7279" y="4879571"/>
            <a:ext cx="10029507" cy="556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67" y="2023962"/>
            <a:ext cx="4499209" cy="5434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6132638" y="2194042"/>
            <a:ext cx="552595" cy="21243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10871072" y="2193347"/>
            <a:ext cx="552595" cy="21243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stability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996" t="22360" r="14688" b="54722"/>
          <a:stretch/>
        </p:blipFill>
        <p:spPr>
          <a:xfrm>
            <a:off x="1188718" y="2023963"/>
            <a:ext cx="9431166" cy="1729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18" y="4105757"/>
            <a:ext cx="9583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the </a:t>
            </a:r>
            <a:r>
              <a:rPr lang="en-GB" i="1" dirty="0" smtClean="0"/>
              <a:t>316 L</a:t>
            </a:r>
            <a:r>
              <a:rPr lang="en-GB" dirty="0" smtClean="0"/>
              <a:t> </a:t>
            </a:r>
            <a:r>
              <a:rPr lang="en-GB" dirty="0" err="1" smtClean="0"/>
              <a:t>ss</a:t>
            </a:r>
            <a:r>
              <a:rPr lang="en-GB" dirty="0" smtClean="0"/>
              <a:t> chamber the minimum thickness to avoid the tube to collapse is around 1 mm.</a:t>
            </a:r>
          </a:p>
          <a:p>
            <a:endParaRPr lang="en-GB" dirty="0"/>
          </a:p>
          <a:p>
            <a:r>
              <a:rPr lang="en-GB" dirty="0" smtClean="0"/>
              <a:t>The thickness decided for the chamber is </a:t>
            </a:r>
            <a:r>
              <a:rPr lang="en-GB" b="1" dirty="0" smtClean="0"/>
              <a:t>1.5 mm </a:t>
            </a:r>
            <a:r>
              <a:rPr lang="en-GB" dirty="0" smtClean="0"/>
              <a:t>(only available thickness for d=100 standard tube).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7031" y="5353705"/>
                <a:ext cx="10058400" cy="4023360"/>
              </a:xfrm>
            </p:spPr>
            <p:txBody>
              <a:bodyPr/>
              <a:lstStyle/>
              <a:p>
                <a:r>
                  <a:rPr lang="en-GB" i="1" dirty="0" smtClean="0"/>
                  <a:t>Hoop stress:</a:t>
                </a:r>
                <a:r>
                  <a:rPr lang="en-GB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𝑝𝐷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dirty="0" smtClean="0"/>
                  <a:t> =3.3 MPa</a:t>
                </a:r>
                <a:endParaRPr lang="en-GB" dirty="0" smtClean="0"/>
              </a:p>
              <a:p>
                <a:r>
                  <a:rPr lang="en-GB" i="1" dirty="0" smtClean="0"/>
                  <a:t>Longitudinal </a:t>
                </a:r>
                <a:r>
                  <a:rPr lang="en-GB" i="1" dirty="0" smtClean="0"/>
                  <a:t>stress: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𝑛𝑒𝑔𝑙𝑖𝑔𝑖𝑏𝑙𝑒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𝑏𝑒𝑐𝑎𝑢𝑠𝑒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𝑏𝑒𝑙𝑙𝑜𝑤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031" y="5353705"/>
                <a:ext cx="10058400" cy="4023360"/>
              </a:xfrm>
              <a:blipFill>
                <a:blip r:embed="rId4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supports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-2</a:t>
            </a:r>
            <a:r>
              <a:rPr lang="en-GB" dirty="0" smtClean="0"/>
              <a:t>x sliding supports  </a:t>
            </a:r>
          </a:p>
          <a:p>
            <a:r>
              <a:rPr lang="en-GB" dirty="0" smtClean="0"/>
              <a:t>-1 x fixed support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2401" y="3507970"/>
            <a:ext cx="8112981" cy="378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5877718" y="3927481"/>
            <a:ext cx="498764" cy="41563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48825" y="4356357"/>
            <a:ext cx="552595" cy="21243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2316717" y="3909854"/>
            <a:ext cx="498764" cy="41563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47197" y="4342424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499597" y="4342424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51997" y="4342424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>
            <a:off x="9284810" y="3910547"/>
            <a:ext cx="498764" cy="41563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315290" y="4343117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467690" y="4343117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20090" y="4343117"/>
            <a:ext cx="122844" cy="106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336" y="3404627"/>
            <a:ext cx="674721" cy="1356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41336" y="3859056"/>
            <a:ext cx="674721" cy="13567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0246598" y="3389735"/>
            <a:ext cx="96750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flipH="1" flipV="1">
            <a:off x="10343347" y="3491141"/>
            <a:ext cx="289789" cy="395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1640941" y="3403581"/>
            <a:ext cx="96750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flipH="1" flipV="1">
            <a:off x="11346302" y="3514335"/>
            <a:ext cx="289789" cy="395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82" y="3380621"/>
            <a:ext cx="674721" cy="1356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3982" y="3835050"/>
            <a:ext cx="674721" cy="13567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49244" y="3365729"/>
            <a:ext cx="96750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 flipH="1" flipV="1">
            <a:off x="545993" y="3467135"/>
            <a:ext cx="289789" cy="395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843587" y="3379575"/>
            <a:ext cx="96750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 flipH="1" flipV="1">
            <a:off x="1548947" y="3490327"/>
            <a:ext cx="294639" cy="395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940337" y="3379575"/>
            <a:ext cx="102064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0160232" y="3390142"/>
            <a:ext cx="89090" cy="615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72050" y="4125493"/>
            <a:ext cx="488" cy="925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1019" y="4972457"/>
            <a:ext cx="3537872" cy="1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573861" y="4973190"/>
            <a:ext cx="662151" cy="8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968095" y="4972457"/>
            <a:ext cx="586018" cy="1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143640" y="4973460"/>
            <a:ext cx="3385472" cy="6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554113" y="4533810"/>
            <a:ext cx="2065" cy="51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129331" y="4568793"/>
            <a:ext cx="2065" cy="51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547943" y="4568793"/>
            <a:ext cx="2065" cy="516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0251426" y="4160476"/>
            <a:ext cx="488" cy="925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893849" y="518686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</a:t>
            </a:r>
            <a:r>
              <a:rPr lang="en-GB" sz="1200" dirty="0" smtClean="0"/>
              <a:t>0 mm</a:t>
            </a:r>
            <a:endParaRPr lang="en-GB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9573861" y="516639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</a:t>
            </a:r>
            <a:r>
              <a:rPr lang="en-GB" sz="1200" dirty="0" smtClean="0"/>
              <a:t>0mm</a:t>
            </a:r>
            <a:endParaRPr lang="en-GB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851195" y="518686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475</a:t>
            </a:r>
            <a:r>
              <a:rPr lang="en-GB" sz="1200" dirty="0" smtClean="0"/>
              <a:t>0 mm</a:t>
            </a:r>
            <a:endParaRPr lang="en-GB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7653244" y="518686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475</a:t>
            </a:r>
            <a:r>
              <a:rPr lang="en-GB" sz="1200" dirty="0" smtClean="0"/>
              <a:t>0 mm</a:t>
            </a:r>
            <a:endParaRPr lang="en-GB" sz="12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50046" y="4106213"/>
            <a:ext cx="488" cy="925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0575" y="4972457"/>
            <a:ext cx="1526634" cy="68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51533" y="5203504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250</a:t>
            </a:r>
            <a:r>
              <a:rPr lang="en-GB" sz="1200" dirty="0" smtClean="0"/>
              <a:t> mm</a:t>
            </a:r>
            <a:endParaRPr lang="en-GB" sz="12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1711828" y="4117672"/>
            <a:ext cx="488" cy="925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0255123" y="4979324"/>
            <a:ext cx="1434193" cy="2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645026" y="5179871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250</a:t>
            </a:r>
            <a:r>
              <a:rPr lang="en-GB" sz="1200" dirty="0" smtClean="0"/>
              <a:t> mm</a:t>
            </a:r>
            <a:endParaRPr lang="en-GB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991369" y="5759117"/>
            <a:ext cx="82446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707095" y="580453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1000 mm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4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Finite elements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Self-weight deformation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94" y="2155367"/>
            <a:ext cx="10375667" cy="397638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80801" y="4100548"/>
            <a:ext cx="8313" cy="39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18509" y="4099569"/>
            <a:ext cx="7165570" cy="4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57799" y="4080665"/>
            <a:ext cx="8313" cy="39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797" y="371967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0.47 mm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77340" y="36916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0.47 mm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77367" y="5484517"/>
            <a:ext cx="230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Displacement magnification: </a:t>
            </a:r>
          </a:p>
          <a:p>
            <a:r>
              <a:rPr lang="en-GB" sz="1400" dirty="0"/>
              <a:t>x</a:t>
            </a:r>
            <a:r>
              <a:rPr lang="en-GB" sz="1400" dirty="0" smtClean="0"/>
              <a:t> 1100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6019" y="2273387"/>
            <a:ext cx="243111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Weight chamber: 36.2 Kg </a:t>
            </a:r>
          </a:p>
          <a:p>
            <a:r>
              <a:rPr lang="en-GB" sz="1600" dirty="0" smtClean="0"/>
              <a:t>2 x Bellow + flanges: 3.2 Kg</a:t>
            </a:r>
          </a:p>
          <a:p>
            <a:r>
              <a:rPr lang="en-GB" sz="1600" dirty="0" smtClean="0"/>
              <a:t>TOTAL = 42.6 Kg</a:t>
            </a:r>
          </a:p>
        </p:txBody>
      </p:sp>
    </p:spTree>
    <p:extLst>
      <p:ext uri="{BB962C8B-B14F-4D97-AF65-F5344CB8AC3E}">
        <p14:creationId xmlns:p14="http://schemas.microsoft.com/office/powerpoint/2010/main" val="18108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 specification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69330" cy="4023360"/>
          </a:xfrm>
        </p:spPr>
        <p:txBody>
          <a:bodyPr>
            <a:normAutofit/>
          </a:bodyPr>
          <a:lstStyle/>
          <a:p>
            <a:pPr lvl="1"/>
            <a:r>
              <a:rPr lang="en-GB" sz="2000" dirty="0" smtClean="0"/>
              <a:t>Total chamber expansion during bake-out = </a:t>
            </a:r>
            <a:r>
              <a:rPr lang="en-GB" sz="2000" dirty="0" smtClean="0"/>
              <a:t>33.6 </a:t>
            </a:r>
            <a:r>
              <a:rPr lang="en-GB" sz="2000" dirty="0" smtClean="0"/>
              <a:t>mm </a:t>
            </a:r>
          </a:p>
          <a:p>
            <a:pPr lvl="1"/>
            <a:r>
              <a:rPr lang="en-GB" sz="2000" dirty="0" smtClean="0"/>
              <a:t>2x </a:t>
            </a:r>
            <a:r>
              <a:rPr lang="en-GB" sz="2000" dirty="0" smtClean="0"/>
              <a:t>individual bellows chambers to be installed at each end of the chamber</a:t>
            </a:r>
          </a:p>
          <a:p>
            <a:pPr lvl="1"/>
            <a:r>
              <a:rPr lang="en-GB" sz="2000" dirty="0" smtClean="0"/>
              <a:t>Using standard industry </a:t>
            </a:r>
            <a:r>
              <a:rPr lang="en-GB" sz="2000" dirty="0" smtClean="0"/>
              <a:t>item   </a:t>
            </a:r>
            <a:endParaRPr lang="en-GB" dirty="0" smtClean="0"/>
          </a:p>
          <a:p>
            <a:r>
              <a:rPr lang="en-GB" dirty="0" smtClean="0"/>
              <a:t>Spec:</a:t>
            </a:r>
            <a:endParaRPr lang="en-GB" dirty="0"/>
          </a:p>
          <a:p>
            <a:pPr lvl="2"/>
            <a:r>
              <a:rPr lang="en-GB" sz="1600" dirty="0" smtClean="0"/>
              <a:t>UHV specification</a:t>
            </a:r>
          </a:p>
          <a:p>
            <a:pPr lvl="2"/>
            <a:r>
              <a:rPr lang="en-GB" sz="1600" dirty="0" smtClean="0"/>
              <a:t>316L </a:t>
            </a:r>
            <a:r>
              <a:rPr lang="en-GB" sz="1600" dirty="0" smtClean="0"/>
              <a:t>bellow </a:t>
            </a:r>
            <a:r>
              <a:rPr lang="en-GB" sz="1600" dirty="0" err="1" smtClean="0"/>
              <a:t>hydroformed</a:t>
            </a:r>
            <a:endParaRPr lang="en-GB" sz="1600" dirty="0" smtClean="0"/>
          </a:p>
          <a:p>
            <a:pPr lvl="2"/>
            <a:r>
              <a:rPr lang="en-GB" sz="1600" dirty="0" smtClean="0"/>
              <a:t>DN100CF 316LN </a:t>
            </a:r>
            <a:r>
              <a:rPr lang="en-GB" sz="1600" dirty="0" smtClean="0"/>
              <a:t>ESR 3D forged </a:t>
            </a:r>
            <a:r>
              <a:rPr lang="en-GB" sz="1600" dirty="0" smtClean="0"/>
              <a:t>flanges (1x rotatable)</a:t>
            </a:r>
          </a:p>
          <a:p>
            <a:pPr lvl="2"/>
            <a:r>
              <a:rPr lang="en-GB" sz="1600" dirty="0" smtClean="0"/>
              <a:t>Ø</a:t>
            </a:r>
            <a:r>
              <a:rPr lang="en-GB" sz="1600" baseline="-25000" dirty="0" smtClean="0"/>
              <a:t>inner</a:t>
            </a:r>
            <a:r>
              <a:rPr lang="en-GB" sz="1600" dirty="0" smtClean="0"/>
              <a:t> 100mm</a:t>
            </a:r>
          </a:p>
          <a:p>
            <a:pPr lvl="2"/>
            <a:r>
              <a:rPr lang="en-GB" sz="1600" dirty="0" smtClean="0"/>
              <a:t>Convolutions needed = 2*thermal displacement  / convolution stroke  (6.5 mm)  = 11 </a:t>
            </a:r>
            <a:endParaRPr lang="en-GB" sz="1600" dirty="0" smtClean="0"/>
          </a:p>
          <a:p>
            <a:pPr lvl="1"/>
            <a:endParaRPr lang="en-GB" sz="20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919" t="26392" r="15534" b="6635"/>
          <a:stretch/>
        </p:blipFill>
        <p:spPr>
          <a:xfrm>
            <a:off x="7074135" y="1902643"/>
            <a:ext cx="5097710" cy="3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Bellows specification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180486" y="1737360"/>
            <a:ext cx="3949791" cy="1916981"/>
            <a:chOff x="6386179" y="1845734"/>
            <a:chExt cx="5562468" cy="33206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9919" t="26392" r="15534" b="6635"/>
            <a:stretch/>
          </p:blipFill>
          <p:spPr>
            <a:xfrm>
              <a:off x="6386179" y="1845734"/>
              <a:ext cx="5562468" cy="33206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00" b="40400"/>
            <a:stretch/>
          </p:blipFill>
          <p:spPr>
            <a:xfrm>
              <a:off x="9510247" y="4698187"/>
              <a:ext cx="2438400" cy="46817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5782" t="13793" r="17323" b="65873"/>
          <a:stretch/>
        </p:blipFill>
        <p:spPr>
          <a:xfrm>
            <a:off x="404113" y="1901981"/>
            <a:ext cx="11621628" cy="23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5782" t="79292" r="17323" b="14569"/>
          <a:stretch/>
        </p:blipFill>
        <p:spPr>
          <a:xfrm>
            <a:off x="404112" y="4179500"/>
            <a:ext cx="11621629" cy="7053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90356" y="4355869"/>
            <a:ext cx="365760" cy="116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Chamber Manufacture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GB" sz="2000" dirty="0" smtClean="0"/>
              <a:t>Stainless steel </a:t>
            </a:r>
            <a:r>
              <a:rPr lang="en-GB" sz="2000" dirty="0" smtClean="0"/>
              <a:t>tube [Ø100mm</a:t>
            </a:r>
            <a:r>
              <a:rPr lang="en-GB" sz="2000" dirty="0" smtClean="0"/>
              <a:t>], </a:t>
            </a:r>
          </a:p>
          <a:p>
            <a:pPr lvl="2"/>
            <a:r>
              <a:rPr lang="en-GB" sz="1600" dirty="0" smtClean="0"/>
              <a:t>Typical</a:t>
            </a:r>
            <a:r>
              <a:rPr lang="en-GB" sz="1600" dirty="0" smtClean="0"/>
              <a:t> </a:t>
            </a:r>
            <a:r>
              <a:rPr lang="en-GB" sz="1600" dirty="0" smtClean="0"/>
              <a:t>length of </a:t>
            </a:r>
            <a:r>
              <a:rPr lang="en-GB" sz="1600" dirty="0" smtClean="0"/>
              <a:t>tube </a:t>
            </a:r>
            <a:r>
              <a:rPr lang="en-GB" sz="1600" dirty="0" smtClean="0"/>
              <a:t>6m</a:t>
            </a:r>
            <a:r>
              <a:rPr lang="en-GB" sz="1600" dirty="0" smtClean="0"/>
              <a:t>, </a:t>
            </a:r>
          </a:p>
          <a:p>
            <a:pPr lvl="2"/>
            <a:r>
              <a:rPr lang="en-GB" sz="1600" dirty="0" smtClean="0"/>
              <a:t>100</a:t>
            </a:r>
            <a:r>
              <a:rPr lang="en-GB" sz="1600" dirty="0"/>
              <a:t>% </a:t>
            </a:r>
            <a:r>
              <a:rPr lang="en-GB" sz="1600" dirty="0" smtClean="0"/>
              <a:t>weld penetration orbital 6 + 4 m (due </a:t>
            </a:r>
            <a:r>
              <a:rPr lang="en-GB" sz="1600" dirty="0" smtClean="0"/>
              <a:t>to length)</a:t>
            </a:r>
          </a:p>
          <a:p>
            <a:pPr lvl="1"/>
            <a:r>
              <a:rPr lang="en-GB" sz="2000" dirty="0" smtClean="0"/>
              <a:t>Internal welding </a:t>
            </a:r>
            <a:r>
              <a:rPr lang="en-GB" sz="2000" dirty="0" smtClean="0"/>
              <a:t>DN100CF </a:t>
            </a:r>
            <a:r>
              <a:rPr lang="en-GB" sz="2000" dirty="0" smtClean="0"/>
              <a:t>flanges</a:t>
            </a:r>
          </a:p>
          <a:p>
            <a:pPr lvl="1"/>
            <a:r>
              <a:rPr lang="en-GB" sz="2000" dirty="0" smtClean="0"/>
              <a:t>Fixed support bracket to be </a:t>
            </a:r>
            <a:r>
              <a:rPr lang="en-GB" sz="2000" dirty="0" smtClean="0"/>
              <a:t>mounted on the chamber </a:t>
            </a:r>
          </a:p>
          <a:p>
            <a:pPr lvl="1"/>
            <a:r>
              <a:rPr lang="en-GB" sz="2000" dirty="0"/>
              <a:t>Leak </a:t>
            </a:r>
            <a:r>
              <a:rPr lang="en-GB" sz="2000" dirty="0" smtClean="0"/>
              <a:t>detection</a:t>
            </a:r>
            <a:endParaRPr lang="en-GB" sz="2000" dirty="0" smtClean="0"/>
          </a:p>
          <a:p>
            <a:pPr lvl="1"/>
            <a:r>
              <a:rPr lang="en-GB" sz="2000" dirty="0"/>
              <a:t>UHV cleaning to CERN specification </a:t>
            </a:r>
            <a:r>
              <a:rPr lang="en-GB" sz="2000" dirty="0" smtClean="0"/>
              <a:t>EDMS:1626970</a:t>
            </a:r>
          </a:p>
          <a:p>
            <a:pPr lvl="1"/>
            <a:r>
              <a:rPr lang="en-GB" sz="2000" dirty="0" smtClean="0"/>
              <a:t>Copper electroplating to reduce the impedance seen by the beam</a:t>
            </a:r>
          </a:p>
          <a:p>
            <a:pPr lvl="1"/>
            <a:r>
              <a:rPr lang="en-GB" sz="2000" dirty="0" smtClean="0"/>
              <a:t>NEG coating for distributed pumping.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marL="201168" lvl="1" indent="0">
              <a:buNone/>
            </a:pPr>
            <a:endParaRPr lang="en-GB" sz="2000" dirty="0" smtClean="0"/>
          </a:p>
          <a:p>
            <a:pPr marL="201168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CAS - Vacuum for Particle Accelerators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B20A-D448-49B2-9089-9AA89529D2AE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382" y="0"/>
            <a:ext cx="2036618" cy="12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3440</TotalTime>
  <Words>719</Words>
  <Application>Microsoft Office PowerPoint</Application>
  <PresentationFormat>Widescreen</PresentationFormat>
  <Paragraphs>195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Cambria Math</vt:lpstr>
      <vt:lpstr>Times New Roman</vt:lpstr>
      <vt:lpstr>Retrospect</vt:lpstr>
      <vt:lpstr>Mechanical &amp; Material Aspects - Tutorial Group 3</vt:lpstr>
      <vt:lpstr>Project outline</vt:lpstr>
      <vt:lpstr>Temperature induced Forces</vt:lpstr>
      <vt:lpstr>Structural stability</vt:lpstr>
      <vt:lpstr>Chamber supports</vt:lpstr>
      <vt:lpstr>Finite elements modelling</vt:lpstr>
      <vt:lpstr>Bellows specification</vt:lpstr>
      <vt:lpstr>Bellows specification</vt:lpstr>
      <vt:lpstr>Chamber Manufacture</vt:lpstr>
      <vt:lpstr>Chamber Max 4 - Experiment room</vt:lpstr>
      <vt:lpstr>Chamber Max 4 - Experiment room</vt:lpstr>
      <vt:lpstr>Chamber Max 4 - Experiment room</vt:lpstr>
      <vt:lpstr>3D model of the vacuum system</vt:lpstr>
      <vt:lpstr>3D model of the vacuum system</vt:lpstr>
      <vt:lpstr>3D model of the vacuum system</vt:lpstr>
      <vt:lpstr>3D model of the vacuum system</vt:lpstr>
      <vt:lpstr>3D model of the vacuum system</vt:lpstr>
      <vt:lpstr>3D model of the vacuum system</vt:lpstr>
      <vt:lpstr>Technical drawing</vt:lpstr>
      <vt:lpstr>Technical drawing</vt:lpstr>
      <vt:lpstr>Meet the Team: Tutorial Group 3</vt:lpstr>
      <vt:lpstr>References</vt:lpstr>
      <vt:lpstr>Material selection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&amp; Material Aspects - Tutorial Group 3</dc:title>
  <dc:creator>Anthony Harrison</dc:creator>
  <cp:lastModifiedBy>Marco Morrone</cp:lastModifiedBy>
  <cp:revision>82</cp:revision>
  <dcterms:created xsi:type="dcterms:W3CDTF">2017-06-11T20:34:16Z</dcterms:created>
  <dcterms:modified xsi:type="dcterms:W3CDTF">2017-06-15T12:10:57Z</dcterms:modified>
</cp:coreProperties>
</file>