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63" r:id="rId4"/>
    <p:sldId id="291" r:id="rId5"/>
    <p:sldId id="290" r:id="rId6"/>
    <p:sldId id="262" r:id="rId7"/>
    <p:sldId id="281" r:id="rId8"/>
    <p:sldId id="276" r:id="rId9"/>
    <p:sldId id="269" r:id="rId10"/>
    <p:sldId id="259" r:id="rId11"/>
    <p:sldId id="293" r:id="rId12"/>
    <p:sldId id="273" r:id="rId13"/>
    <p:sldId id="288" r:id="rId14"/>
    <p:sldId id="277" r:id="rId15"/>
    <p:sldId id="279" r:id="rId16"/>
    <p:sldId id="292" r:id="rId17"/>
    <p:sldId id="261" r:id="rId18"/>
    <p:sldId id="280" r:id="rId19"/>
    <p:sldId id="264" r:id="rId20"/>
    <p:sldId id="265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41" d="100"/>
          <a:sy n="41" d="100"/>
        </p:scale>
        <p:origin x="22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9DF85-225A-4FF1-8F85-51892F6067EA}" type="datetime1">
              <a:rPr lang="en-GB" smtClean="0"/>
              <a:t>15/06/2017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FE93C-00EA-4EBE-833A-280C7CCC7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04017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76F72-708D-44BF-BE98-F94B29D0D212}" type="datetime1">
              <a:rPr lang="en-GB" smtClean="0"/>
              <a:t>15/06/2017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331B4-C920-4344-8FF6-105DCE162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7302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331B4-C920-4344-8FF6-105DCE162864}" type="slidenum">
              <a:rPr lang="en-GB" smtClean="0"/>
              <a:t>1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F551E3E-4D17-40AB-8A45-53C11F4CB857}" type="datetime1">
              <a:rPr lang="en-GB" smtClean="0"/>
              <a:t>15/06/2017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81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92E0196-8ADF-46F8-B4E7-A9AB1877FFFE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2331B4-C920-4344-8FF6-105DCE1628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62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AF5A-F66B-4268-89BC-ACC7853A6261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00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6E2B-D923-466C-AFD7-B7C12BC06C52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4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7C07-DD61-4CD0-A3AE-50E73FDC4769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23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BB1F-5EF0-4B4B-A66A-E645A8DCAC54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4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46BCE-B9D2-4DEE-8E6D-5997E99C8CE5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49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5628-C1E3-46B9-B8C3-03AFEECD6134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64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CFF0-EC20-468D-ABBE-97558E1C8B07}" type="datetime1">
              <a:rPr lang="en-GB" smtClean="0"/>
              <a:t>15/06/2017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45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98DB-8417-475E-8450-F8273A8603F7}" type="datetime1">
              <a:rPr lang="en-GB" smtClean="0"/>
              <a:t>15/06/2017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28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4A0-A529-47F3-8977-9FAFAFFB9DFF}" type="datetime1">
              <a:rPr lang="en-GB" smtClean="0"/>
              <a:t>15/06/2017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12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04A8D5-5262-4A60-B988-1E9B1943FC73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2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8357-9D09-4104-A62F-EC01424EFCE6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79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83CD3E-6880-4E80-AB37-23A560253A61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46CEAF3-9089-4A7F-AB5F-197D04B53FA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CAS 2017</a:t>
            </a:r>
            <a:br>
              <a:rPr lang="en-US"/>
            </a:br>
            <a:r>
              <a:rPr lang="en-US"/>
              <a:t>Vacuum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Individual work – Tutorial Group </a:t>
            </a:r>
            <a:r>
              <a:rPr lang="en-GB" dirty="0"/>
              <a:t>#1</a:t>
            </a:r>
          </a:p>
          <a:p>
            <a:r>
              <a:rPr lang="en-GB" dirty="0"/>
              <a:t>15 June 2017 – </a:t>
            </a:r>
            <a:r>
              <a:rPr lang="en-GB" dirty="0" err="1"/>
              <a:t>Glumslov</a:t>
            </a:r>
            <a:r>
              <a:rPr lang="en-GB" dirty="0"/>
              <a:t> - Sweden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088-F2EC-4C63-9A30-2C929CC30670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</a:t>
            </a:fld>
            <a:endParaRPr lang="en-GB" dirty="0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8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complete system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98E5-0B8C-4FE9-A928-6814D787B9C7}" type="datetime1">
              <a:rPr lang="en-GB" smtClean="0"/>
              <a:t>15/06/2017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83" y="1814885"/>
            <a:ext cx="8875034" cy="4600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6498" y="4035568"/>
            <a:ext cx="1744901" cy="67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P1 = 1e-6 mbar</a:t>
            </a:r>
          </a:p>
        </p:txBody>
      </p:sp>
      <p:sp>
        <p:nvSpPr>
          <p:cNvPr id="8" name="Rectangle 7"/>
          <p:cNvSpPr/>
          <p:nvPr/>
        </p:nvSpPr>
        <p:spPr>
          <a:xfrm>
            <a:off x="6872140" y="1953546"/>
            <a:ext cx="1860223" cy="67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P2 = 2.5e-9 mbar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807" y="3352959"/>
            <a:ext cx="1463040" cy="67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 = 300 l/s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73219" y="5561593"/>
            <a:ext cx="1463040" cy="67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Q = 1e-4 mbar*l/s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360" y="2926080"/>
            <a:ext cx="2103120" cy="670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NEG coating</a:t>
            </a:r>
          </a:p>
          <a:p>
            <a:pPr algn="ctr"/>
            <a:r>
              <a:rPr lang="en-GB" dirty="0"/>
              <a:t>Sticking factor 0.052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94" y="4370848"/>
            <a:ext cx="3982523" cy="2020570"/>
          </a:xfrm>
          <a:prstGeom prst="rect">
            <a:avLst/>
          </a:prstGeom>
        </p:spPr>
      </p:pic>
      <p:pic>
        <p:nvPicPr>
          <p:cNvPr id="15" name="Picture 14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6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NEG coating is an effective pump, but it can’t pump gas forever: eventually it saturates. Its pumping ability drops quickly when the pumped gas forms one monolayer on the surface – corresponding to about 1E15 pumped molecules/cm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In our setup, how much </a:t>
            </a:r>
            <a:r>
              <a:rPr lang="en-GB" sz="2400" dirty="0" smtClean="0"/>
              <a:t>gas</a:t>
            </a:r>
            <a:r>
              <a:rPr lang="en-GB" sz="2400" dirty="0" smtClean="0"/>
              <a:t> </a:t>
            </a:r>
            <a:r>
              <a:rPr lang="en-GB" sz="2400" dirty="0"/>
              <a:t>is that?</a:t>
            </a:r>
          </a:p>
          <a:p>
            <a:r>
              <a:rPr lang="en-GB" sz="2400" dirty="0"/>
              <a:t>How much time does it take until our setup saturates?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6138-53E2-4696-BA4F-215C8FA8A4DD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3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05059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/>
              <a:t>Question 2: time for complete </a:t>
            </a:r>
            <a:br>
              <a:rPr lang="en-US" b="1" dirty="0"/>
            </a:br>
            <a:r>
              <a:rPr lang="en-US" b="1" dirty="0"/>
              <a:t>saturation - analytical way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5714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How much time does it take until our setup saturates?</a:t>
            </a:r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r>
              <a:rPr lang="en-US" sz="2200" dirty="0"/>
              <a:t>p</a:t>
            </a:r>
            <a:r>
              <a:rPr lang="en-US" sz="2200" baseline="-25000" dirty="0"/>
              <a:t>1</a:t>
            </a:r>
            <a:r>
              <a:rPr lang="en-US" sz="2200" dirty="0"/>
              <a:t>=1*10</a:t>
            </a:r>
            <a:r>
              <a:rPr lang="en-US" sz="2200" baseline="30000" dirty="0"/>
              <a:t>-6</a:t>
            </a:r>
            <a:r>
              <a:rPr lang="en-US" sz="2200" dirty="0"/>
              <a:t> mbar</a:t>
            </a:r>
          </a:p>
          <a:p>
            <a:pPr marL="0" indent="0">
              <a:buNone/>
            </a:pPr>
            <a:r>
              <a:rPr lang="en-US" sz="2200" dirty="0"/>
              <a:t>p</a:t>
            </a:r>
            <a:r>
              <a:rPr lang="en-US" sz="2200" baseline="-25000" dirty="0"/>
              <a:t>2</a:t>
            </a:r>
            <a:r>
              <a:rPr lang="en-US" sz="2200" dirty="0"/>
              <a:t>=2.5*10</a:t>
            </a:r>
            <a:r>
              <a:rPr lang="en-US" sz="2200" baseline="30000" dirty="0"/>
              <a:t>-7</a:t>
            </a:r>
            <a:r>
              <a:rPr lang="en-US" sz="2200" dirty="0"/>
              <a:t> mbar</a:t>
            </a:r>
          </a:p>
          <a:p>
            <a:pPr marL="0" indent="0">
              <a:buNone/>
            </a:pPr>
            <a:r>
              <a:rPr lang="en-US" sz="2200" dirty="0"/>
              <a:t>S=300l/s</a:t>
            </a:r>
          </a:p>
          <a:p>
            <a:pPr marL="0" indent="0">
              <a:buNone/>
            </a:pPr>
            <a:r>
              <a:rPr lang="en-US" sz="2200" dirty="0" err="1"/>
              <a:t>A</a:t>
            </a:r>
            <a:r>
              <a:rPr lang="en-US" sz="2200" baseline="-25000" dirty="0" err="1"/>
              <a:t>neg</a:t>
            </a:r>
            <a:r>
              <a:rPr lang="en-US" sz="2200" dirty="0"/>
              <a:t>=1971.1cm</a:t>
            </a:r>
            <a:r>
              <a:rPr lang="en-US" sz="2200" baseline="30000" dirty="0"/>
              <a:t>2</a:t>
            </a:r>
          </a:p>
          <a:p>
            <a:pPr marL="0" indent="0">
              <a:buNone/>
            </a:pPr>
            <a:r>
              <a:rPr lang="en-US" sz="2200" dirty="0"/>
              <a:t>Q</a:t>
            </a:r>
            <a:r>
              <a:rPr lang="en-US" sz="2200" baseline="-25000" dirty="0"/>
              <a:t>s</a:t>
            </a:r>
            <a:r>
              <a:rPr lang="en-US" sz="2200" dirty="0"/>
              <a:t>=10</a:t>
            </a:r>
            <a:r>
              <a:rPr lang="en-US" sz="2200" baseline="30000" dirty="0"/>
              <a:t>-4</a:t>
            </a:r>
            <a:r>
              <a:rPr lang="en-US" sz="2200" dirty="0"/>
              <a:t> mbar*l/s</a:t>
            </a:r>
          </a:p>
          <a:p>
            <a:pPr marL="0" indent="0">
              <a:buNone/>
            </a:pPr>
            <a:r>
              <a:rPr lang="en-US" sz="2200" dirty="0" err="1"/>
              <a:t>N</a:t>
            </a:r>
            <a:r>
              <a:rPr lang="en-US" sz="2200" baseline="-25000" dirty="0" err="1"/>
              <a:t>sat</a:t>
            </a:r>
            <a:r>
              <a:rPr lang="en-US" sz="2200" dirty="0"/>
              <a:t>=10</a:t>
            </a:r>
            <a:r>
              <a:rPr lang="en-US" sz="2200" baseline="30000" dirty="0"/>
              <a:t>15 </a:t>
            </a:r>
            <a:r>
              <a:rPr lang="en-US" sz="2200" dirty="0"/>
              <a:t>molecules/cm</a:t>
            </a:r>
            <a:r>
              <a:rPr lang="en-US" sz="2200" baseline="30000" dirty="0"/>
              <a:t>2</a:t>
            </a:r>
          </a:p>
          <a:p>
            <a:pPr marL="0" indent="0">
              <a:buNone/>
            </a:pPr>
            <a:endParaRPr lang="en-US" sz="9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84" y="2270189"/>
            <a:ext cx="5209032" cy="3906774"/>
          </a:xfrm>
          <a:prstGeom prst="rect">
            <a:avLst/>
          </a:prstGeom>
        </p:spPr>
      </p:pic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D21E-C0F7-49A1-8916-F334171648A1}" type="datetime1">
              <a:rPr lang="en-GB" smtClean="0"/>
              <a:t>15/06/2017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1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2: time for complete </a:t>
            </a:r>
            <a:br>
              <a:rPr lang="en-US" b="1" dirty="0"/>
            </a:br>
            <a:r>
              <a:rPr lang="en-US" b="1" dirty="0"/>
              <a:t>saturation - analytical way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As first we calculate the gas load Q</a:t>
                </a:r>
                <a:r>
                  <a:rPr lang="en-US" baseline="-25000" dirty="0"/>
                  <a:t>2</a:t>
                </a:r>
                <a:r>
                  <a:rPr lang="en-US" dirty="0"/>
                  <a:t> after the NEG chamber: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=8.4∗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𝑚𝑏𝑎𝑟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sl-SI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To get the gas load absorbed by NEG coating we just subtract it from the total inlet gas: </a:t>
                </a: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=9.92∗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𝑚𝑏𝑎𝑟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sl-SI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By dividing with the total surface area of NEG chamber we get the absorption rate of coating: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𝑎𝑏𝑠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𝑛𝑒𝑔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=5.03∗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𝑚𝑏𝑎𝑟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2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77BA-B402-4122-A45E-5FDAF99070EA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2: time for complete </a:t>
            </a:r>
            <a:br>
              <a:rPr lang="en-US" b="1" dirty="0"/>
            </a:br>
            <a:r>
              <a:rPr lang="en-US" b="1" dirty="0"/>
              <a:t>saturation - analytical way</a:t>
            </a:r>
            <a:endParaRPr lang="en-GB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200" dirty="0">
                    <a:cs typeface="Calibri" panose="020F0502020204030204" pitchFamily="34" charset="0"/>
                  </a:rPr>
                  <a:t>With the ideal gas equation we get number of molecules absorbed by NEG surface area in a second: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200" i="1" baseline="-25000">
                          <a:latin typeface="Cambria Math" panose="02040503050406030204" pitchFamily="18" charset="0"/>
                        </a:rPr>
                        <m:t>𝑎𝑏𝑠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i="1" baseline="-2500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en-GB" sz="2200" dirty="0"/>
                            <m:t> 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200" i="1" baseline="-25000">
                              <a:latin typeface="Cambria Math" panose="02040503050406030204" pitchFamily="18" charset="0"/>
                            </a:rPr>
                            <m:t>𝑎𝑏𝑠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i="1" baseline="-2500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en-GB" sz="2200" dirty="0"/>
                            <m:t> </m:t>
                          </m:r>
                        </m:den>
                      </m:f>
                      <m:r>
                        <a:rPr lang="en-US" sz="2200" dirty="0">
                          <a:latin typeface="Cambria Math" panose="02040503050406030204" pitchFamily="18" charset="0"/>
                        </a:rPr>
                        <m:t>=1.21∗</m:t>
                      </m:r>
                      <m:sSup>
                        <m:sSupPr>
                          <m:ctrlPr>
                            <a:rPr lang="en-US" sz="2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𝑚𝑜𝑙𝑒𝑐𝑢𝑙𝑒𝑠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sz="2200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sl-SI" sz="2200" dirty="0"/>
              </a:p>
              <a:p>
                <a:pPr marL="0" indent="0">
                  <a:buNone/>
                </a:pPr>
                <a:endParaRPr lang="en-GB" sz="2200" dirty="0"/>
              </a:p>
              <a:p>
                <a:pPr marL="0" indent="0">
                  <a:buNone/>
                </a:pPr>
                <a:r>
                  <a:rPr lang="en-US" sz="2200" dirty="0"/>
                  <a:t>With division of number of absorbed molecules with total number of molecules needed to saturate the film we gate the time before pumping speed of NEG drops to zero: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200" i="1" baseline="-2500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200" i="1" baseline="-25000">
                              <a:latin typeface="Cambria Math" panose="02040503050406030204" pitchFamily="18" charset="0"/>
                            </a:rPr>
                            <m:t>𝑠𝑎𝑡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200" i="1" baseline="-25000">
                              <a:latin typeface="Cambria Math" panose="02040503050406030204" pitchFamily="18" charset="0"/>
                            </a:rPr>
                            <m:t>𝑎𝑏𝑠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=826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sl-SI" sz="2200" dirty="0"/>
              </a:p>
              <a:p>
                <a:pPr marL="0" indent="0">
                  <a:buNone/>
                </a:pPr>
                <a:endParaRPr lang="sl-SI" sz="2200" dirty="0"/>
              </a:p>
              <a:p>
                <a:pPr marL="0" indent="0">
                  <a:buNone/>
                </a:pPr>
                <a:r>
                  <a:rPr lang="en-US" sz="2200" dirty="0"/>
                  <a:t>In our setup, how much </a:t>
                </a:r>
                <a:r>
                  <a:rPr lang="en-US" sz="2200" dirty="0" smtClean="0"/>
                  <a:t>gas </a:t>
                </a:r>
                <a:r>
                  <a:rPr lang="en-US" sz="2200" dirty="0" smtClean="0"/>
                  <a:t>is </a:t>
                </a:r>
                <a:r>
                  <a:rPr lang="en-US" sz="2200" dirty="0"/>
                  <a:t>that?</a:t>
                </a:r>
                <a:endParaRPr lang="sl-SI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2200" b="0" i="1" baseline="-25000" smtClean="0">
                          <a:latin typeface="Cambria Math" panose="02040503050406030204" pitchFamily="18" charset="0"/>
                        </a:rPr>
                        <m:t>𝑠𝑎𝑡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2200" b="0" i="1" smtClean="0">
                              <a:latin typeface="Cambria Math" panose="02040503050406030204" pitchFamily="18" charset="0"/>
                            </a:rPr>
                            <m:t>𝑁𝐸𝐺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l-SI" sz="2200" i="1">
                          <a:latin typeface="Cambria Math" panose="02040503050406030204" pitchFamily="18" charset="0"/>
                        </a:rPr>
                        <m:t>1.97∗10</m:t>
                      </m:r>
                      <m:r>
                        <a:rPr lang="sl-SI" sz="2200" i="1" baseline="30000">
                          <a:latin typeface="Cambria Math" panose="02040503050406030204" pitchFamily="18" charset="0"/>
                        </a:rPr>
                        <m:t>18</m:t>
                      </m:r>
                      <m:r>
                        <m:rPr>
                          <m:sty m:val="p"/>
                        </m:rPr>
                        <a:rPr lang="sl-SI" sz="2200" i="1">
                          <a:latin typeface="Cambria Math" panose="02040503050406030204" pitchFamily="18" charset="0"/>
                        </a:rPr>
                        <m:t>molecules</m:t>
                      </m:r>
                    </m:oMath>
                  </m:oMathPara>
                </a14:m>
                <a:endParaRPr lang="sl-SI" sz="22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15" t="-28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BE75-62D2-41CC-955E-E9420841B2B0}" type="datetime1">
              <a:rPr lang="en-GB" smtClean="0"/>
              <a:t>15/06/2017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2" y="5030998"/>
            <a:ext cx="1283208" cy="1291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23500" y="5737582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13.77 min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1366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16712"/>
          <a:stretch/>
        </p:blipFill>
        <p:spPr>
          <a:xfrm>
            <a:off x="1626482" y="1567722"/>
            <a:ext cx="8597018" cy="1943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2- time for complete </a:t>
            </a:r>
            <a:br>
              <a:rPr lang="en-US" b="1" dirty="0"/>
            </a:br>
            <a:r>
              <a:rPr lang="en-US" b="1" dirty="0"/>
              <a:t>saturation in </a:t>
            </a:r>
            <a:r>
              <a:rPr lang="en-US" b="1" dirty="0" err="1"/>
              <a:t>Molflow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639" y="3511461"/>
            <a:ext cx="10515600" cy="2948324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100" dirty="0"/>
              <a:t>Engineering way: Using </a:t>
            </a:r>
            <a:r>
              <a:rPr lang="en-US" sz="2100" dirty="0" err="1"/>
              <a:t>Molflow</a:t>
            </a:r>
            <a:r>
              <a:rPr lang="en-US" sz="2100" dirty="0"/>
              <a:t>+ to solve the problem</a:t>
            </a:r>
          </a:p>
          <a:p>
            <a:pPr marL="0" indent="0">
              <a:buNone/>
            </a:pPr>
            <a:r>
              <a:rPr lang="en-US" sz="2100" dirty="0"/>
              <a:t>1) Select a facet of the NEG area and read impingement rate : 2.4 x10</a:t>
            </a:r>
            <a:r>
              <a:rPr lang="en-US" sz="2100" baseline="30000" dirty="0"/>
              <a:t>17</a:t>
            </a:r>
            <a:r>
              <a:rPr lang="en-US" sz="2100" dirty="0"/>
              <a:t> molecules*m</a:t>
            </a:r>
            <a:r>
              <a:rPr lang="en-US" sz="2100" baseline="30000" dirty="0"/>
              <a:t>-2</a:t>
            </a:r>
            <a:r>
              <a:rPr lang="en-US" sz="2100" dirty="0"/>
              <a:t>*s</a:t>
            </a:r>
            <a:r>
              <a:rPr lang="en-US" sz="2100" baseline="30000" dirty="0"/>
              <a:t>-1 </a:t>
            </a:r>
            <a:r>
              <a:rPr lang="en-US" sz="2100" dirty="0"/>
              <a:t>= 2.4 x10</a:t>
            </a:r>
            <a:r>
              <a:rPr lang="en-US" sz="2100" baseline="30000" dirty="0"/>
              <a:t>13</a:t>
            </a:r>
            <a:r>
              <a:rPr lang="en-US" sz="2100" dirty="0"/>
              <a:t> molecules*cm</a:t>
            </a:r>
            <a:r>
              <a:rPr lang="en-US" sz="2100" baseline="30000" dirty="0"/>
              <a:t>-2</a:t>
            </a:r>
            <a:r>
              <a:rPr lang="en-US" sz="2100" dirty="0"/>
              <a:t>*s</a:t>
            </a:r>
            <a:r>
              <a:rPr lang="en-US" sz="2100" baseline="30000" dirty="0"/>
              <a:t>-1</a:t>
            </a:r>
          </a:p>
          <a:p>
            <a:pPr marL="0" indent="0">
              <a:buNone/>
            </a:pPr>
            <a:r>
              <a:rPr lang="en-US" sz="2100" dirty="0"/>
              <a:t>2) The impingement rate times the sticking factor of the NEG of 0.05 gives us the number of absorbed particles per area N</a:t>
            </a:r>
            <a:r>
              <a:rPr lang="en-US" sz="2100" baseline="-25000" dirty="0"/>
              <a:t>abs </a:t>
            </a:r>
            <a:r>
              <a:rPr lang="en-US" sz="2100" dirty="0"/>
              <a:t>= 1.2x10</a:t>
            </a:r>
            <a:r>
              <a:rPr lang="en-US" sz="2100" baseline="30000" dirty="0"/>
              <a:t>12</a:t>
            </a:r>
            <a:r>
              <a:rPr lang="en-US" sz="2100" dirty="0"/>
              <a:t> molecules*cm</a:t>
            </a:r>
            <a:r>
              <a:rPr lang="en-US" sz="2100" baseline="30000" dirty="0"/>
              <a:t>-2</a:t>
            </a:r>
            <a:r>
              <a:rPr lang="en-US" sz="2100" dirty="0"/>
              <a:t>*s</a:t>
            </a:r>
            <a:r>
              <a:rPr lang="en-US" sz="2100" baseline="30000" dirty="0"/>
              <a:t>-1</a:t>
            </a:r>
          </a:p>
          <a:p>
            <a:pPr marL="0" indent="0">
              <a:buNone/>
            </a:pPr>
            <a:r>
              <a:rPr lang="en-US" sz="2100" dirty="0"/>
              <a:t>3) We know that NEG coating is saturated at </a:t>
            </a:r>
            <a:r>
              <a:rPr lang="en-US" sz="2100" dirty="0" err="1"/>
              <a:t>N</a:t>
            </a:r>
            <a:r>
              <a:rPr lang="en-US" sz="2100" baseline="-25000" dirty="0" err="1"/>
              <a:t>sat</a:t>
            </a:r>
            <a:r>
              <a:rPr lang="en-US" sz="2100" dirty="0"/>
              <a:t> =10</a:t>
            </a:r>
            <a:r>
              <a:rPr lang="en-US" sz="2100" baseline="30000" dirty="0"/>
              <a:t>15</a:t>
            </a:r>
            <a:r>
              <a:rPr lang="en-US" sz="2100" dirty="0"/>
              <a:t> molecules*cm</a:t>
            </a:r>
            <a:r>
              <a:rPr lang="en-US" sz="2100" baseline="30000" dirty="0"/>
              <a:t>-2</a:t>
            </a:r>
          </a:p>
          <a:p>
            <a:pPr marL="0" indent="0">
              <a:buNone/>
            </a:pPr>
            <a:r>
              <a:rPr lang="en-US" sz="2100" dirty="0"/>
              <a:t>4) The full saturation is reached at t=</a:t>
            </a:r>
            <a:r>
              <a:rPr lang="en-US" sz="2100" dirty="0" err="1"/>
              <a:t>N</a:t>
            </a:r>
            <a:r>
              <a:rPr lang="en-US" sz="2100" baseline="-25000" dirty="0" err="1"/>
              <a:t>sat</a:t>
            </a:r>
            <a:r>
              <a:rPr lang="en-US" sz="2100" dirty="0"/>
              <a:t>/</a:t>
            </a:r>
            <a:r>
              <a:rPr lang="en-US" sz="2100" dirty="0" err="1"/>
              <a:t>N</a:t>
            </a:r>
            <a:r>
              <a:rPr lang="en-US" sz="2100" baseline="-25000" dirty="0" err="1"/>
              <a:t>Abs</a:t>
            </a:r>
            <a:r>
              <a:rPr lang="en-US" sz="2100" baseline="-25000" dirty="0"/>
              <a:t>    </a:t>
            </a:r>
          </a:p>
          <a:p>
            <a:pPr marL="0" indent="0">
              <a:buNone/>
            </a:pPr>
            <a:r>
              <a:rPr lang="en-US" sz="2100" dirty="0"/>
              <a:t>t=10</a:t>
            </a:r>
            <a:r>
              <a:rPr lang="en-US" sz="2100" baseline="30000" dirty="0"/>
              <a:t>15</a:t>
            </a:r>
            <a:r>
              <a:rPr lang="en-US" sz="2100" dirty="0"/>
              <a:t> molecules*cm</a:t>
            </a:r>
            <a:r>
              <a:rPr lang="en-US" sz="2100" baseline="30000" dirty="0"/>
              <a:t>-2</a:t>
            </a:r>
            <a:r>
              <a:rPr lang="en-US" sz="2100" dirty="0"/>
              <a:t>/2.4 x10</a:t>
            </a:r>
            <a:r>
              <a:rPr lang="en-US" sz="2100" baseline="30000" dirty="0"/>
              <a:t>13</a:t>
            </a:r>
            <a:r>
              <a:rPr lang="en-US" sz="2100" dirty="0"/>
              <a:t> molecules*cm</a:t>
            </a:r>
            <a:r>
              <a:rPr lang="en-US" sz="2100" baseline="30000" dirty="0"/>
              <a:t>-2</a:t>
            </a:r>
            <a:r>
              <a:rPr lang="en-US" sz="2100" dirty="0"/>
              <a:t>*s</a:t>
            </a:r>
            <a:r>
              <a:rPr lang="en-US" sz="2100" baseline="30000" dirty="0"/>
              <a:t>-1</a:t>
            </a:r>
            <a:r>
              <a:rPr lang="en-US" sz="2100" dirty="0"/>
              <a:t>= 833 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66C2-7009-40D9-8C8B-6EDAEAB8793A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2" y="5030871"/>
            <a:ext cx="1283208" cy="1291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23500" y="5737582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13.88 min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5138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Question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GB" sz="2400" dirty="0"/>
              <a:t>What was the transmission ratio of the gas for the pressure ratio given in the task?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By changing the simulation parameters, make a “transmission ratio as a function of the sample’s sticking factor” plot given that:</a:t>
            </a:r>
          </a:p>
          <a:p>
            <a:pPr marL="457200" lvl="1" indent="0">
              <a:buNone/>
            </a:pPr>
            <a:r>
              <a:rPr lang="en-US" dirty="0"/>
              <a:t>X axis: different sticking factor values (around 5-7 different values)</a:t>
            </a:r>
          </a:p>
          <a:p>
            <a:pPr marL="457200" lvl="1" indent="0">
              <a:buNone/>
            </a:pPr>
            <a:r>
              <a:rPr lang="en-US" dirty="0"/>
              <a:t>Y axis: gas transmission ratio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6DC2-622A-4614-805D-52EDA930B083}" type="datetime1">
              <a:rPr lang="en-GB" smtClean="0"/>
              <a:t>15/06/2017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4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97280" y="3869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Question 3: trans. probability and</a:t>
            </a:r>
            <a:br>
              <a:rPr lang="en-GB" b="1" dirty="0"/>
            </a:br>
            <a:r>
              <a:rPr lang="en-GB" b="1" dirty="0"/>
              <a:t>pressure ratio as a function of α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BB59-D975-40C1-BED0-A6CE89A60D23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17</a:t>
            </a:fld>
            <a:endParaRPr lang="en-GB"/>
          </a:p>
        </p:txBody>
      </p:sp>
      <p:pic>
        <p:nvPicPr>
          <p:cNvPr id="7" name="Picture 6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73" y="1721106"/>
            <a:ext cx="7089742" cy="4635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306469" y="3620139"/>
                <a:ext cx="3026004" cy="563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𝑟𝑎𝑡𝑖𝑜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=2.5∗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469" y="3620139"/>
                <a:ext cx="3026004" cy="563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3429000" y="4334933"/>
            <a:ext cx="3149600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249022" y="5677685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5.E-2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307905" y="2890150"/>
                <a:ext cx="3026004" cy="596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𝑟𝑎𝑡𝑖𝑜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=5∗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905" y="2890150"/>
                <a:ext cx="3026004" cy="5967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3428999" y="4038728"/>
            <a:ext cx="3149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6578599" y="4038728"/>
            <a:ext cx="0" cy="160853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78600" y="4334933"/>
            <a:ext cx="0" cy="1312334"/>
          </a:xfrm>
          <a:prstGeom prst="straightConnector1">
            <a:avLst/>
          </a:prstGeom>
          <a:ln w="38100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1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Real life applications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66" y="1709044"/>
            <a:ext cx="8199627" cy="46308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10EF33D5-3D1A-49AD-A838-2C5607881C0B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82695" y="6339921"/>
            <a:ext cx="1312025" cy="365125"/>
          </a:xfrm>
        </p:spPr>
        <p:txBody>
          <a:bodyPr/>
          <a:lstStyle/>
          <a:p>
            <a:fld id="{646CEAF3-9089-4A7F-AB5F-197D04B53FAD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7133" y="5766274"/>
            <a:ext cx="379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Ref.: CERN, building 101</a:t>
            </a:r>
          </a:p>
        </p:txBody>
      </p:sp>
    </p:spTree>
    <p:extLst>
      <p:ext uri="{BB962C8B-B14F-4D97-AF65-F5344CB8AC3E}">
        <p14:creationId xmlns:p14="http://schemas.microsoft.com/office/powerpoint/2010/main" val="77342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 paper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CA30-213D-4080-9D37-9A3E3B1E200C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19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0567"/>
          <a:stretch/>
        </p:blipFill>
        <p:spPr>
          <a:xfrm>
            <a:off x="623789" y="1801429"/>
            <a:ext cx="6749415" cy="4498975"/>
          </a:xfrm>
          <a:prstGeom prst="rect">
            <a:avLst/>
          </a:prstGeom>
        </p:spPr>
      </p:pic>
      <p:pic>
        <p:nvPicPr>
          <p:cNvPr id="7" name="Picture 6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29" y="2044213"/>
            <a:ext cx="4299171" cy="40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Problem description</a:t>
            </a:r>
          </a:p>
          <a:p>
            <a:r>
              <a:rPr lang="en-GB" dirty="0" err="1"/>
              <a:t>Molflow</a:t>
            </a:r>
            <a:r>
              <a:rPr lang="en-GB" dirty="0"/>
              <a:t> in a nutshell</a:t>
            </a:r>
          </a:p>
          <a:p>
            <a:r>
              <a:rPr lang="en-GB" dirty="0"/>
              <a:t>Geometrical model</a:t>
            </a:r>
          </a:p>
          <a:p>
            <a:r>
              <a:rPr lang="en-GB" dirty="0"/>
              <a:t>Results</a:t>
            </a:r>
          </a:p>
          <a:p>
            <a:pPr lvl="1"/>
            <a:r>
              <a:rPr lang="en-GB" dirty="0"/>
              <a:t>Sticking factor &amp; outgassing rate</a:t>
            </a:r>
          </a:p>
          <a:p>
            <a:pPr lvl="1"/>
            <a:r>
              <a:rPr lang="en-GB" dirty="0"/>
              <a:t>Saturation time - analytical versus Monte Carlo approaches</a:t>
            </a:r>
          </a:p>
          <a:p>
            <a:pPr lvl="1"/>
            <a:r>
              <a:rPr lang="en-GB" dirty="0"/>
              <a:t>Transmission probability and pressure ratio as a function of sticking probability</a:t>
            </a:r>
          </a:p>
          <a:p>
            <a:r>
              <a:rPr lang="en-GB" dirty="0"/>
              <a:t>Reference paper</a:t>
            </a:r>
          </a:p>
          <a:p>
            <a:r>
              <a:rPr lang="en-GB" dirty="0"/>
              <a:t>Conclusions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C36ED-680E-464A-A276-7DF2D43348D6}" type="datetime1">
              <a:rPr lang="en-GB" smtClean="0"/>
              <a:t>15/06/2017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3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Tutorial based on a real world application</a:t>
            </a:r>
          </a:p>
          <a:p>
            <a:r>
              <a:rPr lang="en-GB" dirty="0"/>
              <a:t>The same problem was addressed analytically and numerically</a:t>
            </a:r>
          </a:p>
          <a:p>
            <a:r>
              <a:rPr lang="en-GB" dirty="0"/>
              <a:t>With the basic knowledge of vacuum technology, </a:t>
            </a:r>
            <a:r>
              <a:rPr lang="en-GB" dirty="0" err="1"/>
              <a:t>Molflow</a:t>
            </a:r>
            <a:r>
              <a:rPr lang="en-GB" dirty="0"/>
              <a:t> becomes a very powerful tool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9106-2BC3-47E5-BE8B-B8F2B1E365BF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Final conclusion</a:t>
            </a:r>
            <a:br>
              <a:rPr lang="en-GB" b="1" dirty="0"/>
            </a:br>
            <a:r>
              <a:rPr lang="en-GB" b="1" dirty="0"/>
              <a:t>Hard work &amp; Ice cream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7660"/>
            <a:ext cx="5838423" cy="437881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C3A-6BF6-4C0D-AA65-A65F5AC6D134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49" y="1967661"/>
            <a:ext cx="3866631" cy="43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7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Problem description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6861-DFF4-4370-9E42-A2F51146B85F}" type="datetime1">
              <a:rPr lang="en-GB" smtClean="0"/>
              <a:t>15/06/2017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916" y="1756621"/>
                <a:ext cx="10785536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We have a NEG coated vacuum pipe connected to a vacuum system and two pressure gauges reading. A gas injection is performed and at steady state, the pressures measured in gauges 1 and 2 are: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𝑚𝑏𝑎𝑟</m:t>
                    </m:r>
                  </m:oMath>
                </a14:m>
                <a:endParaRPr lang="en-US" sz="2000" dirty="0"/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=2.5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𝑚𝑏𝑎𝑟</m:t>
                    </m:r>
                  </m:oMath>
                </a14:m>
                <a:endParaRPr lang="en-US" sz="2000" dirty="0"/>
              </a:p>
              <a:p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" y="1756621"/>
                <a:ext cx="10785536" cy="3170099"/>
              </a:xfrm>
              <a:prstGeom prst="rect">
                <a:avLst/>
              </a:prstGeom>
              <a:blipFill>
                <a:blip r:embed="rId4"/>
                <a:stretch>
                  <a:fillRect l="-622" t="-9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64916" y="3269810"/>
            <a:ext cx="30745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r>
              <a:rPr lang="en-GB" sz="2000" dirty="0"/>
              <a:t>What is the sticking factor of the NEG?</a:t>
            </a:r>
          </a:p>
          <a:p>
            <a:endParaRPr lang="en-GB" sz="2000" dirty="0"/>
          </a:p>
          <a:p>
            <a:r>
              <a:rPr lang="en-GB" sz="2000" dirty="0"/>
              <a:t>What is the flow rate of the inlet gas?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63"/>
          <a:stretch/>
        </p:blipFill>
        <p:spPr>
          <a:xfrm>
            <a:off x="4013900" y="2664988"/>
            <a:ext cx="7195313" cy="34296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93592" y="4010474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33560" y="4418906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2905086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Problem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Pumping speed of the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 on gauges</a:t>
            </a:r>
          </a:p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0929-A33E-41DD-8309-8E18F099D67E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6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91" y="3241179"/>
            <a:ext cx="7538492" cy="27736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39116" y="5715205"/>
            <a:ext cx="140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 = 300 l/s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0411" y="3439239"/>
            <a:ext cx="140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Gauge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70231" y="3440754"/>
            <a:ext cx="140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Gauge 2</a:t>
            </a:r>
          </a:p>
        </p:txBody>
      </p:sp>
    </p:spTree>
    <p:extLst>
      <p:ext uri="{BB962C8B-B14F-4D97-AF65-F5344CB8AC3E}">
        <p14:creationId xmlns:p14="http://schemas.microsoft.com/office/powerpoint/2010/main" val="226511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Problem description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en-GB" sz="2400" dirty="0"/>
              <a:t>Principle: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Mass flow flowing through</a:t>
            </a:r>
          </a:p>
          <a:p>
            <a:pPr marL="0" indent="0">
              <a:buNone/>
            </a:pPr>
            <a:r>
              <a:rPr lang="en-GB" sz="2400" dirty="0"/>
              <a:t> a coated chamber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Some molecules sticking </a:t>
            </a:r>
          </a:p>
          <a:p>
            <a:pPr marL="0" indent="0">
              <a:buNone/>
            </a:pPr>
            <a:r>
              <a:rPr lang="en-GB" sz="2400" dirty="0"/>
              <a:t>to the coating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Some molecules pumped</a:t>
            </a:r>
          </a:p>
          <a:p>
            <a:endParaRPr lang="en-GB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3CDF1-4E16-4EE2-9FA8-3FDF035CEBB2}" type="datetime1">
              <a:rPr lang="en-GB" smtClean="0"/>
              <a:t>15/06/2017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604" y="3019488"/>
            <a:ext cx="7274963" cy="2777571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12755301" y="3784922"/>
            <a:ext cx="138896" cy="138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2755301" y="4190035"/>
            <a:ext cx="138896" cy="138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1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14000" decel="1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812 0.07593 L -0.58281 0.00325 L -0.56198 -0.06574 L -0.58659 -0.0625 L -0.53437 0.02014 L -0.38815 -0.05393 " pathEditMode="relative" ptsTypes="AAAA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14000" decel="1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57161 0.16365 L -0.59049 0.10949 L -0.58294 0.09953 L -0.5431 0.0118 C -0.53997 0.01134 -0.53672 0.00972 -0.53359 0.01018 C -0.53099 0.01041 -0.52604 0.01342 -0.52604 0.01342 L -0.11302 0.07245 L -0.1026 0.0118 L -0.07213 0.10949 L -0.08646 0.15185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Molflow</a:t>
            </a:r>
            <a:r>
              <a:rPr lang="en-GB" b="1" dirty="0"/>
              <a:t> in a nutshell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8536" y="1740042"/>
            <a:ext cx="6045018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 err="1"/>
              <a:t>MolFlow</a:t>
            </a:r>
            <a:r>
              <a:rPr lang="en-GB" sz="2000" dirty="0"/>
              <a:t>+ is a software developed at CERN in 1990</a:t>
            </a:r>
            <a:r>
              <a:rPr lang="en-US" sz="2000" dirty="0"/>
              <a:t> based on Monte Carlo method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The software allows to:</a:t>
            </a:r>
          </a:p>
          <a:p>
            <a:pPr marL="285750" indent="-285750"/>
            <a:r>
              <a:rPr lang="en-US" sz="2000" dirty="0"/>
              <a:t>Draw a vacuum system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Calculate pressure profiles for complex geometries in molecular flow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our case, evaluate the sticking probability </a:t>
            </a:r>
            <a:r>
              <a:rPr lang="el-GR" sz="2000" dirty="0"/>
              <a:t>α</a:t>
            </a:r>
            <a:r>
              <a:rPr lang="en-GB" sz="2000" dirty="0"/>
              <a:t> </a:t>
            </a:r>
            <a:r>
              <a:rPr lang="en-US" sz="2000" dirty="0"/>
              <a:t>of NEG coating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All the results can be visualized in a user friendly way </a:t>
            </a:r>
            <a:r>
              <a:rPr lang="en-GB" sz="2000" dirty="0"/>
              <a:t>and shown in a real  time</a:t>
            </a:r>
          </a:p>
          <a:p>
            <a:endParaRPr lang="en-US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A97E-66D9-48F6-8E7E-9306C7ADEB10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54" y="1807177"/>
            <a:ext cx="5478574" cy="43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Building the geometry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548F-4C66-4890-B464-B58FF5AF1798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481091" y="3241515"/>
            <a:ext cx="7432646" cy="82212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9913737" y="3241515"/>
            <a:ext cx="6123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913737" y="4063637"/>
            <a:ext cx="6123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526133" y="4063637"/>
            <a:ext cx="0" cy="7298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526133" y="2511673"/>
            <a:ext cx="0" cy="7298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1104973" y="2511673"/>
            <a:ext cx="0" cy="22818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0442244" y="4659255"/>
            <a:ext cx="755009" cy="7550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10526133" y="4793479"/>
            <a:ext cx="208212" cy="610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>
            <a:off x="10896761" y="4803379"/>
            <a:ext cx="208212" cy="610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0442244" y="1890888"/>
            <a:ext cx="755009" cy="7550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427012" y="1961626"/>
            <a:ext cx="78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Gauge</a:t>
            </a:r>
          </a:p>
          <a:p>
            <a:pPr algn="ctr"/>
            <a:r>
              <a:rPr lang="en-US"/>
              <a:t>2</a:t>
            </a:r>
          </a:p>
        </p:txBody>
      </p:sp>
      <p:grpSp>
        <p:nvGrpSpPr>
          <p:cNvPr id="40" name="Group 39"/>
          <p:cNvGrpSpPr/>
          <p:nvPr/>
        </p:nvGrpSpPr>
        <p:grpSpPr>
          <a:xfrm flipH="1">
            <a:off x="1197574" y="1890888"/>
            <a:ext cx="1283516" cy="2902591"/>
            <a:chOff x="448811" y="2202000"/>
            <a:chExt cx="1283516" cy="2902591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48811" y="3552627"/>
              <a:ext cx="61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48811" y="4374749"/>
              <a:ext cx="61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61207" y="4374749"/>
              <a:ext cx="0" cy="729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61207" y="2822785"/>
              <a:ext cx="0" cy="7298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cxnSpLocks/>
            </p:cNvCxnSpPr>
            <p:nvPr/>
          </p:nvCxnSpPr>
          <p:spPr>
            <a:xfrm>
              <a:off x="1640047" y="2822785"/>
              <a:ext cx="0" cy="22818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977318" y="2202000"/>
              <a:ext cx="755009" cy="7550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82342" y="1974210"/>
            <a:ext cx="78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Gauge</a:t>
            </a:r>
          </a:p>
          <a:p>
            <a:pPr algn="ctr"/>
            <a:r>
              <a:rPr lang="en-US"/>
              <a:t>1</a:t>
            </a:r>
          </a:p>
        </p:txBody>
      </p:sp>
      <p:sp>
        <p:nvSpPr>
          <p:cNvPr id="48" name="Arrow: Down 47"/>
          <p:cNvSpPr/>
          <p:nvPr/>
        </p:nvSpPr>
        <p:spPr>
          <a:xfrm rot="10800000">
            <a:off x="1381376" y="4638282"/>
            <a:ext cx="394283" cy="79695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408480" y="3467910"/>
            <a:ext cx="15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Coated sample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481090" y="2989846"/>
            <a:ext cx="743264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18968" y="262054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1000 mm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799872" y="3241515"/>
            <a:ext cx="0" cy="8221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815739" y="346791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63 mm</a:t>
            </a:r>
          </a:p>
        </p:txBody>
      </p:sp>
      <p:cxnSp>
        <p:nvCxnSpPr>
          <p:cNvPr id="54" name="Straight Arrow Connector 53"/>
          <p:cNvCxnSpPr>
            <a:cxnSpLocks/>
          </p:cNvCxnSpPr>
          <p:nvPr/>
        </p:nvCxnSpPr>
        <p:spPr>
          <a:xfrm>
            <a:off x="1064749" y="2455633"/>
            <a:ext cx="0" cy="23378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60685" y="570336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~150 mm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>
            <a:off x="1263931" y="5616998"/>
            <a:ext cx="109865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0124523" y="567948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~150 mm</a:t>
            </a:r>
          </a:p>
        </p:txBody>
      </p:sp>
      <p:cxnSp>
        <p:nvCxnSpPr>
          <p:cNvPr id="58" name="Straight Arrow Connector 57"/>
          <p:cNvCxnSpPr>
            <a:cxnSpLocks/>
          </p:cNvCxnSpPr>
          <p:nvPr/>
        </p:nvCxnSpPr>
        <p:spPr>
          <a:xfrm>
            <a:off x="10032243" y="5615600"/>
            <a:ext cx="109865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182342" y="5065904"/>
            <a:ext cx="181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984314" y="5108821"/>
            <a:ext cx="138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 = 300 l/s</a:t>
            </a:r>
          </a:p>
        </p:txBody>
      </p:sp>
    </p:spTree>
    <p:extLst>
      <p:ext uri="{BB962C8B-B14F-4D97-AF65-F5344CB8AC3E}">
        <p14:creationId xmlns:p14="http://schemas.microsoft.com/office/powerpoint/2010/main" val="307406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Building the geometry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C86F-0FB7-42CF-94F5-5C8CCF654D52}" type="datetime1">
              <a:rPr lang="en-GB" smtClean="0"/>
              <a:t>15/06/2017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pic>
        <p:nvPicPr>
          <p:cNvPr id="3" name="T_bui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8529" y="1720427"/>
            <a:ext cx="8575902" cy="48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Question 1: sticking probability </a:t>
            </a:r>
            <a:br>
              <a:rPr lang="en-GB" b="1" dirty="0"/>
            </a:br>
            <a:r>
              <a:rPr lang="en-GB" b="1" dirty="0"/>
              <a:t>and injection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Work out pressure ratio of two gauges</a:t>
            </a:r>
          </a:p>
          <a:p>
            <a:endParaRPr lang="en-GB" sz="2400" dirty="0"/>
          </a:p>
          <a:p>
            <a:r>
              <a:rPr lang="en-GB" sz="2400" dirty="0"/>
              <a:t>Apply sticking probability to obtain the same pressure ratio in </a:t>
            </a:r>
            <a:r>
              <a:rPr lang="en-GB" sz="2400" dirty="0" err="1"/>
              <a:t>Molflow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   – </a:t>
            </a:r>
            <a:r>
              <a:rPr lang="en-GB" sz="2400" dirty="0">
                <a:solidFill>
                  <a:srgbClr val="FF0000"/>
                </a:solidFill>
              </a:rPr>
              <a:t>0.052</a:t>
            </a:r>
            <a:endParaRPr lang="en-GB" sz="2400" dirty="0"/>
          </a:p>
          <a:p>
            <a:r>
              <a:rPr lang="en-GB" sz="2400" dirty="0"/>
              <a:t>Set the gas injection rate in the simulation to get the same pressures as given above </a:t>
            </a:r>
          </a:p>
          <a:p>
            <a:pPr marL="0" indent="0">
              <a:buNone/>
            </a:pPr>
            <a:r>
              <a:rPr lang="en-GB" sz="2400" dirty="0"/>
              <a:t>   – </a:t>
            </a:r>
            <a:r>
              <a:rPr lang="en-GB" sz="2400" dirty="0">
                <a:solidFill>
                  <a:srgbClr val="FF0000"/>
                </a:solidFill>
              </a:rPr>
              <a:t>0.0001 mbar*l/s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620588" y="2097464"/>
                <a:ext cx="3026004" cy="563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𝑟𝑎𝑡𝑖𝑜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2.5∗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588" y="2097464"/>
                <a:ext cx="3026004" cy="563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40" y="4336330"/>
            <a:ext cx="6732669" cy="2477173"/>
          </a:xfrm>
          <a:prstGeom prst="rect">
            <a:avLst/>
          </a:prstGeom>
        </p:spPr>
      </p:pic>
      <p:pic>
        <p:nvPicPr>
          <p:cNvPr id="6" name="Picture 5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28" y="23018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3755"/>
            <a:ext cx="1668030" cy="115404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8461E-468A-48F7-B0BA-86811BB1AFDF}" type="datetime1">
              <a:rPr lang="en-GB" smtClean="0"/>
              <a:t>15/06/2017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EAF3-9089-4A7F-AB5F-197D04B53F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6922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1027</TotalTime>
  <Words>726</Words>
  <Application>Microsoft Office PowerPoint</Application>
  <PresentationFormat>Widescreen</PresentationFormat>
  <Paragraphs>190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Retrospect</vt:lpstr>
      <vt:lpstr>CAS 2017 Vacuum simulations</vt:lpstr>
      <vt:lpstr>Outline</vt:lpstr>
      <vt:lpstr>Problem description</vt:lpstr>
      <vt:lpstr>Problem description</vt:lpstr>
      <vt:lpstr>Problem description</vt:lpstr>
      <vt:lpstr>Molflow in a nutshell</vt:lpstr>
      <vt:lpstr>Building the geometry</vt:lpstr>
      <vt:lpstr>Building the geometry</vt:lpstr>
      <vt:lpstr>Question 1: sticking probability  and injection rate</vt:lpstr>
      <vt:lpstr>The complete system</vt:lpstr>
      <vt:lpstr>Question 2</vt:lpstr>
      <vt:lpstr>Question 2: time for complete  saturation - analytical way</vt:lpstr>
      <vt:lpstr>Question 2: time for complete  saturation - analytical way</vt:lpstr>
      <vt:lpstr>Question 2: time for complete  saturation - analytical way</vt:lpstr>
      <vt:lpstr>Question 2- time for complete  saturation in Molflow</vt:lpstr>
      <vt:lpstr>Question 3</vt:lpstr>
      <vt:lpstr>Question 3: trans. probability and pressure ratio as a function of α</vt:lpstr>
      <vt:lpstr>Real life applications</vt:lpstr>
      <vt:lpstr>Reference paper </vt:lpstr>
      <vt:lpstr>Conclusions</vt:lpstr>
      <vt:lpstr>Final conclusion Hard work &amp; Ice cream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2017 Vacuum simulations</dc:title>
  <dc:creator>Yann Leclercq</dc:creator>
  <cp:lastModifiedBy>Administrator</cp:lastModifiedBy>
  <cp:revision>79</cp:revision>
  <dcterms:created xsi:type="dcterms:W3CDTF">2017-06-12T19:41:53Z</dcterms:created>
  <dcterms:modified xsi:type="dcterms:W3CDTF">2017-06-15T12:20:53Z</dcterms:modified>
</cp:coreProperties>
</file>