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2"/>
  </p:notes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B159C-44BA-4D3D-9448-2DB033C2B3E4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21A49-15D6-45A9-B2C8-B01F6677A3E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4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21A49-15D6-45A9-B2C8-B01F6677A3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21A49-15D6-45A9-B2C8-B01F6677A3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4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2CCB-76E2-49B3-BFAA-8975E680551D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23A6-42F0-49D9-969B-9FE469D5BA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8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9BD-7AE4-48EB-BCFF-C9FC131EED4A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23A6-42F0-49D9-969B-9FE469D5BA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98C-DE84-472C-9501-E303B1495F40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23A6-42F0-49D9-969B-9FE469D5BA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0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9C3-7A5F-4261-951B-1331AF801E09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23A6-42F0-49D9-969B-9FE469D5BA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E6A7-F6BC-47AE-8345-EA5E3CEBD7D1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23A6-42F0-49D9-969B-9FE469D5BA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3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235-9228-40A0-BDAC-032E45A122E6}" type="datetime1">
              <a:rPr lang="en-US" smtClean="0"/>
              <a:t>3/17/2017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23A6-42F0-49D9-969B-9FE469D5BA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9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B077-06B6-4543-83E6-7EA5137D09FB}" type="datetime1">
              <a:rPr lang="en-US" smtClean="0"/>
              <a:t>3/17/2017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23A6-42F0-49D9-969B-9FE469D5BA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C107-C7CE-4CE2-A8BA-8DB8EB904E4F}" type="datetime1">
              <a:rPr lang="en-US" smtClean="0"/>
              <a:t>3/17/2017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23A6-42F0-49D9-969B-9FE469D5BA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5BEB-73E1-47C5-BAC9-E19274535A65}" type="datetime1">
              <a:rPr lang="en-US" smtClean="0"/>
              <a:t>3/17/2017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23A6-42F0-49D9-969B-9FE469D5BA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1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CCD5-2576-45F1-8678-9F31BFE325E4}" type="datetime1">
              <a:rPr lang="en-US" smtClean="0"/>
              <a:t>3/17/2017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23A6-42F0-49D9-969B-9FE469D5BA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1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CB81-DE6E-4285-A856-A119DF179E5D}" type="datetime1">
              <a:rPr lang="en-US" smtClean="0"/>
              <a:t>3/17/2017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23A6-42F0-49D9-969B-9FE469D5BA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9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5757A-4F1B-4113-828E-CFAB1915986C}" type="datetime1">
              <a:rPr lang="en-US" smtClean="0"/>
              <a:t>3/17/2017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023A6-42F0-49D9-969B-9FE469D5BA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3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994" y="206063"/>
            <a:ext cx="1786503" cy="144887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02277" y="1088261"/>
            <a:ext cx="96205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a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top‐up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injection System for a light source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2277" y="2411700"/>
            <a:ext cx="82617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Group 5:</a:t>
            </a:r>
          </a:p>
          <a:p>
            <a:r>
              <a:rPr lang="en-US" sz="2000" dirty="0"/>
              <a:t>Miroslav </a:t>
            </a:r>
            <a:r>
              <a:rPr lang="en-US" sz="2000" dirty="0" err="1"/>
              <a:t>Georgiev</a:t>
            </a:r>
            <a:r>
              <a:rPr lang="en-US" sz="2000" dirty="0"/>
              <a:t> </a:t>
            </a:r>
            <a:r>
              <a:rPr lang="en-US" sz="2000" dirty="0" err="1"/>
              <a:t>Atanasov</a:t>
            </a:r>
            <a:r>
              <a:rPr lang="en-US" sz="2000" dirty="0"/>
              <a:t> 	</a:t>
            </a:r>
            <a:r>
              <a:rPr lang="en-US" sz="2000" i="1" dirty="0"/>
              <a:t>CERN</a:t>
            </a:r>
          </a:p>
          <a:p>
            <a:r>
              <a:rPr lang="en-US" sz="2000" dirty="0"/>
              <a:t>Tomas </a:t>
            </a:r>
            <a:r>
              <a:rPr lang="en-US" sz="2000" dirty="0" err="1"/>
              <a:t>Matlocha</a:t>
            </a:r>
            <a:r>
              <a:rPr lang="en-US" sz="2000" dirty="0"/>
              <a:t> 		</a:t>
            </a:r>
            <a:r>
              <a:rPr lang="en-US" sz="2000" dirty="0" smtClean="0"/>
              <a:t>	</a:t>
            </a:r>
            <a:r>
              <a:rPr lang="en-US" sz="2000" i="1" dirty="0" smtClean="0"/>
              <a:t>NPI </a:t>
            </a:r>
            <a:r>
              <a:rPr lang="en-US" sz="2000" i="1" dirty="0"/>
              <a:t>of the CAS</a:t>
            </a:r>
          </a:p>
          <a:p>
            <a:r>
              <a:rPr lang="en-US" sz="2000" dirty="0" err="1"/>
              <a:t>Olha</a:t>
            </a:r>
            <a:r>
              <a:rPr lang="en-US" sz="2000" dirty="0"/>
              <a:t> </a:t>
            </a:r>
            <a:r>
              <a:rPr lang="en-US" sz="2000" dirty="0" err="1"/>
              <a:t>Kazinova</a:t>
            </a:r>
            <a:r>
              <a:rPr lang="en-US" sz="2000" dirty="0"/>
              <a:t> 		</a:t>
            </a:r>
            <a:r>
              <a:rPr lang="en-US" sz="2000" dirty="0" smtClean="0"/>
              <a:t>	</a:t>
            </a:r>
            <a:r>
              <a:rPr lang="en-US" sz="2000" i="1" dirty="0" smtClean="0"/>
              <a:t>Joint </a:t>
            </a:r>
            <a:r>
              <a:rPr lang="en-US" sz="2000" i="1" dirty="0"/>
              <a:t>Institute for Nuclear Research</a:t>
            </a:r>
          </a:p>
          <a:p>
            <a:r>
              <a:rPr lang="en-US" sz="2000" dirty="0"/>
              <a:t>Roberto </a:t>
            </a:r>
            <a:r>
              <a:rPr lang="en-US" sz="2000" dirty="0" err="1"/>
              <a:t>Formento</a:t>
            </a:r>
            <a:r>
              <a:rPr lang="en-US" sz="2000" dirty="0"/>
              <a:t> </a:t>
            </a:r>
            <a:r>
              <a:rPr lang="en-US" sz="2000" dirty="0" err="1"/>
              <a:t>Cavaier</a:t>
            </a:r>
            <a:r>
              <a:rPr lang="en-US" sz="2000" dirty="0"/>
              <a:t> 	</a:t>
            </a:r>
            <a:r>
              <a:rPr lang="en-US" sz="2000" i="1" dirty="0"/>
              <a:t>SUBATECH</a:t>
            </a:r>
          </a:p>
          <a:p>
            <a:r>
              <a:rPr lang="en-US" sz="2000" dirty="0"/>
              <a:t>Jean Francois </a:t>
            </a:r>
            <a:r>
              <a:rPr lang="en-US" sz="2000" dirty="0" err="1"/>
              <a:t>Comblin</a:t>
            </a:r>
            <a:r>
              <a:rPr lang="en-US" sz="2000" dirty="0"/>
              <a:t> 	</a:t>
            </a:r>
            <a:r>
              <a:rPr lang="en-US" sz="2000" dirty="0" smtClean="0"/>
              <a:t>	</a:t>
            </a:r>
            <a:r>
              <a:rPr lang="en-US" sz="2000" i="1" dirty="0" smtClean="0"/>
              <a:t>CERN</a:t>
            </a:r>
            <a:endParaRPr lang="en-US" sz="2000" i="1" dirty="0"/>
          </a:p>
          <a:p>
            <a:r>
              <a:rPr lang="en-US" sz="2000" dirty="0"/>
              <a:t>Daniel </a:t>
            </a:r>
            <a:r>
              <a:rPr lang="en-US" sz="2000" dirty="0" err="1"/>
              <a:t>Valuch</a:t>
            </a:r>
            <a:r>
              <a:rPr lang="en-US" sz="2000" dirty="0"/>
              <a:t> 		</a:t>
            </a:r>
            <a:r>
              <a:rPr lang="en-US" sz="2000" dirty="0" smtClean="0"/>
              <a:t>	</a:t>
            </a:r>
            <a:r>
              <a:rPr lang="en-US" sz="2000" i="1" dirty="0" smtClean="0"/>
              <a:t>CERN</a:t>
            </a:r>
            <a:endParaRPr lang="en-US" sz="20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892861" y="6246254"/>
            <a:ext cx="297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18/03/2017, </a:t>
            </a:r>
            <a:r>
              <a:rPr lang="it-IT" sz="2000" b="1" dirty="0" smtClean="0"/>
              <a:t>Erice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787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3" y="127988"/>
            <a:ext cx="6597437" cy="62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1783440"/>
            <a:ext cx="11376074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3" y="523740"/>
            <a:ext cx="5894157" cy="3448825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485205" y="43153"/>
            <a:ext cx="4868595" cy="1325563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INTRODUCTION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0" y="6452315"/>
            <a:ext cx="12192000" cy="4056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7821434" y="466887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KICKER</a:t>
            </a:r>
            <a:endParaRPr lang="en-US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4360985" y="4843108"/>
            <a:ext cx="108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SEPTUM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47446" y="5875621"/>
            <a:ext cx="265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CIRCULATING BEAM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5155808" y="5278466"/>
            <a:ext cx="265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STRAIGHT SECTION</a:t>
            </a:r>
            <a:endParaRPr lang="en-US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244909" y="4283625"/>
            <a:ext cx="265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CC00"/>
                </a:solidFill>
              </a:rPr>
              <a:t>INJECTED BEAM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367889" y="5463132"/>
            <a:ext cx="98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2477003"/>
            <a:ext cx="10277341" cy="418781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51572" y="17393"/>
            <a:ext cx="280223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RESULTS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6452315"/>
            <a:ext cx="12192000" cy="4056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11736"/>
              </p:ext>
            </p:extLst>
          </p:nvPr>
        </p:nvGraphicFramePr>
        <p:xfrm>
          <a:off x="387552" y="107546"/>
          <a:ext cx="5718216" cy="3307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560"/>
                <a:gridCol w="1545465"/>
                <a:gridCol w="1468191"/>
              </a:tblGrid>
              <a:tr h="352956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Septum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Kicker</a:t>
                      </a:r>
                      <a:endParaRPr lang="en-US" sz="1600" dirty="0"/>
                    </a:p>
                  </a:txBody>
                  <a:tcPr/>
                </a:tc>
              </a:tr>
              <a:tr h="352956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Beta </a:t>
                      </a:r>
                      <a:r>
                        <a:rPr lang="it-IT" sz="1600" dirty="0" err="1" smtClean="0"/>
                        <a:t>function</a:t>
                      </a:r>
                      <a:r>
                        <a:rPr lang="it-IT" sz="1600" dirty="0" smtClean="0"/>
                        <a:t> (m)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10.05</a:t>
                      </a:r>
                      <a:endParaRPr lang="en-US" sz="1600" dirty="0"/>
                    </a:p>
                  </a:txBody>
                  <a:tcPr/>
                </a:tc>
              </a:tr>
              <a:tr h="352956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/>
                        <a:t>Beam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size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injected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dirty="0" smtClean="0"/>
                        <a:t>(mm)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</a:tr>
              <a:tr h="352956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/>
                        <a:t>Beam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size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circulating</a:t>
                      </a:r>
                      <a:r>
                        <a:rPr lang="it-IT" sz="1600" baseline="0" dirty="0" smtClean="0"/>
                        <a:t> (mm)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0.235</a:t>
                      </a:r>
                      <a:endParaRPr lang="en-US" sz="1600" dirty="0"/>
                    </a:p>
                  </a:txBody>
                  <a:tcPr/>
                </a:tc>
              </a:tr>
              <a:tr h="609211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>
                          <a:solidFill>
                            <a:srgbClr val="00CC00"/>
                          </a:solidFill>
                        </a:rPr>
                        <a:t>Beam</a:t>
                      </a:r>
                      <a:r>
                        <a:rPr lang="it-IT" sz="1600" dirty="0" smtClean="0">
                          <a:solidFill>
                            <a:srgbClr val="00CC00"/>
                          </a:solidFill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00CC00"/>
                          </a:solidFill>
                        </a:rPr>
                        <a:t>envelope</a:t>
                      </a:r>
                      <a:r>
                        <a:rPr lang="it-IT" sz="1600" dirty="0" smtClean="0">
                          <a:solidFill>
                            <a:srgbClr val="00CC00"/>
                          </a:solidFill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00CC00"/>
                          </a:solidFill>
                        </a:rPr>
                        <a:t>injected</a:t>
                      </a:r>
                      <a:r>
                        <a:rPr lang="it-IT" sz="1600" dirty="0" smtClean="0">
                          <a:solidFill>
                            <a:srgbClr val="00CC00"/>
                          </a:solidFill>
                        </a:rPr>
                        <a:t> (15</a:t>
                      </a:r>
                      <a:r>
                        <a:rPr lang="el-GR" sz="1600" dirty="0" smtClean="0">
                          <a:solidFill>
                            <a:srgbClr val="00CC00"/>
                          </a:solidFill>
                        </a:rPr>
                        <a:t>σ</a:t>
                      </a:r>
                      <a:r>
                        <a:rPr lang="it-IT" sz="1600" dirty="0" smtClean="0">
                          <a:solidFill>
                            <a:srgbClr val="00CC00"/>
                          </a:solidFill>
                        </a:rPr>
                        <a:t>*mm)</a:t>
                      </a:r>
                      <a:endParaRPr lang="en-US" sz="16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CC0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CC00"/>
                          </a:solidFill>
                        </a:rPr>
                        <a:t>4.5</a:t>
                      </a:r>
                      <a:endParaRPr lang="en-US" sz="16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</a:tr>
              <a:tr h="580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solidFill>
                            <a:srgbClr val="0070C0"/>
                          </a:solidFill>
                        </a:rPr>
                        <a:t>Beam</a:t>
                      </a:r>
                      <a:r>
                        <a:rPr lang="it-IT" sz="16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0070C0"/>
                          </a:solidFill>
                        </a:rPr>
                        <a:t>envelope</a:t>
                      </a:r>
                      <a:r>
                        <a:rPr lang="it-IT" sz="16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0070C0"/>
                          </a:solidFill>
                        </a:rPr>
                        <a:t>circulating</a:t>
                      </a:r>
                      <a:r>
                        <a:rPr lang="it-IT" sz="1600" dirty="0" smtClean="0">
                          <a:solidFill>
                            <a:srgbClr val="0070C0"/>
                          </a:solidFill>
                        </a:rPr>
                        <a:t> (15</a:t>
                      </a:r>
                      <a:r>
                        <a:rPr lang="el-GR" sz="1600" dirty="0" smtClean="0">
                          <a:solidFill>
                            <a:srgbClr val="0070C0"/>
                          </a:solidFill>
                        </a:rPr>
                        <a:t>σ</a:t>
                      </a:r>
                      <a:r>
                        <a:rPr lang="it-IT" sz="1600" dirty="0" smtClean="0">
                          <a:solidFill>
                            <a:srgbClr val="0070C0"/>
                          </a:solidFill>
                        </a:rPr>
                        <a:t>*mm)</a:t>
                      </a:r>
                      <a:endParaRPr lang="en-US" sz="16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70C0"/>
                          </a:solidFill>
                        </a:rPr>
                        <a:t>2.25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0070C0"/>
                          </a:solidFill>
                        </a:rPr>
                        <a:t>3.525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2956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>
                          <a:solidFill>
                            <a:srgbClr val="FF0000"/>
                          </a:solidFill>
                        </a:rPr>
                        <a:t>Dynamic</a:t>
                      </a:r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 aperture (mm)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2956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/>
                        <a:t>Injection</a:t>
                      </a:r>
                      <a:r>
                        <a:rPr lang="it-IT" sz="1600" dirty="0" smtClean="0"/>
                        <a:t> offset </a:t>
                      </a:r>
                      <a:r>
                        <a:rPr lang="it-IT" sz="1600" dirty="0" smtClean="0"/>
                        <a:t>(mm)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5.25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2421229" y="4033012"/>
            <a:ext cx="122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SEPTUM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9478848" y="5713861"/>
            <a:ext cx="140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SEXTUPOLE KICKER</a:t>
            </a:r>
            <a:endParaRPr lang="en-US" dirty="0"/>
          </a:p>
        </p:txBody>
      </p:sp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61881"/>
              </p:ext>
            </p:extLst>
          </p:nvPr>
        </p:nvGraphicFramePr>
        <p:xfrm>
          <a:off x="6727061" y="1133215"/>
          <a:ext cx="511291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266"/>
                <a:gridCol w="21636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Parameters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Values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/>
                        <a:t>Beam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rigidity</a:t>
                      </a:r>
                      <a:r>
                        <a:rPr lang="it-IT" sz="1600" dirty="0" smtClean="0"/>
                        <a:t> (B</a:t>
                      </a:r>
                      <a:r>
                        <a:rPr lang="el-GR" sz="1600" dirty="0" smtClean="0"/>
                        <a:t>ρ</a:t>
                      </a:r>
                      <a:r>
                        <a:rPr lang="it-IT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8.1 Tm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/>
                        <a:t>Septum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deflection</a:t>
                      </a:r>
                      <a:r>
                        <a:rPr lang="it-IT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≈ 90 </a:t>
                      </a:r>
                      <a:r>
                        <a:rPr lang="it-IT" sz="1600" dirty="0" err="1" smtClean="0"/>
                        <a:t>mrad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Kicker</a:t>
                      </a:r>
                      <a:r>
                        <a:rPr lang="it-I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deflection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1.062 </a:t>
                      </a:r>
                      <a:r>
                        <a:rPr lang="it-IT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mrad</a:t>
                      </a:r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/>
                        <a:t>Sextupole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kicker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l</a:t>
                      </a:r>
                      <a:r>
                        <a:rPr lang="it-IT" sz="1600" dirty="0" err="1" smtClean="0"/>
                        <a:t>ength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1 m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Magnetic</a:t>
                      </a:r>
                      <a:r>
                        <a:rPr lang="it-I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field</a:t>
                      </a:r>
                      <a:r>
                        <a:rPr lang="it-I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</a:t>
                      </a:r>
                      <a:r>
                        <a:rPr lang="it-I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injection</a:t>
                      </a:r>
                      <a:r>
                        <a:rPr lang="it-IT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1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point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8.634 </a:t>
                      </a:r>
                      <a:r>
                        <a:rPr lang="it-IT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mT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/>
                        <a:t>Sextupole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gradient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626.5 T/m</a:t>
                      </a:r>
                      <a:r>
                        <a:rPr lang="it-IT" sz="1600" baseline="30000" dirty="0" smtClean="0"/>
                        <a:t>2</a:t>
                      </a:r>
                      <a:endParaRPr lang="en-US" sz="1600" baseline="30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9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1" y="55396"/>
            <a:ext cx="10649243" cy="638738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0" y="6452315"/>
            <a:ext cx="12192000" cy="4056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03394" y="301133"/>
            <a:ext cx="27180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MAGNET </a:t>
            </a:r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DESIGN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7330" y="4513"/>
            <a:ext cx="277647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RESULTS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5" y="988364"/>
            <a:ext cx="10672621" cy="551325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452315"/>
            <a:ext cx="12192000" cy="4056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6954592" y="5068532"/>
            <a:ext cx="631064" cy="476518"/>
          </a:xfrm>
          <a:prstGeom prst="ellipse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ttore 2 10"/>
          <p:cNvCxnSpPr/>
          <p:nvPr/>
        </p:nvCxnSpPr>
        <p:spPr>
          <a:xfrm>
            <a:off x="6246055" y="3460654"/>
            <a:ext cx="872197" cy="1575582"/>
          </a:xfrm>
          <a:prstGeom prst="straightConnector1">
            <a:avLst/>
          </a:prstGeom>
          <a:ln w="381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134709" y="2982353"/>
            <a:ext cx="2191687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CC00"/>
                </a:solidFill>
              </a:rPr>
              <a:t>Injection</a:t>
            </a:r>
            <a:r>
              <a:rPr lang="it-IT" sz="2400" dirty="0" smtClean="0">
                <a:solidFill>
                  <a:srgbClr val="00CC00"/>
                </a:solidFill>
              </a:rPr>
              <a:t> Point</a:t>
            </a:r>
            <a:endParaRPr lang="en-US" sz="24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34" y="1053189"/>
            <a:ext cx="8681156" cy="5206934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825803" y="-8362"/>
            <a:ext cx="45280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FINAL DESIGN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6452315"/>
            <a:ext cx="12192000" cy="4056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740812" y="-8362"/>
            <a:ext cx="66129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ACKNOWLEDGEMENTS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6452315"/>
            <a:ext cx="12192000" cy="4056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0" y="528945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THANK YOU FOR YOUR ATTENTION!</a:t>
            </a:r>
            <a:endParaRPr lang="en-US" sz="4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84499" y="1553102"/>
            <a:ext cx="6963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Masamitsu</a:t>
            </a:r>
            <a:r>
              <a:rPr lang="it-IT" dirty="0" smtClean="0"/>
              <a:t> Aiba</a:t>
            </a:r>
          </a:p>
          <a:p>
            <a:r>
              <a:rPr lang="it-IT" dirty="0" err="1"/>
              <a:t>Christoph</a:t>
            </a:r>
            <a:r>
              <a:rPr lang="it-IT" dirty="0"/>
              <a:t> </a:t>
            </a:r>
            <a:r>
              <a:rPr lang="it-IT" dirty="0" err="1"/>
              <a:t>Hessler</a:t>
            </a:r>
            <a:endParaRPr lang="en-US" dirty="0"/>
          </a:p>
          <a:p>
            <a:endParaRPr lang="it-IT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499" y="3141267"/>
            <a:ext cx="5849721" cy="125258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384499" y="2732719"/>
            <a:ext cx="538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CO-DO lattice (</a:t>
            </a:r>
            <a:r>
              <a:rPr lang="it-IT" dirty="0" err="1"/>
              <a:t>Confusing-Deconfusing</a:t>
            </a:r>
            <a:r>
              <a:rPr lang="it-IT" dirty="0"/>
              <a:t> </a:t>
            </a:r>
            <a:r>
              <a:rPr lang="it-IT" dirty="0" err="1"/>
              <a:t>elements</a:t>
            </a:r>
            <a:r>
              <a:rPr lang="it-IT" dirty="0" smtClean="0"/>
              <a:t>):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294229" y="4356390"/>
            <a:ext cx="1111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Bernhard </a:t>
            </a:r>
            <a:endParaRPr lang="it-IT" dirty="0" smtClean="0"/>
          </a:p>
          <a:p>
            <a:pPr algn="ctr"/>
            <a:r>
              <a:rPr lang="it-IT" dirty="0" err="1" smtClean="0"/>
              <a:t>Holzer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965894" y="4392125"/>
            <a:ext cx="1095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Matthew </a:t>
            </a:r>
            <a:endParaRPr lang="it-IT" dirty="0" smtClean="0"/>
          </a:p>
          <a:p>
            <a:pPr algn="ctr"/>
            <a:r>
              <a:rPr lang="it-IT" dirty="0" smtClean="0"/>
              <a:t>Fraser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3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47" y="230920"/>
            <a:ext cx="4627488" cy="6613012"/>
          </a:xfrm>
        </p:spPr>
      </p:pic>
    </p:spTree>
    <p:extLst>
      <p:ext uri="{BB962C8B-B14F-4D97-AF65-F5344CB8AC3E}">
        <p14:creationId xmlns:p14="http://schemas.microsoft.com/office/powerpoint/2010/main" val="10607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80" y="150000"/>
            <a:ext cx="5694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156</Words>
  <Application>Microsoft Office PowerPoint</Application>
  <PresentationFormat>Widescreen</PresentationFormat>
  <Paragraphs>71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  <vt:lpstr>INTRODUCTION</vt:lpstr>
      <vt:lpstr>RESULTS</vt:lpstr>
      <vt:lpstr>MAGNET DESIGN</vt:lpstr>
      <vt:lpstr>RESULTS</vt:lpstr>
      <vt:lpstr>FINAL DESIGN</vt:lpstr>
      <vt:lpstr>ACKNOWLEDGEMENTS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</dc:creator>
  <cp:lastModifiedBy>Roberto</cp:lastModifiedBy>
  <cp:revision>24</cp:revision>
  <dcterms:created xsi:type="dcterms:W3CDTF">2017-03-16T17:03:10Z</dcterms:created>
  <dcterms:modified xsi:type="dcterms:W3CDTF">2017-03-17T18:03:58Z</dcterms:modified>
</cp:coreProperties>
</file>