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347" r:id="rId4"/>
    <p:sldId id="344" r:id="rId5"/>
    <p:sldId id="348" r:id="rId6"/>
    <p:sldId id="345" r:id="rId7"/>
    <p:sldId id="349" r:id="rId8"/>
    <p:sldId id="346" r:id="rId9"/>
    <p:sldId id="350" r:id="rId10"/>
    <p:sldId id="351" r:id="rId11"/>
    <p:sldId id="310" r:id="rId12"/>
    <p:sldId id="354" r:id="rId13"/>
    <p:sldId id="355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ern\Desktop\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Sheet1!$E$5:$E$9</c:f>
              <c:numCache>
                <c:formatCode>0.00</c:formatCode>
                <c:ptCount val="5"/>
                <c:pt idx="0">
                  <c:v>1.5333333333333332</c:v>
                </c:pt>
                <c:pt idx="1">
                  <c:v>2.13953488372093</c:v>
                </c:pt>
                <c:pt idx="2">
                  <c:v>2.2999999999999998</c:v>
                </c:pt>
                <c:pt idx="3">
                  <c:v>3.0666666666666664</c:v>
                </c:pt>
                <c:pt idx="4">
                  <c:v>4.5999999999999996</c:v>
                </c:pt>
              </c:numCache>
            </c:numRef>
          </c:xVal>
          <c:yVal>
            <c:numRef>
              <c:f>Sheet1!$G$5:$G$9</c:f>
              <c:numCache>
                <c:formatCode>0.00</c:formatCode>
                <c:ptCount val="5"/>
                <c:pt idx="0">
                  <c:v>1160.0025055253539</c:v>
                </c:pt>
                <c:pt idx="1">
                  <c:v>362.0835978500923</c:v>
                </c:pt>
                <c:pt idx="2">
                  <c:v>266.04818634103032</c:v>
                </c:pt>
                <c:pt idx="3">
                  <c:v>61.018521182672167</c:v>
                </c:pt>
                <c:pt idx="4">
                  <c:v>3.2096999011514913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80288"/>
        <c:axId val="89582208"/>
      </c:scatterChart>
      <c:valAx>
        <c:axId val="89580288"/>
        <c:scaling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Tc/T [1/K]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9582208"/>
        <c:crosses val="autoZero"/>
        <c:crossBetween val="midCat"/>
      </c:valAx>
      <c:valAx>
        <c:axId val="8958220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Rbcs [n</a:t>
                </a:r>
                <a:r>
                  <a:rPr lang="el-GR"/>
                  <a:t>Ω]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95802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0.83636</cdr:x>
      <cdr:y>0.65549</cdr:y>
    </cdr:from>
    <cdr:to>
      <cdr:x>0.83636</cdr:x>
      <cdr:y>0.81208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3505200" y="1594786"/>
          <a:ext cx="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</cdr:x>
      <cdr:y>0.81208</cdr:y>
    </cdr:from>
    <cdr:to>
      <cdr:x>0.89091</cdr:x>
      <cdr:y>0.93736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1975786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2K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0.41818</cdr:x>
      <cdr:y>0.3402</cdr:y>
    </cdr:from>
    <cdr:to>
      <cdr:x>0.41818</cdr:x>
      <cdr:y>0.4968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1752600" y="827696"/>
          <a:ext cx="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0.37938</cdr:x>
      <cdr:y>0.4947</cdr:y>
    </cdr:from>
    <cdr:to>
      <cdr:x>0.47029</cdr:x>
      <cdr:y>0.61998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1589978" y="1203606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/>
            <a:t>4.3K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0.52727</cdr:x>
      <cdr:y>0.44982</cdr:y>
    </cdr:from>
    <cdr:to>
      <cdr:x>0.65455</cdr:x>
      <cdr:y>0.53959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 flipV="1">
          <a:off x="2209800" y="1094396"/>
          <a:ext cx="533399" cy="2184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CA2C443E-D833-410D-BAB7-C192002F39DA}" type="datetimeFigureOut">
              <a:rPr lang="en-US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BB5CD443-4366-458D-BEE1-364052D24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8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D3D75EBD-2188-4F19-9D75-87B40EE03C2D}" type="datetimeFigureOut">
              <a:rPr lang="en-US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F8BDB948-229E-42B8-AEE3-9BAEEECD5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32991-DA74-4F97-ACBF-E7DF7A65E6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4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Case study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A4001-3B3B-4959-98DE-0D302B0EEA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077200" y="35960"/>
            <a:ext cx="10668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CASE</a:t>
            </a:r>
            <a:r>
              <a:rPr lang="en-GB" baseline="0" dirty="0" smtClean="0"/>
              <a:t>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1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7C962-6BD8-4A83-8BD3-1969E6B93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FCD47-181B-402C-918C-5A1381223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  <a:lvl3pPr>
              <a:buSzPct val="60000"/>
              <a:buFontTx/>
              <a:buBlip>
                <a:blip r:embed="rId4"/>
              </a:buBlip>
              <a:defRPr/>
            </a:lvl3pPr>
            <a:lvl4pPr>
              <a:buSzPct val="60000"/>
              <a:buFontTx/>
              <a:buBlip>
                <a:blip r:embed="rId5"/>
              </a:buBlip>
              <a:defRPr/>
            </a:lvl4pPr>
            <a:lvl5pPr>
              <a:buSzPct val="60000"/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4343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Case study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76D2-B887-4D88-B2D7-4B06406948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077200" y="35960"/>
            <a:ext cx="10668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CASE</a:t>
            </a:r>
            <a:r>
              <a:rPr lang="en-GB" baseline="0" dirty="0" smtClean="0"/>
              <a:t>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27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66D47-83A7-41A9-8069-5405627C4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792F-9546-4678-8414-5ECAAD5F1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1"/>
            <a:ext cx="4344988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344988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3465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4495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1201-CC66-4114-9CDD-813352576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C6046-106D-4007-9440-D5016F6BA5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08D2E-5A66-4D51-A7F3-17C2C57B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4FE36-A7B8-4875-8E7E-FB20FB67E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Case study introduction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0801-F5C5-4235-B292-278460888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43675"/>
            <a:ext cx="41148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Book Antiqu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5738"/>
            <a:ext cx="4065588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Book Antiqu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Case study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37325"/>
            <a:ext cx="457200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Book Antiqua" pitchFamily="18" charset="0"/>
              </a:defRPr>
            </a:lvl1pPr>
          </a:lstStyle>
          <a:p>
            <a:fld id="{340ECAFE-3064-4447-BF54-AD5EED477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1F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" b="1387"/>
          <a:stretch>
            <a:fillRect/>
          </a:stretch>
        </p:blipFill>
        <p:spPr bwMode="auto">
          <a:xfrm>
            <a:off x="8066088" y="23813"/>
            <a:ext cx="10017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654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71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Book Antiqua" pitchFamily="18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 kern="1200">
          <a:solidFill>
            <a:schemeClr val="tx1"/>
          </a:solidFill>
          <a:latin typeface="Book Antiqua" pitchFamily="18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 kern="1200">
          <a:solidFill>
            <a:schemeClr val="tx1"/>
          </a:solidFill>
          <a:latin typeface="Book Antiqua" pitchFamily="18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kern="1200">
          <a:solidFill>
            <a:schemeClr val="tx1"/>
          </a:solidFill>
          <a:latin typeface="Book Antiqua" pitchFamily="18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1600" kern="1200">
          <a:solidFill>
            <a:schemeClr val="tx1"/>
          </a:solidFill>
          <a:latin typeface="Book Antiqua" pitchFamily="18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1600" kern="1200">
          <a:solidFill>
            <a:schemeClr val="tx1"/>
          </a:solidFill>
          <a:latin typeface="Book Antiqua" pitchFamily="18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18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6.wmf"/><Relationship Id="rId3" Type="http://schemas.openxmlformats.org/officeDocument/2006/relationships/image" Target="../media/image3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8.e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3" Type="http://schemas.openxmlformats.org/officeDocument/2006/relationships/image" Target="../media/image18.e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gif"/><Relationship Id="rId7" Type="http://schemas.openxmlformats.org/officeDocument/2006/relationships/image" Target="../media/image3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352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dirty="0" smtClean="0">
                <a:ea typeface="ＭＳ Ｐゴシック" pitchFamily="34" charset="-128"/>
              </a:rPr>
              <a:t>CERN Accelerator School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Superconductivity for Accelerators</a:t>
            </a:r>
            <a:b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GB" b="1" u="sng" dirty="0" smtClean="0">
                <a:solidFill>
                  <a:schemeClr val="tx2"/>
                </a:solidFill>
                <a:ea typeface="ＭＳ Ｐゴシック" pitchFamily="34" charset="-128"/>
              </a:rPr>
              <a:t>Case study 6:</a:t>
            </a:r>
            <a:r>
              <a:rPr lang="en-GB" b="1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GB" b="1" dirty="0" smtClean="0">
                <a:solidFill>
                  <a:schemeClr val="tx2"/>
                </a:solidFill>
                <a:ea typeface="ＭＳ Ｐゴシック" pitchFamily="34" charset="-128"/>
              </a:rPr>
            </a:br>
            <a:r>
              <a:rPr lang="en-GB" b="1" dirty="0">
                <a:solidFill>
                  <a:schemeClr val="tx2"/>
                </a:solidFill>
                <a:ea typeface="ＭＳ Ｐゴシック" pitchFamily="34" charset="-128"/>
              </a:rPr>
              <a:t>RF test and properties of a superconducting cavity</a:t>
            </a:r>
            <a:br>
              <a:rPr lang="en-GB" b="1" dirty="0">
                <a:solidFill>
                  <a:schemeClr val="tx2"/>
                </a:solidFill>
                <a:ea typeface="ＭＳ Ｐゴシック" pitchFamily="34" charset="-128"/>
              </a:rPr>
            </a:br>
            <a:endParaRPr lang="en-US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057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1"/>
                </a:solidFill>
                <a:ea typeface="+mn-ea"/>
                <a:cs typeface="+mn-cs"/>
              </a:rPr>
              <a:t>GROUP 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i="1" dirty="0"/>
              <a:t>C. Darve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i="1" dirty="0" smtClean="0">
                <a:ea typeface="+mn-ea"/>
                <a:cs typeface="+mn-cs"/>
              </a:rPr>
              <a:t>S. Izquierdo Bermudez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i="1" dirty="0" smtClean="0">
                <a:ea typeface="+mn-ea"/>
                <a:cs typeface="+mn-cs"/>
              </a:rPr>
              <a:t>X. </a:t>
            </a:r>
            <a:r>
              <a:rPr lang="en-US" sz="2100" i="1" dirty="0" err="1" smtClean="0">
                <a:ea typeface="+mn-ea"/>
                <a:cs typeface="+mn-cs"/>
              </a:rPr>
              <a:t>Niu</a:t>
            </a:r>
            <a:endParaRPr lang="en-US" sz="2100" i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i="1" dirty="0" smtClean="0">
                <a:ea typeface="+mn-ea"/>
                <a:cs typeface="+mn-cs"/>
              </a:rPr>
              <a:t>K. Papke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i="1" dirty="0" smtClean="0">
                <a:ea typeface="+mn-ea"/>
                <a:cs typeface="+mn-cs"/>
              </a:rPr>
              <a:t>R. Santiago Kern</a:t>
            </a:r>
            <a:endParaRPr lang="en-US" sz="17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20000" cy="1066800"/>
          </a:xfrm>
        </p:spPr>
        <p:txBody>
          <a:bodyPr/>
          <a:lstStyle/>
          <a:p>
            <a:r>
              <a:rPr lang="en-GB" dirty="0" smtClean="0"/>
              <a:t>Impact of a normal conducting incursion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study </a:t>
            </a:r>
            <a:r>
              <a:rPr lang="en-US" dirty="0"/>
              <a:t>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76D2-B887-4D88-B2D7-4B06406948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685800"/>
            <a:ext cx="8229600" cy="668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Surface resistant at the defects much higher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 surface resistance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(averaged over the surface) increased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impact will be different depending in the location!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371600" y="1219200"/>
            <a:ext cx="4419600" cy="1600200"/>
            <a:chOff x="1371600" y="2362200"/>
            <a:chExt cx="4419600" cy="1600200"/>
          </a:xfrm>
        </p:grpSpPr>
        <p:grpSp>
          <p:nvGrpSpPr>
            <p:cNvPr id="40" name="Group 39"/>
            <p:cNvGrpSpPr/>
            <p:nvPr/>
          </p:nvGrpSpPr>
          <p:grpSpPr>
            <a:xfrm>
              <a:off x="1371600" y="2743200"/>
              <a:ext cx="3962400" cy="1219200"/>
              <a:chOff x="1371600" y="2743200"/>
              <a:chExt cx="3962400" cy="1219200"/>
            </a:xfrm>
          </p:grpSpPr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771" t="8333" r="7502" b="25000"/>
              <a:stretch>
                <a:fillRect/>
              </a:stretch>
            </p:blipFill>
            <p:spPr bwMode="auto">
              <a:xfrm>
                <a:off x="1371600" y="2743200"/>
                <a:ext cx="39624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2057400" y="2819400"/>
                <a:ext cx="2133600" cy="762000"/>
                <a:chOff x="3048000" y="2819400"/>
                <a:chExt cx="2133600" cy="762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048000" y="3276600"/>
                  <a:ext cx="76200" cy="1524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352801" y="2971800"/>
                  <a:ext cx="76199" cy="1524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114800" y="2819400"/>
                  <a:ext cx="152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953000" y="3200400"/>
                  <a:ext cx="45719" cy="76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135881" y="3429000"/>
                  <a:ext cx="45719" cy="1524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41" name="Straight Arrow Connector 40"/>
            <p:cNvCxnSpPr/>
            <p:nvPr/>
          </p:nvCxnSpPr>
          <p:spPr>
            <a:xfrm flipV="1">
              <a:off x="3276600" y="2514600"/>
              <a:ext cx="533400" cy="30480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3810000" y="2362200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d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</a:rPr>
                <a:t>efect (piece of copper)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1200" y="1295400"/>
            <a:ext cx="3200400" cy="1477328"/>
            <a:chOff x="5791200" y="2438400"/>
            <a:chExt cx="3200400" cy="1477328"/>
          </a:xfrm>
        </p:grpSpPr>
        <p:sp>
          <p:nvSpPr>
            <p:cNvPr id="51" name="TextBox 50"/>
            <p:cNvSpPr txBox="1"/>
            <p:nvPr/>
          </p:nvSpPr>
          <p:spPr>
            <a:xfrm>
              <a:off x="5791200" y="2438400"/>
              <a:ext cx="3200400" cy="1477328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Especially in high magnetic field regions, defects lead to high energy dissipation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52" name="Down Arrow 51"/>
            <p:cNvSpPr/>
            <p:nvPr/>
          </p:nvSpPr>
          <p:spPr>
            <a:xfrm rot="10800000" flipV="1">
              <a:off x="8820472" y="3505200"/>
              <a:ext cx="152400" cy="228600"/>
            </a:xfrm>
            <a:prstGeom prst="downArrow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873823"/>
            <a:ext cx="1905000" cy="581025"/>
          </a:xfrm>
          <a:prstGeom prst="rect">
            <a:avLst/>
          </a:prstGeom>
          <a:noFill/>
        </p:spPr>
      </p:pic>
      <p:cxnSp>
        <p:nvCxnSpPr>
          <p:cNvPr id="54" name="Straight Arrow Connector 53"/>
          <p:cNvCxnSpPr/>
          <p:nvPr/>
        </p:nvCxnSpPr>
        <p:spPr>
          <a:xfrm flipH="1">
            <a:off x="7162800" y="5407223"/>
            <a:ext cx="381000" cy="3048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non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400800" y="5559623"/>
            <a:ext cx="80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R over Q</a:t>
            </a:r>
            <a:endParaRPr lang="it-IT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6" name="Down Arrow 55"/>
          <p:cNvSpPr/>
          <p:nvPr/>
        </p:nvSpPr>
        <p:spPr>
          <a:xfrm rot="10800000">
            <a:off x="3124200" y="4950023"/>
            <a:ext cx="152400" cy="457200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Down Arrow 56"/>
          <p:cNvSpPr/>
          <p:nvPr/>
        </p:nvSpPr>
        <p:spPr>
          <a:xfrm rot="10800000" flipV="1">
            <a:off x="5105400" y="4950023"/>
            <a:ext cx="152400" cy="457200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Down Arrow 57"/>
          <p:cNvSpPr/>
          <p:nvPr/>
        </p:nvSpPr>
        <p:spPr>
          <a:xfrm rot="10800000" flipV="1">
            <a:off x="8610600" y="4950023"/>
            <a:ext cx="152400" cy="457200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9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76800"/>
            <a:ext cx="1085850" cy="600075"/>
          </a:xfrm>
          <a:prstGeom prst="rect">
            <a:avLst/>
          </a:prstGeom>
          <a:noFill/>
        </p:spPr>
      </p:pic>
      <p:pic>
        <p:nvPicPr>
          <p:cNvPr id="60" name="Picture 3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724400"/>
            <a:ext cx="2724150" cy="847725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5868112" y="2307223"/>
            <a:ext cx="2996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+mn-ea"/>
              </a:rPr>
              <a:t>Critical magnetic RF surface field </a:t>
            </a:r>
            <a:endParaRPr lang="en-GB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1999"/>
              </p:ext>
            </p:extLst>
          </p:nvPr>
        </p:nvGraphicFramePr>
        <p:xfrm>
          <a:off x="3246437" y="3352800"/>
          <a:ext cx="12795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Equation" r:id="rId7" imgW="685800" imgH="431640" progId="Equation.3">
                  <p:embed/>
                </p:oleObj>
              </mc:Choice>
              <mc:Fallback>
                <p:oleObj name="Equation" r:id="rId7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7" y="3352800"/>
                        <a:ext cx="12795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133973" y="3543495"/>
            <a:ext cx="396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Defects of 1µm already have an impact! 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600575" y="3728161"/>
            <a:ext cx="4000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63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Additional </a:t>
            </a:r>
            <a:r>
              <a:rPr lang="en-GB" smtClean="0">
                <a:ea typeface="ＭＳ Ｐゴシック" pitchFamily="34" charset="-128"/>
              </a:rPr>
              <a:t>questions (</a:t>
            </a:r>
            <a:r>
              <a:rPr lang="en-GB">
                <a:ea typeface="ＭＳ Ｐゴシック" pitchFamily="34" charset="-128"/>
              </a:rPr>
              <a:t>I</a:t>
            </a:r>
            <a:r>
              <a:rPr lang="en-GB" smtClean="0">
                <a:ea typeface="ＭＳ Ｐゴシック" pitchFamily="34" charset="-128"/>
              </a:rPr>
              <a:t>)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Superconductivity for Accelerators, Erice, Italy, 25 April - 4 May, 2013</a:t>
            </a:r>
            <a:endParaRPr lang="en-GB" sz="1000" smtClean="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accent1"/>
                </a:solidFill>
                <a:latin typeface="Book Antiqua" pitchFamily="18" charset="0"/>
              </a:rPr>
              <a:t>Case study 6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0B5A87-D4FE-42B7-B19B-CD3E316860C3}" type="slidenum">
              <a:rPr lang="en-US" sz="1000">
                <a:solidFill>
                  <a:schemeClr val="accent1"/>
                </a:solidFill>
                <a:latin typeface="Book Antiqua" pitchFamily="18" charset="0"/>
              </a:rPr>
              <a:pPr eaLnBrk="1" hangingPunct="1"/>
              <a:t>11</a:t>
            </a:fld>
            <a:endParaRPr lang="en-US" sz="100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143" y="1371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b="1" dirty="0"/>
              <a:t>High temperature superconductor: YBCO vs. Bi2212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70314"/>
            <a:ext cx="2952328" cy="26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2051" y="3964441"/>
            <a:ext cx="57150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YBCO: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Seems very promising, lower cost?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But…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Strongly anisotropic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Nowadays only available in tapes and lot of open questions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400" dirty="0" smtClean="0"/>
              <a:t>Effect of transverse stress?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400" dirty="0" smtClean="0"/>
              <a:t>AC losses/ transient effects on field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3" y="4876800"/>
            <a:ext cx="3086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No significant differences in terms of critical surface/penetration depth in between Bi2212/YBCO</a:t>
            </a:r>
            <a:endParaRPr lang="en-GB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19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Let’s assume that we are thinking about a high field accelerator quality magnet</a:t>
            </a:r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67763" y="1965366"/>
            <a:ext cx="571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Bi2212</a:t>
            </a:r>
            <a:r>
              <a:rPr lang="en-GB" sz="1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We can produce round wires with </a:t>
            </a:r>
            <a:r>
              <a:rPr lang="en-GB" sz="1400" dirty="0" err="1" smtClean="0"/>
              <a:t>multifilamentary</a:t>
            </a:r>
            <a:r>
              <a:rPr lang="en-GB" sz="1400" dirty="0" smtClean="0"/>
              <a:t> 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Mechanically instability is still an issue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sz="1400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t="41437" r="53055" b="37408"/>
          <a:stretch/>
        </p:blipFill>
        <p:spPr bwMode="auto">
          <a:xfrm>
            <a:off x="5460240" y="2974818"/>
            <a:ext cx="772887" cy="76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80550" r="37669" b="10786"/>
          <a:stretch/>
        </p:blipFill>
        <p:spPr bwMode="auto">
          <a:xfrm>
            <a:off x="4652372" y="5641232"/>
            <a:ext cx="2450311" cy="3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6096000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Our choice: Bi2212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74638"/>
            <a:ext cx="8229600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marL="0" lvl="2"/>
            <a:r>
              <a:rPr lang="en-GB" b="1" kern="0" dirty="0" smtClean="0">
                <a:ea typeface="ＭＳ Ｐゴシック" pitchFamily="34" charset="-128"/>
              </a:rPr>
              <a:t>Additional </a:t>
            </a:r>
            <a:r>
              <a:rPr lang="en-GB" dirty="0">
                <a:ea typeface="ＭＳ Ｐゴシック" pitchFamily="34" charset="-128"/>
              </a:rPr>
              <a:t>questions</a:t>
            </a:r>
            <a:r>
              <a:rPr lang="en-GB" b="1" kern="0" dirty="0" smtClean="0">
                <a:ea typeface="ＭＳ Ｐゴシック" pitchFamily="34" charset="-128"/>
              </a:rPr>
              <a:t> (II)</a:t>
            </a:r>
            <a:endParaRPr lang="en-GB" b="1" kern="0" dirty="0"/>
          </a:p>
        </p:txBody>
      </p:sp>
      <p:sp>
        <p:nvSpPr>
          <p:cNvPr id="6" name="Rectangle 5"/>
          <p:cNvSpPr/>
          <p:nvPr/>
        </p:nvSpPr>
        <p:spPr>
          <a:xfrm>
            <a:off x="990600" y="1218187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2000" b="1" dirty="0"/>
              <a:t>Superconducting coil </a:t>
            </a:r>
            <a:r>
              <a:rPr lang="en-GB" sz="2000" b="1" dirty="0" smtClean="0"/>
              <a:t>design: block </a:t>
            </a:r>
            <a:r>
              <a:rPr lang="en-GB" sz="2000" b="1" dirty="0"/>
              <a:t>vs. </a:t>
            </a:r>
            <a:r>
              <a:rPr lang="en-GB" sz="2000" b="1" dirty="0" err="1"/>
              <a:t>cos</a:t>
            </a:r>
            <a:r>
              <a:rPr lang="en-GB" sz="2000" b="1" dirty="0">
                <a:sym typeface="Symbol" pitchFamily="18" charset="2"/>
              </a:rPr>
              <a:t></a:t>
            </a:r>
            <a:endParaRPr lang="en-GB" sz="20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799" y="5638800"/>
            <a:ext cx="8719457" cy="83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dirty="0">
                <a:latin typeface="Arial" pitchFamily="34" charset="0"/>
                <a:cs typeface="Arial" pitchFamily="34" charset="0"/>
              </a:rPr>
              <a:t>If the field is very high, you need higher pre-stress after cool down…so the bladders/shell-based solution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GB" sz="1900" dirty="0">
                <a:latin typeface="Arial" pitchFamily="34" charset="0"/>
                <a:cs typeface="Arial" pitchFamily="34" charset="0"/>
              </a:rPr>
              <a:t>be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better. Still lot of development needed to assure mechanical stability  at 20T! </a:t>
            </a:r>
            <a:r>
              <a:rPr lang="en-GB" sz="1900" b="1" dirty="0" smtClean="0">
                <a:latin typeface="Arial" pitchFamily="34" charset="0"/>
                <a:cs typeface="Arial" pitchFamily="34" charset="0"/>
              </a:rPr>
              <a:t>Our choice: shell-based</a:t>
            </a:r>
            <a:endParaRPr lang="en-GB" sz="1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179484"/>
              </p:ext>
            </p:extLst>
          </p:nvPr>
        </p:nvGraphicFramePr>
        <p:xfrm>
          <a:off x="4662488" y="5329412"/>
          <a:ext cx="717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Equation" r:id="rId3" imgW="457200" imgH="190440" progId="Equation.3">
                  <p:embed/>
                </p:oleObj>
              </mc:Choice>
              <mc:Fallback>
                <p:oleObj name="Equation" r:id="rId3" imgW="4572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5329412"/>
                        <a:ext cx="7175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4822580"/>
            <a:ext cx="8229600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marL="0" lvl="2"/>
            <a:r>
              <a:rPr lang="en-GB" sz="2000" b="1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Support structures: collar-based vs. shell-based</a:t>
            </a:r>
          </a:p>
        </p:txBody>
      </p:sp>
      <p:pic>
        <p:nvPicPr>
          <p:cNvPr id="77826" name="Picture 2" descr="https://te-dep.web.cern.ch/te-dep/structure/MSC/MDT/fresca2/fresca2_x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02" y="3113523"/>
            <a:ext cx="244729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328" y="1645324"/>
            <a:ext cx="6432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/>
              <a:t>cos</a:t>
            </a:r>
            <a:r>
              <a:rPr lang="en-GB" b="1" dirty="0">
                <a:sym typeface="Symbol" pitchFamily="18" charset="2"/>
              </a:rPr>
              <a:t>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Use </a:t>
            </a:r>
            <a:r>
              <a:rPr lang="en-GB" dirty="0"/>
              <a:t>the beam pipe as inner </a:t>
            </a:r>
            <a:r>
              <a:rPr lang="en-GB" dirty="0" smtClean="0"/>
              <a:t>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More flexibility: dipole, </a:t>
            </a:r>
            <a:r>
              <a:rPr lang="en-GB" dirty="0" err="1"/>
              <a:t>quadrupole</a:t>
            </a:r>
            <a:r>
              <a:rPr lang="en-GB" dirty="0"/>
              <a:t>, </a:t>
            </a:r>
            <a:r>
              <a:rPr lang="en-GB" dirty="0" err="1"/>
              <a:t>sextupole</a:t>
            </a:r>
            <a:r>
              <a:rPr lang="en-GB" dirty="0" smtClean="0"/>
              <a:t>…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Ratio central field/current density is more </a:t>
            </a:r>
            <a:r>
              <a:rPr lang="en-GB" dirty="0">
                <a:sym typeface="Symbol" pitchFamily="18" charset="2"/>
              </a:rPr>
              <a:t>with the same quantity of cable</a:t>
            </a:r>
            <a:r>
              <a:rPr lang="en-GB" dirty="0" smtClean="0">
                <a:sym typeface="Symbol" pitchFamily="18" charset="2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Block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Easier to </a:t>
            </a:r>
            <a:r>
              <a:rPr lang="en-GB" dirty="0" smtClean="0"/>
              <a:t>wind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For the case of a dipole, simple way to achieve good field quality...but mechanical support can be an issue</a:t>
            </a:r>
            <a:endParaRPr lang="en-GB" dirty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27431" y="4267200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cs typeface="Arial" pitchFamily="34" charset="0"/>
              </a:rPr>
              <a:t>Our choice: </a:t>
            </a:r>
            <a:r>
              <a:rPr lang="en-GB" b="1" dirty="0" err="1">
                <a:cs typeface="Arial" pitchFamily="34" charset="0"/>
              </a:rPr>
              <a:t>cos</a:t>
            </a:r>
            <a:r>
              <a:rPr lang="en-GB" b="1" dirty="0">
                <a:cs typeface="Arial" pitchFamily="34" charset="0"/>
                <a:sym typeface="Symbol" pitchFamily="18" charset="2"/>
              </a:rPr>
              <a:t>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28122" r="53676" b="13513"/>
          <a:stretch/>
        </p:blipFill>
        <p:spPr bwMode="auto">
          <a:xfrm>
            <a:off x="6934201" y="1563954"/>
            <a:ext cx="1555052" cy="15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2"/>
            <a:r>
              <a:rPr lang="en-GB" b="1" dirty="0" smtClean="0">
                <a:ea typeface="ＭＳ Ｐゴシック" pitchFamily="34" charset="-128"/>
              </a:rPr>
              <a:t>Additional </a:t>
            </a:r>
            <a:r>
              <a:rPr lang="en-GB" b="1" dirty="0">
                <a:ea typeface="ＭＳ Ｐゴシック" pitchFamily="34" charset="-128"/>
              </a:rPr>
              <a:t>questions (</a:t>
            </a:r>
            <a:r>
              <a:rPr lang="en-GB" b="1" dirty="0" smtClean="0">
                <a:ea typeface="ＭＳ Ｐゴシック" pitchFamily="34" charset="-128"/>
              </a:rPr>
              <a:t>III)</a:t>
            </a:r>
            <a:endParaRPr lang="en-GB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121920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rtl="0">
              <a:spcBef>
                <a:spcPct val="0"/>
              </a:spcBef>
            </a:pPr>
            <a:r>
              <a:rPr lang="en-GB" sz="2000" b="1" kern="0" dirty="0" smtClean="0">
                <a:solidFill>
                  <a:sysClr val="windowText" lastClr="000000"/>
                </a:solidFill>
              </a:rPr>
              <a:t>Assembly procedure: high pre-stress vs. low pre-stress</a:t>
            </a: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9229" y="3811353"/>
            <a:ext cx="8229600" cy="1903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We always want to apply sufficient pre-stress to assure that all the cables are under compression in operation conditions.</a:t>
            </a:r>
          </a:p>
          <a:p>
            <a:r>
              <a:rPr lang="en-GB" sz="1600" dirty="0" smtClean="0"/>
              <a:t>During the R&amp;D phase, one should look at maximum pre-stress can be applied before degradation and stays bellow this value.</a:t>
            </a:r>
          </a:p>
          <a:p>
            <a:r>
              <a:rPr lang="en-GB" sz="1600" dirty="0" smtClean="0"/>
              <a:t>For production, to assure reproducibility, one should keep some margin (about 20%-40%) from this upper boundary. If the pre-stress is very low, reproducibility might become an issue</a:t>
            </a:r>
            <a:r>
              <a:rPr lang="en-GB" sz="1600" dirty="0"/>
              <a:t>?</a:t>
            </a:r>
          </a:p>
        </p:txBody>
      </p:sp>
      <p:pic>
        <p:nvPicPr>
          <p:cNvPr id="73759" name="Picture 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8" t="39011" r="23636" b="34987"/>
          <a:stretch/>
        </p:blipFill>
        <p:spPr bwMode="auto">
          <a:xfrm>
            <a:off x="3399505" y="2286000"/>
            <a:ext cx="2324302" cy="14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1" name="Picture 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t="41913" r="52205" b="29043"/>
          <a:stretch/>
        </p:blipFill>
        <p:spPr bwMode="auto">
          <a:xfrm>
            <a:off x="6302828" y="2286000"/>
            <a:ext cx="2307772" cy="155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3" name="Picture 3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7" t="39007" r="19208" b="25469"/>
          <a:stretch/>
        </p:blipFill>
        <p:spPr bwMode="auto">
          <a:xfrm>
            <a:off x="914400" y="2317982"/>
            <a:ext cx="1817914" cy="12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Elliptical 5-cell cavity in pi-mode: </a:t>
            </a:r>
            <a:br>
              <a:rPr lang="en-GB" b="1" dirty="0" smtClean="0"/>
            </a:br>
            <a:r>
              <a:rPr lang="en-GB" b="1" dirty="0" smtClean="0"/>
              <a:t>Basic Parameters (I)</a:t>
            </a:r>
            <a:endParaRPr lang="en-GB" b="1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Tx/>
              <a:buBlip>
                <a:blip r:embed="rId4"/>
              </a:buBlip>
            </a:pPr>
            <a:endParaRPr lang="en-US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Superconductivity for Accelerators, Erice, Italy, 25 April - 4 May, 2013</a:t>
            </a:r>
            <a:endParaRPr lang="en-GB" sz="1000" smtClean="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accent1"/>
                </a:solidFill>
                <a:latin typeface="Book Antiqua" pitchFamily="18" charset="0"/>
              </a:rPr>
              <a:t>Case study 6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5708248-6828-42D0-90DF-4BFA3121EC34}" type="slidenum"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pPr eaLnBrk="1" hangingPunct="1"/>
              <a:t>2</a:t>
            </a:fld>
            <a:endParaRPr lang="en-US" sz="1000">
              <a:solidFill>
                <a:schemeClr val="accent1"/>
              </a:solidFill>
              <a:latin typeface="Book Antiqua" pitchFamily="18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2" y="1115352"/>
            <a:ext cx="71104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85837"/>
              </p:ext>
            </p:extLst>
          </p:nvPr>
        </p:nvGraphicFramePr>
        <p:xfrm>
          <a:off x="2533657" y="3128818"/>
          <a:ext cx="39116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3" name="Equation" r:id="rId6" imgW="2095200" imgH="495000" progId="Equation.3">
                  <p:embed/>
                </p:oleObj>
              </mc:Choice>
              <mc:Fallback>
                <p:oleObj name="Equation" r:id="rId6" imgW="20952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7" y="3128818"/>
                        <a:ext cx="39116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191296"/>
              </p:ext>
            </p:extLst>
          </p:nvPr>
        </p:nvGraphicFramePr>
        <p:xfrm>
          <a:off x="100667" y="3616821"/>
          <a:ext cx="21796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4" name="Equation" r:id="rId8" imgW="1473120" imgH="647640" progId="Equation.3">
                  <p:embed/>
                </p:oleObj>
              </mc:Choice>
              <mc:Fallback>
                <p:oleObj name="Equation" r:id="rId8" imgW="14731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67" y="3616821"/>
                        <a:ext cx="21796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09108"/>
              </p:ext>
            </p:extLst>
          </p:nvPr>
        </p:nvGraphicFramePr>
        <p:xfrm>
          <a:off x="4800600" y="5715000"/>
          <a:ext cx="1981200" cy="44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5" name="Equation" r:id="rId10" imgW="1117440" imgH="228600" progId="Equation.3">
                  <p:embed/>
                </p:oleObj>
              </mc:Choice>
              <mc:Fallback>
                <p:oleObj name="Equation" r:id="rId10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15000"/>
                        <a:ext cx="1981200" cy="442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53557"/>
              </p:ext>
            </p:extLst>
          </p:nvPr>
        </p:nvGraphicFramePr>
        <p:xfrm>
          <a:off x="2627313" y="4121150"/>
          <a:ext cx="33067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6" name="Equation" r:id="rId12" imgW="2108160" imgH="558720" progId="Equation.3">
                  <p:embed/>
                </p:oleObj>
              </mc:Choice>
              <mc:Fallback>
                <p:oleObj name="Equation" r:id="rId12" imgW="2108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121150"/>
                        <a:ext cx="33067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25950"/>
              </p:ext>
            </p:extLst>
          </p:nvPr>
        </p:nvGraphicFramePr>
        <p:xfrm>
          <a:off x="1521667" y="5572998"/>
          <a:ext cx="2516933" cy="7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7" name="Equation" r:id="rId14" imgW="1511280" imgH="393480" progId="Equation.3">
                  <p:embed/>
                </p:oleObj>
              </mc:Choice>
              <mc:Fallback>
                <p:oleObj name="Equation" r:id="rId14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667" y="5572998"/>
                        <a:ext cx="2516933" cy="7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944152"/>
            <a:ext cx="25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1. Energy of the protons: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910" y="5181600"/>
            <a:ext cx="881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2. Distance between two neighbouring cells (L) and length of the cavity (</a:t>
            </a:r>
            <a:r>
              <a:rPr lang="en-GB" b="1" dirty="0" err="1" smtClean="0"/>
              <a:t>Lacc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76D2-B887-4D88-B2D7-4B064069487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8"/>
          <a:stretch/>
        </p:blipFill>
        <p:spPr bwMode="auto">
          <a:xfrm>
            <a:off x="0" y="1828800"/>
            <a:ext cx="2201697" cy="18722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211558" y="1245327"/>
            <a:ext cx="787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All the given parameters depend </a:t>
            </a:r>
            <a:r>
              <a:rPr lang="en-GB" b="1" u="sng" dirty="0" smtClean="0"/>
              <a:t>ONLY</a:t>
            </a:r>
            <a:r>
              <a:rPr lang="en-GB" b="1" dirty="0" smtClean="0"/>
              <a:t> in the geometry of the cavity</a:t>
            </a:r>
            <a:endParaRPr lang="en-GB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97307"/>
              </p:ext>
            </p:extLst>
          </p:nvPr>
        </p:nvGraphicFramePr>
        <p:xfrm>
          <a:off x="7938" y="4267200"/>
          <a:ext cx="21574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8" name="Equation" r:id="rId4" imgW="1155600" imgH="393480" progId="Equation.3">
                  <p:embed/>
                </p:oleObj>
              </mc:Choice>
              <mc:Fallback>
                <p:oleObj name="Equation" r:id="rId4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4267200"/>
                        <a:ext cx="21574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23398"/>
              </p:ext>
            </p:extLst>
          </p:nvPr>
        </p:nvGraphicFramePr>
        <p:xfrm>
          <a:off x="5643312" y="3914775"/>
          <a:ext cx="357688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9" name="Equation" r:id="rId6" imgW="2070000" imgH="761760" progId="Equation.3">
                  <p:embed/>
                </p:oleObj>
              </mc:Choice>
              <mc:Fallback>
                <p:oleObj name="Equation" r:id="rId6" imgW="20700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312" y="3914775"/>
                        <a:ext cx="3576888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97348"/>
              </p:ext>
            </p:extLst>
          </p:nvPr>
        </p:nvGraphicFramePr>
        <p:xfrm>
          <a:off x="3154363" y="3886200"/>
          <a:ext cx="22987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0" name="Equation" r:id="rId8" imgW="1231560" imgH="761760" progId="Equation.3">
                  <p:embed/>
                </p:oleObj>
              </mc:Choice>
              <mc:Fallback>
                <p:oleObj name="Equation" r:id="rId8" imgW="12315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3886200"/>
                        <a:ext cx="22987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778154"/>
              </p:ext>
            </p:extLst>
          </p:nvPr>
        </p:nvGraphicFramePr>
        <p:xfrm>
          <a:off x="2322513" y="4267200"/>
          <a:ext cx="717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1" name="Equation" r:id="rId10" imgW="457200" imgH="393480" progId="Equation.3">
                  <p:embed/>
                </p:oleObj>
              </mc:Choice>
              <mc:Fallback>
                <p:oleObj name="Equation" r:id="rId10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4267200"/>
                        <a:ext cx="7175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Elliptical 5-cell cavity in pi-mode: </a:t>
            </a:r>
            <a:br>
              <a:rPr lang="en-GB" b="1" dirty="0" smtClean="0"/>
            </a:br>
            <a:r>
              <a:rPr lang="en-GB" b="1" dirty="0" smtClean="0"/>
              <a:t>Basic Parameters (II)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835526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Remark 2</a:t>
            </a:r>
            <a:r>
              <a:rPr lang="en-GB" dirty="0" smtClean="0"/>
              <a:t>: In circular accelerators the factor Ra/Q is usually defined as:</a:t>
            </a:r>
            <a:endParaRPr lang="en-GB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23887"/>
              </p:ext>
            </p:extLst>
          </p:nvPr>
        </p:nvGraphicFramePr>
        <p:xfrm>
          <a:off x="7442282" y="5621791"/>
          <a:ext cx="16446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2" name="Equation" r:id="rId12" imgW="1028520" imgH="469800" progId="Equation.3">
                  <p:embed/>
                </p:oleObj>
              </mc:Choice>
              <mc:Fallback>
                <p:oleObj name="Equation" r:id="rId12" imgW="102852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82" y="5621791"/>
                        <a:ext cx="16446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>
            <a:off x="8229600" y="6020192"/>
            <a:ext cx="152400" cy="380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057400" y="2027872"/>
            <a:ext cx="7242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Remark 1</a:t>
            </a:r>
            <a:r>
              <a:rPr lang="en-GB" dirty="0" smtClean="0"/>
              <a:t>: Typically, for elliptical cells </a:t>
            </a:r>
            <a:r>
              <a:rPr lang="el-GR" dirty="0" smtClean="0">
                <a:latin typeface="Calibri"/>
              </a:rPr>
              <a:t>β</a:t>
            </a:r>
            <a:r>
              <a:rPr lang="en-GB" dirty="0" smtClean="0">
                <a:latin typeface="Calibri"/>
              </a:rPr>
              <a:t>=[0.6,0.8] and </a:t>
            </a:r>
            <a:r>
              <a:rPr lang="en-GB" dirty="0" err="1" smtClean="0">
                <a:latin typeface="Calibri"/>
              </a:rPr>
              <a:t>Epk</a:t>
            </a:r>
            <a:r>
              <a:rPr lang="en-GB" dirty="0" smtClean="0">
                <a:latin typeface="Calibri"/>
              </a:rPr>
              <a:t>/</a:t>
            </a:r>
            <a:r>
              <a:rPr lang="en-GB" dirty="0" err="1" smtClean="0">
                <a:latin typeface="Calibri"/>
              </a:rPr>
              <a:t>Eacc</a:t>
            </a:r>
            <a:r>
              <a:rPr lang="en-GB" dirty="0" smtClean="0">
                <a:latin typeface="Calibri"/>
              </a:rPr>
              <a:t>=[2,2.6]</a:t>
            </a:r>
            <a:endParaRPr lang="en-GB" dirty="0">
              <a:latin typeface="Calibri"/>
            </a:endParaRPr>
          </a:p>
          <a:p>
            <a:endParaRPr lang="en-GB" dirty="0" smtClean="0"/>
          </a:p>
          <a:p>
            <a:r>
              <a:rPr lang="en-GB" dirty="0" smtClean="0"/>
              <a:t>Cavities with elliptical cells for low beta become very big as lower frequencies are used and less stable mechanically (the accelerating gap shortens and cavity walls become more vertical)</a:t>
            </a:r>
          </a:p>
        </p:txBody>
      </p:sp>
    </p:spTree>
    <p:extLst>
      <p:ext uri="{BB962C8B-B14F-4D97-AF65-F5344CB8AC3E}">
        <p14:creationId xmlns:p14="http://schemas.microsoft.com/office/powerpoint/2010/main" val="10687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R</a:t>
            </a:r>
            <a:r>
              <a:rPr lang="en-GB" sz="1800" dirty="0" smtClean="0">
                <a:ea typeface="ＭＳ Ｐゴシック" pitchFamily="34" charset="-128"/>
              </a:rPr>
              <a:t>BCS</a:t>
            </a: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Superconductivity for Accelerators, Erice, Italy, 25 April - 4 May, 2013</a:t>
            </a:r>
            <a:endParaRPr lang="en-GB" sz="1000" smtClean="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Case study introduction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76ED65E-7703-472E-97FC-AAFAE397B0D0}" type="slidenum">
              <a:rPr lang="en-US" sz="1000">
                <a:solidFill>
                  <a:schemeClr val="accent1"/>
                </a:solidFill>
                <a:latin typeface="Book Antiqua" pitchFamily="18" charset="0"/>
              </a:rPr>
              <a:pPr eaLnBrk="1" hangingPunct="1"/>
              <a:t>4</a:t>
            </a:fld>
            <a:endParaRPr lang="en-US" sz="1000">
              <a:solidFill>
                <a:schemeClr val="accent1"/>
              </a:solidFill>
              <a:latin typeface="Book Antiqua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905657"/>
              </p:ext>
            </p:extLst>
          </p:nvPr>
        </p:nvGraphicFramePr>
        <p:xfrm>
          <a:off x="2286000" y="2443814"/>
          <a:ext cx="4191000" cy="243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15263"/>
              </p:ext>
            </p:extLst>
          </p:nvPr>
        </p:nvGraphicFramePr>
        <p:xfrm>
          <a:off x="6934200" y="2967033"/>
          <a:ext cx="15240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</a:tblGrid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Rbcs</a:t>
                      </a:r>
                      <a:r>
                        <a:rPr lang="en-US" sz="1400" b="1" u="none" strike="noStrike" dirty="0">
                          <a:effectLst/>
                        </a:rPr>
                        <a:t> [n</a:t>
                      </a:r>
                      <a:r>
                        <a:rPr lang="el-GR" sz="1400" b="1" u="none" strike="noStrike" dirty="0">
                          <a:effectLst/>
                        </a:rPr>
                        <a:t>Ω]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2677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f=704.4 MHz</a:t>
            </a:r>
          </a:p>
          <a:p>
            <a:r>
              <a:rPr lang="en-US" sz="1400" dirty="0" err="1" smtClean="0"/>
              <a:t>T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(</a:t>
            </a:r>
            <a:r>
              <a:rPr lang="en-US" sz="1400" dirty="0" err="1" smtClean="0"/>
              <a:t>Nb</a:t>
            </a:r>
            <a:r>
              <a:rPr lang="en-US" sz="1400" dirty="0" smtClean="0"/>
              <a:t>)=9.2 K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920161"/>
                <a:ext cx="8991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AutoNum type="romanLcParenR"/>
                </a:pPr>
                <a:r>
                  <a:rPr lang="en-US" dirty="0" smtClean="0"/>
                  <a:t>Operating the cavity at 2 K means lower R</a:t>
                </a:r>
                <a:r>
                  <a:rPr lang="en-US" sz="1200" dirty="0" smtClean="0"/>
                  <a:t>CBS</a:t>
                </a:r>
                <a:r>
                  <a:rPr lang="en-US" dirty="0" smtClean="0"/>
                  <a:t>, which in turn gives a higher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o</a:t>
                </a:r>
                <a:endParaRPr lang="en-US" baseline="-25000" dirty="0" smtClean="0"/>
              </a:p>
              <a:p>
                <a:pPr marL="400050" indent="-400050">
                  <a:buAutoNum type="romanLcParenR"/>
                </a:pPr>
                <a:r>
                  <a:rPr lang="en-US" dirty="0" smtClean="0"/>
                  <a:t>If we look at the experimental correlation:</a:t>
                </a:r>
              </a:p>
              <a:p>
                <a:pPr lvl="1"/>
                <a:r>
                  <a:rPr lang="en-GB" dirty="0" smtClean="0">
                    <a:solidFill>
                      <a:schemeClr val="accent6"/>
                    </a:solidFill>
                    <a:ea typeface="Cambria Math"/>
                  </a:rPr>
                  <a:t>a.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GB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GB" dirty="0" smtClean="0">
                    <a:solidFill>
                      <a:schemeClr val="accent6"/>
                    </a:solidFill>
                  </a:rPr>
                  <a:t> -&gt;</a:t>
                </a:r>
                <a:r>
                  <a:rPr lang="en-GB" dirty="0" smtClean="0">
                    <a:solidFill>
                      <a:schemeClr val="accent6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GB" sz="1200" dirty="0" smtClean="0">
                    <a:solidFill>
                      <a:schemeClr val="accent6"/>
                    </a:solidFill>
                  </a:rPr>
                  <a:t>BCS</a:t>
                </a:r>
              </a:p>
              <a:p>
                <a:pPr lvl="1"/>
                <a:r>
                  <a:rPr lang="en-GB" dirty="0" smtClean="0">
                    <a:solidFill>
                      <a:schemeClr val="accent1"/>
                    </a:solidFill>
                  </a:rPr>
                  <a:t>b.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 -&gt;</a:t>
                </a:r>
                <a:r>
                  <a:rPr lang="en-GB" dirty="0" smtClean="0">
                    <a:solidFill>
                      <a:schemeClr val="accent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GB" sz="1100" dirty="0" smtClean="0">
                    <a:solidFill>
                      <a:schemeClr val="accent1"/>
                    </a:solidFill>
                  </a:rPr>
                  <a:t>BCS</a:t>
                </a:r>
              </a:p>
              <a:p>
                <a:pPr lvl="1"/>
                <a:r>
                  <a:rPr lang="en-US" dirty="0" smtClean="0"/>
                  <a:t>But the reality is much more complex!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0161"/>
                <a:ext cx="89916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407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63901" r="55468" b="32216"/>
          <a:stretch/>
        </p:blipFill>
        <p:spPr bwMode="auto">
          <a:xfrm>
            <a:off x="4920343" y="6020205"/>
            <a:ext cx="2570356" cy="37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120800"/>
                <a:ext cx="9144000" cy="1053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/>
                  <a:t>4. The cavity is made of SC </a:t>
                </a:r>
                <a:r>
                  <a:rPr lang="en-US" sz="1800" b="1" dirty="0" err="1" smtClean="0"/>
                  <a:t>Nb</a:t>
                </a:r>
                <a:r>
                  <a:rPr lang="en-US" sz="1800" b="1" dirty="0" smtClean="0"/>
                  <a:t> operating at 2 K. R</a:t>
                </a:r>
                <a:r>
                  <a:rPr lang="en-US" sz="1800" b="1" baseline="-25000" dirty="0" smtClean="0"/>
                  <a:t>BCS</a:t>
                </a:r>
                <a:r>
                  <a:rPr lang="en-US" sz="1800" b="1" dirty="0" smtClean="0"/>
                  <a:t> can be approximated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𝑩𝑪𝑺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𝟐</m:t>
                      </m:r>
                      <m:r>
                        <a:rPr lang="en-US" sz="1800" b="1" i="1" smtClean="0"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f>
                        <m:f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𝒇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latin typeface="Cambria Math"/>
                                </a:rPr>
                                <m:t>𝟏𝟕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𝟔𝟕</m:t>
                              </m:r>
                            </m:num>
                            <m:den>
                              <m:r>
                                <a:rPr lang="en-US" sz="18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0800"/>
                <a:ext cx="9144000" cy="1053430"/>
              </a:xfrm>
              <a:prstGeom prst="rect">
                <a:avLst/>
              </a:prstGeom>
              <a:blipFill rotWithShape="1">
                <a:blip r:embed="rId5"/>
                <a:stretch>
                  <a:fillRect l="-533" t="-2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777343" y="2823784"/>
            <a:ext cx="2286000" cy="105662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2400" y="2590800"/>
            <a:ext cx="2286000" cy="105662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8200" y="2823784"/>
            <a:ext cx="381000" cy="5283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20343" y="2569458"/>
                <a:ext cx="529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3" y="2569458"/>
                <a:ext cx="52956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0486" y="3593068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T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86" y="3593068"/>
                <a:ext cx="46358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921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Factor </a:t>
            </a:r>
            <a:r>
              <a:rPr lang="en-GB" dirty="0" err="1" smtClean="0"/>
              <a:t>Qo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76D2-B887-4D88-B2D7-4B064069487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06545"/>
              </p:ext>
            </p:extLst>
          </p:nvPr>
        </p:nvGraphicFramePr>
        <p:xfrm>
          <a:off x="2438400" y="1219200"/>
          <a:ext cx="43860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Equation" r:id="rId3" imgW="2260440" imgH="431640" progId="Equation.3">
                  <p:embed/>
                </p:oleObj>
              </mc:Choice>
              <mc:Fallback>
                <p:oleObj name="Equation" r:id="rId3" imgW="2260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219200"/>
                        <a:ext cx="438608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87789" y="2166257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 real cavity, the residual resistance should be taken into account.</a:t>
            </a:r>
          </a:p>
          <a:p>
            <a:endParaRPr lang="en-US" dirty="0" smtClean="0"/>
          </a:p>
          <a:p>
            <a:r>
              <a:rPr lang="en-US" dirty="0" smtClean="0"/>
              <a:t>The possible contributions to </a:t>
            </a:r>
            <a:r>
              <a:rPr lang="en-US" dirty="0" err="1" smtClean="0"/>
              <a:t>Rres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Trapped magnetic field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Normal conducting precipitates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Grain boundaries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Interface losses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Subgap</a:t>
            </a:r>
            <a:r>
              <a:rPr lang="en-US" dirty="0" smtClean="0"/>
              <a:t> states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RRR?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2743200"/>
            <a:ext cx="3663065" cy="339863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48400" y="5181992"/>
            <a:ext cx="1066800" cy="380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1000" y="6191488"/>
                <a:ext cx="4540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Typically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1−10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(0.5</a:t>
                </a:r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GB" dirty="0" smtClean="0"/>
                  <a:t> achievable?) 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191488"/>
                <a:ext cx="454008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210" t="-8333" r="-26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858000" y="5577721"/>
            <a:ext cx="0" cy="6137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Accelerating and maximum gradient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+mn-cs"/>
              </a:rPr>
              <a:t>6. Operation @ stored energy of 65 J</a:t>
            </a:r>
          </a:p>
          <a:p>
            <a:pPr marL="0" indent="0">
              <a:buNone/>
            </a:pPr>
            <a:r>
              <a:rPr lang="en-US" sz="1800" dirty="0" err="1" smtClean="0">
                <a:latin typeface="Arial" pitchFamily="34" charset="0"/>
                <a:ea typeface="ＭＳ Ｐゴシック" pitchFamily="34" charset="-128"/>
                <a:cs typeface="+mn-cs"/>
              </a:rPr>
              <a:t>i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+mn-cs"/>
              </a:rPr>
              <a:t>) Accelerating gradient</a:t>
            </a:r>
          </a:p>
          <a:p>
            <a:pPr marL="514350" indent="-514350">
              <a:buAutoNum type="romanLcParenR"/>
            </a:pPr>
            <a:endParaRPr lang="en-US" sz="1800" dirty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514350" indent="-514350">
              <a:buAutoNum type="romanLcParenR"/>
            </a:pPr>
            <a:endParaRPr lang="en-US" sz="1800" dirty="0" smtClean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  <a:cs typeface="+mn-cs"/>
              </a:rPr>
              <a:t>ii) Dissipated power in the cavity walls</a:t>
            </a:r>
            <a:endParaRPr lang="en-US" sz="18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Superconductivity for Accelerators, Erice, Italy, 25 April - 4 May, 2013</a:t>
            </a:r>
            <a:endParaRPr lang="en-GB" sz="1000" smtClean="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Case study introduction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B519051-0E0F-495B-8055-B5D3477893AB}" type="slidenum">
              <a:rPr lang="en-US" sz="1000">
                <a:solidFill>
                  <a:schemeClr val="accent1"/>
                </a:solidFill>
                <a:latin typeface="Book Antiqua" pitchFamily="18" charset="0"/>
              </a:rPr>
              <a:pPr eaLnBrk="1" hangingPunct="1"/>
              <a:t>6</a:t>
            </a:fld>
            <a:endParaRPr lang="en-US" sz="1000">
              <a:solidFill>
                <a:schemeClr val="accent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072" y="1905000"/>
                <a:ext cx="7924800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   ;  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𝑎𝑐𝑐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     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  <m:r>
                          <m:rPr>
                            <m:brk m:alnAt="1"/>
                          </m:rP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0.5 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</m:groupChr>
                    <m:r>
                      <a:rPr lang="en-US" sz="1800" b="0" i="1" smtClean="0">
                        <a:latin typeface="Cambria Math"/>
                      </a:rPr>
                      <m:t>       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𝑎𝑐𝑐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𝑓𝑈</m:t>
                        </m:r>
                        <m:f>
                          <m:fPr>
                            <m:type m:val="skw"/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den>
                        </m:f>
                      </m:e>
                    </m:rad>
                    <m:r>
                      <a:rPr lang="en-US" sz="1800" b="0" i="1" smtClean="0">
                        <a:latin typeface="Cambria Math"/>
                      </a:rPr>
                      <m:t>=14.2 </m:t>
                    </m:r>
                    <m:r>
                      <a:rPr lang="en-US" sz="1800" b="0" i="1" smtClean="0">
                        <a:latin typeface="Cambria Math"/>
                      </a:rPr>
                      <m:t>𝑀𝑉</m:t>
                    </m:r>
                    <m:r>
                      <a:rPr lang="en-US" sz="1800" b="0" i="1" smtClean="0">
                        <a:latin typeface="Cambria Math"/>
                      </a:rPr>
                      <m:t>/</m:t>
                    </m:r>
                    <m:r>
                      <a:rPr lang="en-US" sz="18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" y="1905000"/>
                <a:ext cx="7924800" cy="9330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600" y="3124200"/>
                <a:ext cx="3697038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𝑑𝑖𝑠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𝑑𝑖𝑠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=5.75 </m:t>
                      </m:r>
                      <m:r>
                        <a:rPr lang="en-US" sz="18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124200"/>
                <a:ext cx="3697038" cy="6577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63" y="3807590"/>
            <a:ext cx="9373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7. M</a:t>
            </a:r>
            <a:r>
              <a:rPr lang="en-US" sz="1800" b="1" dirty="0" smtClean="0"/>
              <a:t>aximum  gradient that can be achieved in this cavity If we take 190 </a:t>
            </a:r>
            <a:r>
              <a:rPr lang="en-US" sz="1800" b="1" dirty="0" err="1" smtClean="0"/>
              <a:t>mT</a:t>
            </a:r>
            <a:r>
              <a:rPr lang="en-US" sz="1800" b="1" dirty="0" smtClean="0"/>
              <a:t> as the critical magnetic RF surface field at 2 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4721906"/>
                <a:ext cx="4644028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𝑝𝑘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𝑎𝑐𝑐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=5.59 </m:t>
                    </m:r>
                    <m:r>
                      <a:rPr lang="en-US" sz="1800" b="0" i="1" smtClean="0">
                        <a:latin typeface="Cambria Math"/>
                      </a:rPr>
                      <m:t>𝑚𝑇</m:t>
                    </m:r>
                    <m:r>
                      <a:rPr lang="en-US" sz="1800" b="0" i="1" smtClean="0">
                        <a:latin typeface="Cambria Math"/>
                      </a:rPr>
                      <m:t>/(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𝑀𝑉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)</m:t>
                    </m:r>
                    <m:groupChr>
                      <m:groupChrPr>
                        <m:chr m:val="⇒"/>
                        <m:pos m:val="top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800" dirty="0" smtClean="0"/>
                  <a:t> = 34 MV/m </a:t>
                </a:r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1906"/>
                <a:ext cx="4644028" cy="509178"/>
              </a:xfrm>
              <a:prstGeom prst="rect">
                <a:avLst/>
              </a:prstGeom>
              <a:blipFill rotWithShape="1">
                <a:blip r:embed="rId4"/>
                <a:stretch>
                  <a:fillRect l="-1837" t="-107229" r="-131" b="-156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03154"/>
            <a:ext cx="2718618" cy="21696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37386" y="650219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86787" y="5303321"/>
            <a:ext cx="169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Magnetic field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63119" y="4959922"/>
            <a:ext cx="2058657" cy="602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60361" y="5434919"/>
            <a:ext cx="319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location of the Magnetic quench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629400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Accelerating and maximum gradient (II)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76D2-B887-4D88-B2D7-4B064069487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err="1" smtClean="0"/>
              <a:t>Eacc</a:t>
            </a:r>
            <a:r>
              <a:rPr lang="en-US" sz="1800" dirty="0" smtClean="0"/>
              <a:t> (14.2 MV/m) &lt; </a:t>
            </a:r>
            <a:r>
              <a:rPr lang="en-US" sz="1800" dirty="0" err="1" smtClean="0"/>
              <a:t>Emax</a:t>
            </a:r>
            <a:r>
              <a:rPr lang="en-US" sz="1800" dirty="0" smtClean="0"/>
              <a:t> (34 MV/m)</a:t>
            </a:r>
          </a:p>
          <a:p>
            <a:pPr marL="0" indent="0">
              <a:buNone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We are operating at half of the maximum accelerating gradient. Is this standard?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Of course, we don’t wont to work at </a:t>
            </a:r>
            <a:r>
              <a:rPr lang="en-US" sz="1800" dirty="0" err="1" smtClean="0"/>
              <a:t>Emax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any perturbation in the system will involve a quench: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211" y="3979435"/>
            <a:ext cx="20762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sources: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Surface defects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Bad cooling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Multipacting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/>
              <a:t>emission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19200" y="3459903"/>
            <a:ext cx="9906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Heat source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2422071" y="3597114"/>
            <a:ext cx="609600" cy="2286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22071" y="327523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</a:t>
            </a:r>
            <a:r>
              <a:rPr lang="en-GB" sz="1400" dirty="0" err="1" smtClean="0"/>
              <a:t>dis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34" y="352674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∆T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rot="19772716">
            <a:off x="3828261" y="3434414"/>
            <a:ext cx="5715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175416">
            <a:off x="3820164" y="3897988"/>
            <a:ext cx="571500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33900" y="3157416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Cooling power is able to compensate: nothing happens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33900" y="38978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Magnetic quench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Loaded Quality Factor Q</a:t>
            </a:r>
            <a:r>
              <a:rPr lang="en-GB" sz="2000" dirty="0" smtClean="0">
                <a:ea typeface="ＭＳ Ｐゴシック" pitchFamily="34" charset="-128"/>
              </a:rPr>
              <a:t>L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Superconductivity for Accelerators, Erice, Italy, 25 April - 4 May, 2013</a:t>
            </a:r>
            <a:endParaRPr lang="en-GB" sz="1000" smtClean="0">
              <a:solidFill>
                <a:schemeClr val="accent1"/>
              </a:solidFill>
              <a:latin typeface="Book Antiqua" pitchFamily="18" charset="0"/>
            </a:endParaRP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chemeClr val="accent1"/>
                </a:solidFill>
                <a:latin typeface="Book Antiqua" pitchFamily="18" charset="0"/>
              </a:rPr>
              <a:t>Case study introduction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FA262D6-5CB9-4B32-9F72-66032ED0D06E}" type="slidenum">
              <a:rPr lang="en-US" sz="1000">
                <a:solidFill>
                  <a:schemeClr val="accent1"/>
                </a:solidFill>
                <a:latin typeface="Book Antiqua" pitchFamily="18" charset="0"/>
              </a:rPr>
              <a:pPr eaLnBrk="1" hangingPunct="1"/>
              <a:t>8</a:t>
            </a:fld>
            <a:endParaRPr lang="en-US" sz="1000">
              <a:solidFill>
                <a:schemeClr val="accent1"/>
              </a:solidFill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1731"/>
                <a:ext cx="9144000" cy="402213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b="1" dirty="0" smtClean="0"/>
                  <a:t>Loaded quality factor: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𝒆𝒙𝒕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/>
                      </a:rPr>
                      <m:t>     ;   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𝒆𝒙𝒕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𝑾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𝒆𝒙𝒕</m:t>
                        </m:r>
                      </m:sub>
                    </m:sSub>
                  </m:oMath>
                </a14:m>
                <a:r>
                  <a:rPr lang="en-US" sz="1800" b="1" dirty="0" smtClean="0"/>
                  <a:t>        </a:t>
                </a:r>
              </a:p>
              <a:p>
                <a:pPr marL="0" indent="0" algn="ctr">
                  <a:buNone/>
                </a:pPr>
                <a:r>
                  <a:rPr lang="en-US" sz="1800" b="1" dirty="0" smtClean="0"/>
                  <a:t> W=65 J         ;       </a:t>
                </a:r>
                <a:r>
                  <a:rPr lang="en-US" sz="1800" b="1" dirty="0" err="1" smtClean="0"/>
                  <a:t>P</a:t>
                </a:r>
                <a:r>
                  <a:rPr lang="en-US" sz="1400" b="1" dirty="0" err="1" smtClean="0"/>
                  <a:t>ext</a:t>
                </a:r>
                <a:r>
                  <a:rPr lang="en-US" sz="1800" b="1" dirty="0" smtClean="0"/>
                  <a:t>=100 kW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W is the energy stored in the cavity</a:t>
                </a:r>
              </a:p>
              <a:p>
                <a:pPr marL="0" indent="0">
                  <a:buNone/>
                </a:pPr>
                <a:r>
                  <a:rPr lang="en-US" sz="1800" b="1" dirty="0" err="1" smtClean="0"/>
                  <a:t>Q</a:t>
                </a:r>
                <a:r>
                  <a:rPr lang="en-US" sz="1800" b="1" baseline="-25000" dirty="0" err="1" smtClean="0"/>
                  <a:t>ext</a:t>
                </a:r>
                <a:r>
                  <a:rPr lang="en-US" sz="1800" b="1" baseline="-25000" dirty="0" smtClean="0"/>
                  <a:t> </a:t>
                </a:r>
                <a:r>
                  <a:rPr lang="en-US" sz="1800" b="1" dirty="0" smtClean="0"/>
                  <a:t>describes the effect of the power coupler attached to the cavity</a:t>
                </a:r>
              </a:p>
              <a:p>
                <a:pPr marL="0" indent="0">
                  <a:buNone/>
                </a:pPr>
                <a:r>
                  <a:rPr lang="en-US" sz="1800" b="1" dirty="0" err="1" smtClean="0"/>
                  <a:t>P</a:t>
                </a:r>
                <a:r>
                  <a:rPr lang="en-US" sz="1800" b="1" baseline="-25000" dirty="0" err="1" smtClean="0"/>
                  <a:t>ext</a:t>
                </a:r>
                <a:r>
                  <a:rPr lang="en-US" sz="1800" b="1" dirty="0" smtClean="0"/>
                  <a:t> is the power exchanged with the coupler. 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Q</a:t>
                </a:r>
                <a:r>
                  <a:rPr lang="en-US" sz="1800" b="1" baseline="-25000" dirty="0" smtClean="0"/>
                  <a:t>L </a:t>
                </a:r>
                <a:r>
                  <a:rPr lang="en-US" sz="1800" b="1" dirty="0"/>
                  <a:t>of the cavity</a:t>
                </a:r>
                <a:r>
                  <a:rPr lang="en-US" sz="1800" b="1" dirty="0" smtClean="0"/>
                  <a:t>.</a:t>
                </a:r>
                <a:endParaRPr lang="en-US" sz="1800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𝑤𝑊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𝑒𝑥𝑡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 smtClean="0"/>
                  <a:t>= 2.88x10</a:t>
                </a:r>
                <a:r>
                  <a:rPr lang="en-US" sz="1800" baseline="30000" dirty="0" smtClean="0"/>
                  <a:t>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≈</m:t>
                        </m:r>
                        <m:r>
                          <a:rPr lang="en-US" sz="18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𝒆𝒙𝒕</m:t>
                        </m:r>
                      </m:sub>
                    </m:sSub>
                  </m:oMath>
                </a14:m>
                <a:endParaRPr lang="en-US" sz="1800" baseline="30000" dirty="0" smtClean="0"/>
              </a:p>
              <a:p>
                <a:pPr marL="0" indent="0">
                  <a:buNone/>
                </a:pPr>
                <a:endParaRPr lang="en-US" sz="1800" baseline="300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Frequency </a:t>
                </a:r>
                <a:r>
                  <a:rPr lang="en-US" sz="1800" b="1" dirty="0"/>
                  <a:t>bandwidth of the cavity</a:t>
                </a:r>
                <a:r>
                  <a:rPr lang="en-US" sz="1800" b="1" dirty="0" smtClean="0"/>
                  <a:t>.</a:t>
                </a:r>
                <a:endParaRPr lang="en-US" sz="1800" baseline="30000" dirty="0"/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  <m:groupChr>
                      <m:groupChrPr>
                        <m:chr m:val="⇒"/>
                        <m:pos m:val="top"/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groupChrPr>
                      <m:e/>
                    </m:groupCh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=244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𝐻𝑧</m:t>
                    </m:r>
                  </m:oMath>
                </a14:m>
                <a:endParaRPr lang="en-US" sz="1800" baseline="300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1731"/>
                <a:ext cx="9144000" cy="4022135"/>
              </a:xfrm>
              <a:blipFill rotWithShape="1">
                <a:blip r:embed="rId2"/>
                <a:stretch>
                  <a:fillRect l="-400" t="-106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92634" y="3616750"/>
            <a:ext cx="2794000" cy="1676400"/>
            <a:chOff x="5257800" y="4648200"/>
            <a:chExt cx="2514600" cy="1676400"/>
          </a:xfrm>
        </p:grpSpPr>
        <p:grpSp>
          <p:nvGrpSpPr>
            <p:cNvPr id="11" name="Group 10"/>
            <p:cNvGrpSpPr/>
            <p:nvPr/>
          </p:nvGrpSpPr>
          <p:grpSpPr>
            <a:xfrm>
              <a:off x="5257800" y="4648200"/>
              <a:ext cx="2514600" cy="1676400"/>
              <a:chOff x="5410200" y="4343400"/>
              <a:chExt cx="2514600" cy="1676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410200" y="5943600"/>
                <a:ext cx="2362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629400" y="4343400"/>
                <a:ext cx="0" cy="1676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5410200" y="4589055"/>
                <a:ext cx="1296538" cy="1278345"/>
              </a:xfrm>
              <a:custGeom>
                <a:avLst/>
                <a:gdLst>
                  <a:gd name="connsiteX0" fmla="*/ 0 w 1296538"/>
                  <a:gd name="connsiteY0" fmla="*/ 1269313 h 1278345"/>
                  <a:gd name="connsiteX1" fmla="*/ 682388 w 1296538"/>
                  <a:gd name="connsiteY1" fmla="*/ 1119188 h 1278345"/>
                  <a:gd name="connsiteX2" fmla="*/ 1009935 w 1296538"/>
                  <a:gd name="connsiteY2" fmla="*/ 177492 h 1278345"/>
                  <a:gd name="connsiteX3" fmla="*/ 1296538 w 1296538"/>
                  <a:gd name="connsiteY3" fmla="*/ 71 h 1278345"/>
                  <a:gd name="connsiteX4" fmla="*/ 1296538 w 1296538"/>
                  <a:gd name="connsiteY4" fmla="*/ 71 h 127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538" h="1278345">
                    <a:moveTo>
                      <a:pt x="0" y="1269313"/>
                    </a:moveTo>
                    <a:cubicBezTo>
                      <a:pt x="257033" y="1285235"/>
                      <a:pt x="514066" y="1301158"/>
                      <a:pt x="682388" y="1119188"/>
                    </a:cubicBezTo>
                    <a:cubicBezTo>
                      <a:pt x="850710" y="937218"/>
                      <a:pt x="907577" y="364011"/>
                      <a:pt x="1009935" y="177492"/>
                    </a:cubicBezTo>
                    <a:cubicBezTo>
                      <a:pt x="1112293" y="-9027"/>
                      <a:pt x="1296538" y="71"/>
                      <a:pt x="1296538" y="71"/>
                    </a:cubicBezTo>
                    <a:lnTo>
                      <a:pt x="1296538" y="7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6628262" y="4589055"/>
                <a:ext cx="1296538" cy="1278345"/>
              </a:xfrm>
              <a:custGeom>
                <a:avLst/>
                <a:gdLst>
                  <a:gd name="connsiteX0" fmla="*/ 0 w 1296538"/>
                  <a:gd name="connsiteY0" fmla="*/ 1269313 h 1278345"/>
                  <a:gd name="connsiteX1" fmla="*/ 682388 w 1296538"/>
                  <a:gd name="connsiteY1" fmla="*/ 1119188 h 1278345"/>
                  <a:gd name="connsiteX2" fmla="*/ 1009935 w 1296538"/>
                  <a:gd name="connsiteY2" fmla="*/ 177492 h 1278345"/>
                  <a:gd name="connsiteX3" fmla="*/ 1296538 w 1296538"/>
                  <a:gd name="connsiteY3" fmla="*/ 71 h 1278345"/>
                  <a:gd name="connsiteX4" fmla="*/ 1296538 w 1296538"/>
                  <a:gd name="connsiteY4" fmla="*/ 71 h 127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538" h="1278345">
                    <a:moveTo>
                      <a:pt x="0" y="1269313"/>
                    </a:moveTo>
                    <a:cubicBezTo>
                      <a:pt x="257033" y="1285235"/>
                      <a:pt x="514066" y="1301158"/>
                      <a:pt x="682388" y="1119188"/>
                    </a:cubicBezTo>
                    <a:cubicBezTo>
                      <a:pt x="850710" y="937218"/>
                      <a:pt x="907577" y="364011"/>
                      <a:pt x="1009935" y="177492"/>
                    </a:cubicBezTo>
                    <a:cubicBezTo>
                      <a:pt x="1112293" y="-9027"/>
                      <a:pt x="1296538" y="71"/>
                      <a:pt x="1296538" y="71"/>
                    </a:cubicBezTo>
                    <a:lnTo>
                      <a:pt x="1296538" y="71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324600" y="5181600"/>
                <a:ext cx="6858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172200" y="4876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76900" y="4692134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/>
                <a:t>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97874" y="5533027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Δ</a:t>
              </a:r>
              <a:r>
                <a:rPr lang="el-GR" dirty="0" smtClean="0"/>
                <a:t>ω</a:t>
              </a:r>
              <a:endParaRPr lang="en-US" baseline="-25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293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will be able to tune the cavity </a:t>
            </a:r>
            <a:r>
              <a:rPr lang="en-US" dirty="0" smtClean="0"/>
              <a:t>within </a:t>
            </a:r>
            <a:r>
              <a:rPr lang="en-US" dirty="0"/>
              <a:t>this range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Superconductivity for Accelerators, Erice, Italy, 25 April - 4 May,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76D2-B887-4D88-B2D7-4B064069487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43000"/>
            <a:ext cx="8991600" cy="19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Book Antiqua" pitchFamily="18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Book Antiqua" pitchFamily="18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kern="1200">
                <a:solidFill>
                  <a:schemeClr val="tx1"/>
                </a:solidFill>
                <a:latin typeface="Book Antiqua" pitchFamily="18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Book Antiqua" pitchFamily="18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Book Antiqua" pitchFamily="18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FREQUENCY TUNERS: Keep the frequency of the cavity on its nominal value.</a:t>
            </a:r>
          </a:p>
          <a:p>
            <a:pPr algn="just">
              <a:buFont typeface="+mj-lt"/>
              <a:buAutoNum type="arabicPeriod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Stepper motor tuners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for coarse tuning, they are slow in response (i.e. when the cavity is cooled down)</a:t>
            </a:r>
          </a:p>
          <a:p>
            <a:pPr algn="just">
              <a:buFont typeface="+mj-lt"/>
              <a:buAutoNum type="arabicPeriod"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Piezo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-tuners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for fine tuning, fast response (i.e. to accommodate for  vibrations and pressure fluctuations from the He bath).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The control of the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piezo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tuners is done by  comparing the phase difference between reflected and forward signals</a:t>
            </a:r>
          </a:p>
          <a:p>
            <a:pPr marL="0" indent="0" algn="just">
              <a:buFontTx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4385" b="6304"/>
          <a:stretch/>
        </p:blipFill>
        <p:spPr bwMode="auto">
          <a:xfrm>
            <a:off x="1676400" y="3243942"/>
            <a:ext cx="3679371" cy="26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6026685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H. </a:t>
            </a:r>
            <a:r>
              <a:rPr lang="en-US" sz="900" dirty="0" err="1" smtClean="0"/>
              <a:t>Saugnac</a:t>
            </a:r>
            <a:r>
              <a:rPr lang="en-US" sz="900" dirty="0" smtClean="0"/>
              <a:t> SLHiPP2</a:t>
            </a:r>
            <a:endParaRPr lang="en-US" sz="9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24191" r="6622" b="18055"/>
          <a:stretch/>
        </p:blipFill>
        <p:spPr bwMode="auto">
          <a:xfrm>
            <a:off x="5943600" y="3243942"/>
            <a:ext cx="2785878" cy="26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086600" y="3668486"/>
            <a:ext cx="1066800" cy="380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13891</TotalTime>
  <Words>1376</Words>
  <Application>Microsoft Office PowerPoint</Application>
  <PresentationFormat>On-screen Show (4:3)</PresentationFormat>
  <Paragraphs>201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CERN Accelerator School  Superconductivity for Accelerators  Case study 6: RF test and properties of a superconducting cavity </vt:lpstr>
      <vt:lpstr>Elliptical 5-cell cavity in pi-mode:  Basic Parameters (I)</vt:lpstr>
      <vt:lpstr>Elliptical 5-cell cavity in pi-mode:  Basic Parameters (II)</vt:lpstr>
      <vt:lpstr>RBCS</vt:lpstr>
      <vt:lpstr>Quality Factor Qo</vt:lpstr>
      <vt:lpstr>Accelerating and maximum gradient (I)</vt:lpstr>
      <vt:lpstr>Accelerating and maximum gradient (II)</vt:lpstr>
      <vt:lpstr>Loaded Quality Factor QL</vt:lpstr>
      <vt:lpstr>Tuners</vt:lpstr>
      <vt:lpstr>Impact of a normal conducting incursion</vt:lpstr>
      <vt:lpstr>Additional questions (I)</vt:lpstr>
      <vt:lpstr>PowerPoint Presentation</vt:lpstr>
      <vt:lpstr>Additional questions (III)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Susana Izquierdo Bermudez</cp:lastModifiedBy>
  <cp:revision>226</cp:revision>
  <cp:lastPrinted>2013-04-24T13:21:34Z</cp:lastPrinted>
  <dcterms:created xsi:type="dcterms:W3CDTF">2009-03-14T19:19:23Z</dcterms:created>
  <dcterms:modified xsi:type="dcterms:W3CDTF">2013-05-02T15:59:31Z</dcterms:modified>
</cp:coreProperties>
</file>