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9" d="100"/>
          <a:sy n="99" d="100"/>
        </p:scale>
        <p:origin x="-113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1230870680936397"/>
          <c:y val="3.0827265812092695E-2"/>
          <c:w val="0.71727230250064899"/>
          <c:h val="0.83405347901631433"/>
        </c:manualLayout>
      </c:layout>
      <c:scatterChart>
        <c:scatterStyle val="smoothMarker"/>
        <c:varyColors val="0"/>
        <c:ser>
          <c:idx val="3"/>
          <c:order val="3"/>
          <c:tx>
            <c:v>working point</c:v>
          </c:tx>
          <c:marker>
            <c:symbol val="circle"/>
            <c:size val="20"/>
            <c:spPr>
              <a:solidFill>
                <a:srgbClr val="0070C0"/>
              </a:solidFill>
            </c:spPr>
          </c:marker>
          <c:xVal>
            <c:numRef>
              <c:f>'Jc-Summers'!$S$12</c:f>
              <c:numCache>
                <c:formatCode>General</c:formatCode>
                <c:ptCount val="1"/>
                <c:pt idx="0">
                  <c:v>12.86</c:v>
                </c:pt>
              </c:numCache>
            </c:numRef>
          </c:xVal>
          <c:yVal>
            <c:numRef>
              <c:f>'Jc-Summers'!$T$12</c:f>
              <c:numCache>
                <c:formatCode>General</c:formatCode>
                <c:ptCount val="1"/>
                <c:pt idx="0">
                  <c:v>1580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0059456"/>
        <c:axId val="40060608"/>
      </c:scatterChart>
      <c:scatterChart>
        <c:scatterStyle val="lineMarker"/>
        <c:varyColors val="0"/>
        <c:ser>
          <c:idx val="1"/>
          <c:order val="0"/>
          <c:tx>
            <c:v>NbTi 1.9 K</c:v>
          </c:tx>
          <c:spPr>
            <a:ln>
              <a:solidFill>
                <a:srgbClr val="FF0000"/>
              </a:solidFill>
              <a:prstDash val="sysDash"/>
            </a:ln>
          </c:spPr>
          <c:marker>
            <c:symbol val="none"/>
          </c:marker>
          <c:xVal>
            <c:numRef>
              <c:f>NbTi_Bottura!$B$14:$B$34</c:f>
              <c:numCache>
                <c:formatCode>0.0</c:formatCode>
                <c:ptCount val="21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2</c:v>
                </c:pt>
                <c:pt idx="4">
                  <c:v>3</c:v>
                </c:pt>
                <c:pt idx="5">
                  <c:v>3</c:v>
                </c:pt>
                <c:pt idx="6">
                  <c:v>4</c:v>
                </c:pt>
                <c:pt idx="7">
                  <c:v>4</c:v>
                </c:pt>
                <c:pt idx="8">
                  <c:v>5</c:v>
                </c:pt>
                <c:pt idx="9">
                  <c:v>5</c:v>
                </c:pt>
                <c:pt idx="10">
                  <c:v>6</c:v>
                </c:pt>
                <c:pt idx="11">
                  <c:v>6</c:v>
                </c:pt>
                <c:pt idx="12">
                  <c:v>7</c:v>
                </c:pt>
                <c:pt idx="13">
                  <c:v>7.47</c:v>
                </c:pt>
                <c:pt idx="14">
                  <c:v>8</c:v>
                </c:pt>
                <c:pt idx="15">
                  <c:v>9</c:v>
                </c:pt>
                <c:pt idx="16">
                  <c:v>10</c:v>
                </c:pt>
                <c:pt idx="17">
                  <c:v>11</c:v>
                </c:pt>
                <c:pt idx="18">
                  <c:v>12</c:v>
                </c:pt>
                <c:pt idx="19">
                  <c:v>13</c:v>
                </c:pt>
                <c:pt idx="20">
                  <c:v>13.5</c:v>
                </c:pt>
              </c:numCache>
            </c:numRef>
          </c:xVal>
          <c:yVal>
            <c:numRef>
              <c:f>NbTi_Bottura!$D$14:$D$34</c:f>
              <c:numCache>
                <c:formatCode>0</c:formatCode>
                <c:ptCount val="21"/>
                <c:pt idx="0">
                  <c:v>12359.023599343154</c:v>
                </c:pt>
                <c:pt idx="1">
                  <c:v>12359.023599343154</c:v>
                </c:pt>
                <c:pt idx="2">
                  <c:v>8798.588125491282</c:v>
                </c:pt>
                <c:pt idx="3">
                  <c:v>8798.588125491282</c:v>
                </c:pt>
                <c:pt idx="4">
                  <c:v>6914.7580166879679</c:v>
                </c:pt>
                <c:pt idx="5">
                  <c:v>6914.7580166879679</c:v>
                </c:pt>
                <c:pt idx="6">
                  <c:v>5624.9128933158881</c:v>
                </c:pt>
                <c:pt idx="7">
                  <c:v>5624.9128933158881</c:v>
                </c:pt>
                <c:pt idx="8">
                  <c:v>4634.4024714697671</c:v>
                </c:pt>
                <c:pt idx="9">
                  <c:v>4634.4024714697671</c:v>
                </c:pt>
                <c:pt idx="10">
                  <c:v>3822.8638999518503</c:v>
                </c:pt>
                <c:pt idx="11">
                  <c:v>3822.8638999518503</c:v>
                </c:pt>
                <c:pt idx="12">
                  <c:v>3129.938103918726</c:v>
                </c:pt>
                <c:pt idx="13">
                  <c:v>2834.8848740737958</c:v>
                </c:pt>
                <c:pt idx="14">
                  <c:v>2521.2555171425734</c:v>
                </c:pt>
                <c:pt idx="15">
                  <c:v>1975.4611218757489</c:v>
                </c:pt>
                <c:pt idx="16">
                  <c:v>1478.4109848554012</c:v>
                </c:pt>
                <c:pt idx="17">
                  <c:v>1020.2678434006405</c:v>
                </c:pt>
                <c:pt idx="18">
                  <c:v>593.92004738677008</c:v>
                </c:pt>
                <c:pt idx="19">
                  <c:v>194.06258841958334</c:v>
                </c:pt>
                <c:pt idx="20">
                  <c:v>2.760791246196117</c:v>
                </c:pt>
              </c:numCache>
            </c:numRef>
          </c:yVal>
          <c:smooth val="0"/>
        </c:ser>
        <c:ser>
          <c:idx val="0"/>
          <c:order val="1"/>
          <c:tx>
            <c:v>Nb3Sn, 1.9 K</c:v>
          </c:tx>
          <c:spPr>
            <a:ln>
              <a:solidFill>
                <a:schemeClr val="accent1"/>
              </a:solidFill>
              <a:prstDash val="sysDash"/>
            </a:ln>
          </c:spPr>
          <c:marker>
            <c:symbol val="none"/>
          </c:marker>
          <c:xVal>
            <c:numRef>
              <c:f>'Jc-Summers'!$L$10:$L$48</c:f>
              <c:numCache>
                <c:formatCode>0.0</c:formatCode>
                <c:ptCount val="39"/>
                <c:pt idx="0">
                  <c:v>1</c:v>
                </c:pt>
                <c:pt idx="1">
                  <c:v>1.5</c:v>
                </c:pt>
                <c:pt idx="2">
                  <c:v>2</c:v>
                </c:pt>
                <c:pt idx="3">
                  <c:v>2.5</c:v>
                </c:pt>
                <c:pt idx="4">
                  <c:v>3</c:v>
                </c:pt>
                <c:pt idx="5">
                  <c:v>3.5</c:v>
                </c:pt>
                <c:pt idx="6">
                  <c:v>4</c:v>
                </c:pt>
                <c:pt idx="7">
                  <c:v>4.5</c:v>
                </c:pt>
                <c:pt idx="8">
                  <c:v>5</c:v>
                </c:pt>
                <c:pt idx="9">
                  <c:v>5.5</c:v>
                </c:pt>
                <c:pt idx="10">
                  <c:v>6</c:v>
                </c:pt>
                <c:pt idx="11">
                  <c:v>6.5</c:v>
                </c:pt>
                <c:pt idx="12">
                  <c:v>7</c:v>
                </c:pt>
                <c:pt idx="13">
                  <c:v>7.5</c:v>
                </c:pt>
                <c:pt idx="14">
                  <c:v>8</c:v>
                </c:pt>
                <c:pt idx="15">
                  <c:v>8.5</c:v>
                </c:pt>
                <c:pt idx="16">
                  <c:v>9</c:v>
                </c:pt>
                <c:pt idx="17">
                  <c:v>9.5</c:v>
                </c:pt>
                <c:pt idx="18">
                  <c:v>10</c:v>
                </c:pt>
                <c:pt idx="19">
                  <c:v>10.5</c:v>
                </c:pt>
                <c:pt idx="20">
                  <c:v>11</c:v>
                </c:pt>
                <c:pt idx="21">
                  <c:v>11.5</c:v>
                </c:pt>
                <c:pt idx="22">
                  <c:v>12</c:v>
                </c:pt>
                <c:pt idx="23">
                  <c:v>12.5</c:v>
                </c:pt>
                <c:pt idx="24">
                  <c:v>13</c:v>
                </c:pt>
                <c:pt idx="25">
                  <c:v>13.5</c:v>
                </c:pt>
                <c:pt idx="26">
                  <c:v>14</c:v>
                </c:pt>
                <c:pt idx="27">
                  <c:v>14.75</c:v>
                </c:pt>
                <c:pt idx="28">
                  <c:v>15</c:v>
                </c:pt>
                <c:pt idx="29">
                  <c:v>15.5</c:v>
                </c:pt>
                <c:pt idx="30">
                  <c:v>16</c:v>
                </c:pt>
                <c:pt idx="31">
                  <c:v>16.5</c:v>
                </c:pt>
                <c:pt idx="32">
                  <c:v>17</c:v>
                </c:pt>
                <c:pt idx="33">
                  <c:v>17.5</c:v>
                </c:pt>
                <c:pt idx="34">
                  <c:v>18</c:v>
                </c:pt>
                <c:pt idx="35">
                  <c:v>18.5</c:v>
                </c:pt>
                <c:pt idx="36">
                  <c:v>19</c:v>
                </c:pt>
                <c:pt idx="37">
                  <c:v>19.5</c:v>
                </c:pt>
                <c:pt idx="38">
                  <c:v>20</c:v>
                </c:pt>
              </c:numCache>
            </c:numRef>
          </c:xVal>
          <c:yVal>
            <c:numRef>
              <c:f>'Jc-Summers'!$M$10:$M$48</c:f>
              <c:numCache>
                <c:formatCode>0</c:formatCode>
                <c:ptCount val="39"/>
                <c:pt idx="0">
                  <c:v>54464.065687355112</c:v>
                </c:pt>
                <c:pt idx="1">
                  <c:v>42500.050321618233</c:v>
                </c:pt>
                <c:pt idx="2">
                  <c:v>35138.973560726539</c:v>
                </c:pt>
                <c:pt idx="3">
                  <c:v>29972.66762547335</c:v>
                </c:pt>
                <c:pt idx="4">
                  <c:v>26063.049309639613</c:v>
                </c:pt>
                <c:pt idx="5">
                  <c:v>22957.069276915365</c:v>
                </c:pt>
                <c:pt idx="6">
                  <c:v>20404.80178420708</c:v>
                </c:pt>
                <c:pt idx="7">
                  <c:v>18255.189353792768</c:v>
                </c:pt>
                <c:pt idx="8">
                  <c:v>16410.613290171645</c:v>
                </c:pt>
                <c:pt idx="9">
                  <c:v>14804.670757960701</c:v>
                </c:pt>
                <c:pt idx="10">
                  <c:v>13390.321638911813</c:v>
                </c:pt>
                <c:pt idx="11">
                  <c:v>12133.125493976322</c:v>
                </c:pt>
                <c:pt idx="12">
                  <c:v>11007.168118944079</c:v>
                </c:pt>
                <c:pt idx="13">
                  <c:v>9992.4964183184893</c:v>
                </c:pt>
                <c:pt idx="14">
                  <c:v>9073.4417616490155</c:v>
                </c:pt>
                <c:pt idx="15">
                  <c:v>8237.4887955618724</c:v>
                </c:pt>
                <c:pt idx="16">
                  <c:v>7474.4911473423072</c:v>
                </c:pt>
                <c:pt idx="17">
                  <c:v>6776.1145690740404</c:v>
                </c:pt>
                <c:pt idx="18">
                  <c:v>6135.433226471815</c:v>
                </c:pt>
                <c:pt idx="19">
                  <c:v>5546.6315527912175</c:v>
                </c:pt>
                <c:pt idx="20">
                  <c:v>5004.7804015157662</c:v>
                </c:pt>
                <c:pt idx="21">
                  <c:v>4505.6664746563056</c:v>
                </c:pt>
                <c:pt idx="22">
                  <c:v>4045.6605972702887</c:v>
                </c:pt>
                <c:pt idx="23">
                  <c:v>3621.6147492857581</c:v>
                </c:pt>
                <c:pt idx="24">
                  <c:v>3230.7806811264886</c:v>
                </c:pt>
                <c:pt idx="25">
                  <c:v>2870.7449340261123</c:v>
                </c:pt>
                <c:pt idx="26">
                  <c:v>2539.376473209049</c:v>
                </c:pt>
                <c:pt idx="27">
                  <c:v>2091.994867633246</c:v>
                </c:pt>
                <c:pt idx="28">
                  <c:v>1955.2816864876149</c:v>
                </c:pt>
                <c:pt idx="29">
                  <c:v>1699.3591706718526</c:v>
                </c:pt>
                <c:pt idx="30">
                  <c:v>1465.6588539912223</c:v>
                </c:pt>
                <c:pt idx="31">
                  <c:v>1252.9552834055307</c:v>
                </c:pt>
                <c:pt idx="32">
                  <c:v>1060.1384385562046</c:v>
                </c:pt>
                <c:pt idx="33">
                  <c:v>886.19948741643952</c:v>
                </c:pt>
                <c:pt idx="34">
                  <c:v>730.21867023898255</c:v>
                </c:pt>
                <c:pt idx="35">
                  <c:v>591.35494269082369</c:v>
                </c:pt>
                <c:pt idx="36">
                  <c:v>468.83708137110489</c:v>
                </c:pt>
                <c:pt idx="37">
                  <c:v>361.95601152151687</c:v>
                </c:pt>
                <c:pt idx="38">
                  <c:v>270.05816137765129</c:v>
                </c:pt>
              </c:numCache>
            </c:numRef>
          </c:yVal>
          <c:smooth val="0"/>
        </c:ser>
        <c:ser>
          <c:idx val="2"/>
          <c:order val="2"/>
          <c:tx>
            <c:v>Load line</c:v>
          </c:tx>
          <c:marker>
            <c:symbol val="none"/>
          </c:marker>
          <c:xVal>
            <c:numRef>
              <c:f>'Jc-Summers'!$Q$10:$Q$13</c:f>
              <c:numCache>
                <c:formatCode>General</c:formatCode>
                <c:ptCount val="4"/>
                <c:pt idx="0">
                  <c:v>0</c:v>
                </c:pt>
                <c:pt idx="1">
                  <c:v>12.86</c:v>
                </c:pt>
                <c:pt idx="2">
                  <c:v>16.07</c:v>
                </c:pt>
              </c:numCache>
            </c:numRef>
          </c:xVal>
          <c:yVal>
            <c:numRef>
              <c:f>'Jc-Summers'!$R$10:$R$13</c:f>
              <c:numCache>
                <c:formatCode>General</c:formatCode>
                <c:ptCount val="4"/>
                <c:pt idx="0">
                  <c:v>0</c:v>
                </c:pt>
                <c:pt idx="1">
                  <c:v>1580</c:v>
                </c:pt>
                <c:pt idx="2">
                  <c:v>1975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0059456"/>
        <c:axId val="40060608"/>
      </c:scatterChart>
      <c:valAx>
        <c:axId val="40059456"/>
        <c:scaling>
          <c:orientation val="minMax"/>
          <c:max val="20"/>
          <c:min val="0"/>
        </c:scaling>
        <c:delete val="0"/>
        <c:axPos val="b"/>
        <c:majorGridlines>
          <c:spPr>
            <a:ln>
              <a:prstDash val="lgDash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GB"/>
                  <a:t>Field (T)</a:t>
                </a:r>
              </a:p>
            </c:rich>
          </c:tx>
          <c:layout/>
          <c:overlay val="0"/>
        </c:title>
        <c:numFmt formatCode="#,##0" sourceLinked="0"/>
        <c:majorTickMark val="out"/>
        <c:minorTickMark val="none"/>
        <c:tickLblPos val="nextTo"/>
        <c:crossAx val="40060608"/>
        <c:crosses val="autoZero"/>
        <c:crossBetween val="midCat"/>
        <c:majorUnit val="1"/>
      </c:valAx>
      <c:valAx>
        <c:axId val="40060608"/>
        <c:scaling>
          <c:orientation val="minMax"/>
          <c:max val="5000"/>
          <c:min val="0"/>
        </c:scaling>
        <c:delete val="0"/>
        <c:axPos val="l"/>
        <c:majorGridlines>
          <c:spPr>
            <a:ln>
              <a:prstDash val="lg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/>
                  <a:t>Critical current density Jc (A/mm2)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40059456"/>
        <c:crosses val="autoZero"/>
        <c:crossBetween val="midCat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58867779989039837"/>
          <c:y val="4.4407066363300655E-2"/>
          <c:w val="0.21930131810446771"/>
          <c:h val="0.21178387184360575"/>
        </c:manualLayout>
      </c:layout>
      <c:overlay val="0"/>
      <c:spPr>
        <a:solidFill>
          <a:schemeClr val="bg1"/>
        </a:solidFill>
        <a:ln>
          <a:solidFill>
            <a:schemeClr val="tx1"/>
          </a:solidFill>
        </a:ln>
      </c:sp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600" b="0"/>
      </a:pPr>
      <a:endParaRPr lang="de-DE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/>
              <a:t>Coil stress 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4771773174925635"/>
          <c:y val="0.19789396400949588"/>
          <c:w val="0.64184425013165303"/>
          <c:h val="0.65725079357993443"/>
        </c:manualLayout>
      </c:layout>
      <c:scatterChart>
        <c:scatterStyle val="smoothMarker"/>
        <c:varyColors val="0"/>
        <c:ser>
          <c:idx val="1"/>
          <c:order val="0"/>
          <c:marker>
            <c:symbol val="square"/>
            <c:size val="5"/>
          </c:marker>
          <c:xVal>
            <c:numRef>
              <c:f>Sheet1!$D$2:$D$42</c:f>
              <c:numCache>
                <c:formatCode>General</c:formatCode>
                <c:ptCount val="41"/>
                <c:pt idx="0">
                  <c:v>7.5999999999999998E-2</c:v>
                </c:pt>
                <c:pt idx="1">
                  <c:v>7.6999999999999999E-2</c:v>
                </c:pt>
                <c:pt idx="2">
                  <c:v>7.8E-2</c:v>
                </c:pt>
                <c:pt idx="3">
                  <c:v>7.9000000000000001E-2</c:v>
                </c:pt>
                <c:pt idx="4">
                  <c:v>0.08</c:v>
                </c:pt>
                <c:pt idx="5">
                  <c:v>8.1000000000000003E-2</c:v>
                </c:pt>
                <c:pt idx="6">
                  <c:v>8.2000000000000003E-2</c:v>
                </c:pt>
                <c:pt idx="7">
                  <c:v>8.3000000000000004E-2</c:v>
                </c:pt>
                <c:pt idx="8">
                  <c:v>8.4000000000000005E-2</c:v>
                </c:pt>
                <c:pt idx="9">
                  <c:v>8.5000000000000006E-2</c:v>
                </c:pt>
                <c:pt idx="10">
                  <c:v>8.6000000000000007E-2</c:v>
                </c:pt>
                <c:pt idx="11">
                  <c:v>8.7000000000000008E-2</c:v>
                </c:pt>
                <c:pt idx="12">
                  <c:v>8.8000000000000009E-2</c:v>
                </c:pt>
                <c:pt idx="13">
                  <c:v>8.900000000000001E-2</c:v>
                </c:pt>
                <c:pt idx="14">
                  <c:v>9.0000000000000011E-2</c:v>
                </c:pt>
                <c:pt idx="15">
                  <c:v>9.1000000000000011E-2</c:v>
                </c:pt>
                <c:pt idx="16">
                  <c:v>9.2000000000000012E-2</c:v>
                </c:pt>
                <c:pt idx="17">
                  <c:v>9.3000000000000013E-2</c:v>
                </c:pt>
                <c:pt idx="18">
                  <c:v>9.4000000000000014E-2</c:v>
                </c:pt>
                <c:pt idx="19">
                  <c:v>9.5000000000000015E-2</c:v>
                </c:pt>
                <c:pt idx="20">
                  <c:v>9.6000000000000016E-2</c:v>
                </c:pt>
                <c:pt idx="21">
                  <c:v>9.7000000000000017E-2</c:v>
                </c:pt>
                <c:pt idx="22">
                  <c:v>9.8000000000000018E-2</c:v>
                </c:pt>
                <c:pt idx="23">
                  <c:v>9.9000000000000019E-2</c:v>
                </c:pt>
                <c:pt idx="24">
                  <c:v>0.10000000000000002</c:v>
                </c:pt>
                <c:pt idx="25">
                  <c:v>0.10100000000000002</c:v>
                </c:pt>
                <c:pt idx="26">
                  <c:v>0.10200000000000002</c:v>
                </c:pt>
                <c:pt idx="27">
                  <c:v>0.10300000000000002</c:v>
                </c:pt>
                <c:pt idx="28">
                  <c:v>0.10400000000000002</c:v>
                </c:pt>
                <c:pt idx="29">
                  <c:v>0.10500000000000002</c:v>
                </c:pt>
                <c:pt idx="30">
                  <c:v>0.10600000000000002</c:v>
                </c:pt>
                <c:pt idx="31">
                  <c:v>0.10700000000000003</c:v>
                </c:pt>
                <c:pt idx="32">
                  <c:v>0.10800000000000003</c:v>
                </c:pt>
                <c:pt idx="33">
                  <c:v>0.10900000000000003</c:v>
                </c:pt>
                <c:pt idx="34">
                  <c:v>0.11000000000000003</c:v>
                </c:pt>
                <c:pt idx="35">
                  <c:v>0.11100000000000003</c:v>
                </c:pt>
                <c:pt idx="36">
                  <c:v>0.11200000000000003</c:v>
                </c:pt>
                <c:pt idx="37">
                  <c:v>0.11300000000000003</c:v>
                </c:pt>
                <c:pt idx="38">
                  <c:v>0.11400000000000003</c:v>
                </c:pt>
                <c:pt idx="39">
                  <c:v>0.11500000000000003</c:v>
                </c:pt>
              </c:numCache>
            </c:numRef>
          </c:xVal>
          <c:yVal>
            <c:numRef>
              <c:f>Sheet1!$E$2:$E$42</c:f>
              <c:numCache>
                <c:formatCode>General</c:formatCode>
                <c:ptCount val="41"/>
                <c:pt idx="0">
                  <c:v>-119728610.87894422</c:v>
                </c:pt>
                <c:pt idx="1">
                  <c:v>-122614325.18880506</c:v>
                </c:pt>
                <c:pt idx="2">
                  <c:v>-125352098.53627549</c:v>
                </c:pt>
                <c:pt idx="3">
                  <c:v>-127943976.01334378</c:v>
                </c:pt>
                <c:pt idx="4">
                  <c:v>-130391813.86414333</c:v>
                </c:pt>
                <c:pt idx="5">
                  <c:v>-132697294.15975852</c:v>
                </c:pt>
                <c:pt idx="6">
                  <c:v>-134861938.20892563</c:v>
                </c:pt>
                <c:pt idx="7">
                  <c:v>-136887118.82642558</c:v>
                </c:pt>
                <c:pt idx="8">
                  <c:v>-138774071.56796184</c:v>
                </c:pt>
                <c:pt idx="9">
                  <c:v>-140523905.02883345</c:v>
                </c:pt>
                <c:pt idx="10">
                  <c:v>-142137610.29356161</c:v>
                </c:pt>
                <c:pt idx="11">
                  <c:v>-143616069.61463723</c:v>
                </c:pt>
                <c:pt idx="12">
                  <c:v>-144960064.39058256</c:v>
                </c:pt>
                <c:pt idx="13">
                  <c:v>-146170282.50643981</c:v>
                </c:pt>
                <c:pt idx="14">
                  <c:v>-147247325.09350133</c:v>
                </c:pt>
                <c:pt idx="15">
                  <c:v>-148191712.75948787</c:v>
                </c:pt>
                <c:pt idx="16">
                  <c:v>-149003891.33538008</c:v>
                </c:pt>
                <c:pt idx="17">
                  <c:v>-149684237.1806452</c:v>
                </c:pt>
                <c:pt idx="18">
                  <c:v>-150233062.08460709</c:v>
                </c:pt>
                <c:pt idx="19">
                  <c:v>-150650617.79813531</c:v>
                </c:pt>
                <c:pt idx="20">
                  <c:v>-150937100.22662884</c:v>
                </c:pt>
                <c:pt idx="21">
                  <c:v>-151092653.3123959</c:v>
                </c:pt>
                <c:pt idx="22">
                  <c:v>-151117372.63195032</c:v>
                </c:pt>
                <c:pt idx="23">
                  <c:v>-151011308.7314271</c:v>
                </c:pt>
                <c:pt idx="24">
                  <c:v>-150774470.22122785</c:v>
                </c:pt>
                <c:pt idx="25">
                  <c:v>-150406826.64912635</c:v>
                </c:pt>
                <c:pt idx="26">
                  <c:v>-149908311.16936585</c:v>
                </c:pt>
                <c:pt idx="27">
                  <c:v>-149278823.0237442</c:v>
                </c:pt>
                <c:pt idx="28">
                  <c:v>-148518229.84929925</c:v>
                </c:pt>
                <c:pt idx="29">
                  <c:v>-147626369.82594955</c:v>
                </c:pt>
                <c:pt idx="30">
                  <c:v>-146603053.67630938</c:v>
                </c:pt>
                <c:pt idx="31">
                  <c:v>-145448066.52886942</c:v>
                </c:pt>
                <c:pt idx="32">
                  <c:v>-144161169.65479445</c:v>
                </c:pt>
                <c:pt idx="33">
                  <c:v>-142742102.08774424</c:v>
                </c:pt>
                <c:pt idx="34">
                  <c:v>-141190582.13534948</c:v>
                </c:pt>
                <c:pt idx="35">
                  <c:v>-139506308.79027271</c:v>
                </c:pt>
                <c:pt idx="36">
                  <c:v>-137688963.04814374</c:v>
                </c:pt>
                <c:pt idx="37">
                  <c:v>-135738209.13907534</c:v>
                </c:pt>
                <c:pt idx="38">
                  <c:v>-133653695.67893437</c:v>
                </c:pt>
                <c:pt idx="39">
                  <c:v>-131435056.74605627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0064064"/>
        <c:axId val="39672576"/>
      </c:scatterChart>
      <c:valAx>
        <c:axId val="40064064"/>
        <c:scaling>
          <c:orientation val="minMax"/>
          <c:max val="0.12000000000000001"/>
          <c:min val="6.0000000000000012E-2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GB" sz="1800"/>
                  <a:t>radius m</a:t>
                </a:r>
              </a:p>
            </c:rich>
          </c:tx>
          <c:layout>
            <c:manualLayout>
              <c:xMode val="edge"/>
              <c:yMode val="edge"/>
              <c:x val="0.4453575403138737"/>
              <c:y val="0.88123176994180086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39672576"/>
        <c:crosses val="autoZero"/>
        <c:crossBetween val="midCat"/>
      </c:valAx>
      <c:valAx>
        <c:axId val="39672576"/>
        <c:scaling>
          <c:orientation val="minMax"/>
          <c:max val="-100000000"/>
          <c:min val="-1600000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GB" sz="1600"/>
                  <a:t>Stress Pa</a:t>
                </a:r>
              </a:p>
            </c:rich>
          </c:tx>
          <c:layout>
            <c:manualLayout>
              <c:xMode val="edge"/>
              <c:yMode val="edge"/>
              <c:x val="9.4641370547254976E-3"/>
              <c:y val="0.35420163525374054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40064064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0.66252</cdr:x>
      <cdr:y>0.40883</cdr:y>
    </cdr:from>
    <cdr:to>
      <cdr:x>0.87126</cdr:x>
      <cdr:y>0.5575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256585" y="2376264"/>
          <a:ext cx="1656200" cy="864108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3"/>
        </a:lnRef>
        <a:fillRef xmlns:a="http://schemas.openxmlformats.org/drawingml/2006/main" idx="2">
          <a:schemeClr val="accent3"/>
        </a:fillRef>
        <a:effectRef xmlns:a="http://schemas.openxmlformats.org/drawingml/2006/main" idx="1">
          <a:schemeClr val="accent3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de-DE" sz="1600" dirty="0" smtClean="0"/>
            <a:t>B</a:t>
          </a:r>
          <a:r>
            <a:rPr lang="de-DE" sz="1600" baseline="-25000" dirty="0" smtClean="0"/>
            <a:t>op</a:t>
          </a:r>
          <a:r>
            <a:rPr lang="de-DE" sz="1600" dirty="0" smtClean="0"/>
            <a:t>=12.86 T</a:t>
          </a:r>
        </a:p>
        <a:p xmlns:a="http://schemas.openxmlformats.org/drawingml/2006/main">
          <a:r>
            <a:rPr lang="de-DE" sz="1600" dirty="0" smtClean="0"/>
            <a:t>J</a:t>
          </a:r>
          <a:r>
            <a:rPr lang="de-DE" sz="1600" baseline="-25000" dirty="0" smtClean="0"/>
            <a:t>op</a:t>
          </a:r>
          <a:r>
            <a:rPr lang="de-DE" sz="1600" dirty="0" smtClean="0"/>
            <a:t>=1580 A/mm</a:t>
          </a:r>
          <a:r>
            <a:rPr lang="de-DE" sz="1600" baseline="30000" dirty="0" smtClean="0"/>
            <a:t>2</a:t>
          </a:r>
        </a:p>
        <a:p xmlns:a="http://schemas.openxmlformats.org/drawingml/2006/main">
          <a:r>
            <a:rPr lang="de-DE" sz="1600" dirty="0" smtClean="0"/>
            <a:t>ΔT=3.7 K</a:t>
          </a:r>
        </a:p>
        <a:p xmlns:a="http://schemas.openxmlformats.org/drawingml/2006/main">
          <a:endParaRPr lang="de-DE" sz="1600" baseline="30000" dirty="0"/>
        </a:p>
      </cdr:txBody>
    </cdr:sp>
  </cdr:relSizeAnchor>
  <cdr:relSizeAnchor xmlns:cdr="http://schemas.openxmlformats.org/drawingml/2006/chartDrawing">
    <cdr:from>
      <cdr:x>0.30857</cdr:x>
      <cdr:y>0.75572</cdr:y>
    </cdr:from>
    <cdr:to>
      <cdr:x>0.51731</cdr:x>
      <cdr:y>0.86722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448265" y="4392488"/>
          <a:ext cx="1656200" cy="648073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6"/>
        </a:lnRef>
        <a:fillRef xmlns:a="http://schemas.openxmlformats.org/drawingml/2006/main" idx="2">
          <a:schemeClr val="accent6"/>
        </a:fillRef>
        <a:effectRef xmlns:a="http://schemas.openxmlformats.org/drawingml/2006/main" idx="1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DE" sz="1600" dirty="0" smtClean="0"/>
            <a:t>B</a:t>
          </a:r>
          <a:r>
            <a:rPr lang="de-DE" sz="1600" baseline="-25000" dirty="0" smtClean="0"/>
            <a:t>op</a:t>
          </a:r>
          <a:r>
            <a:rPr lang="de-DE" sz="1600" dirty="0" smtClean="0"/>
            <a:t>=8.4 T</a:t>
          </a:r>
        </a:p>
        <a:p xmlns:a="http://schemas.openxmlformats.org/drawingml/2006/main">
          <a:r>
            <a:rPr lang="de-DE" sz="1600" dirty="0" smtClean="0"/>
            <a:t>J</a:t>
          </a:r>
          <a:r>
            <a:rPr lang="de-DE" sz="1600" baseline="-25000" dirty="0" smtClean="0"/>
            <a:t>op</a:t>
          </a:r>
          <a:r>
            <a:rPr lang="de-DE" sz="1600" dirty="0" smtClean="0"/>
            <a:t>=1050 A/mm</a:t>
          </a:r>
          <a:r>
            <a:rPr lang="de-DE" sz="1600" baseline="30000" dirty="0" smtClean="0"/>
            <a:t>2</a:t>
          </a:r>
          <a:endParaRPr lang="de-DE" sz="1600" baseline="300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92AEB-4195-42FA-8B7D-BED0BAC14579}" type="datetimeFigureOut">
              <a:rPr lang="en-GB" smtClean="0"/>
              <a:t>02/05/2013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5143-7451-4573-9F16-4919DAECEA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8836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92AEB-4195-42FA-8B7D-BED0BAC14579}" type="datetimeFigureOut">
              <a:rPr lang="en-GB" smtClean="0"/>
              <a:t>02/05/2013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5143-7451-4573-9F16-4919DAECEA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989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92AEB-4195-42FA-8B7D-BED0BAC14579}" type="datetimeFigureOut">
              <a:rPr lang="en-GB" smtClean="0"/>
              <a:t>02/05/2013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5143-7451-4573-9F16-4919DAECEA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8063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92AEB-4195-42FA-8B7D-BED0BAC14579}" type="datetimeFigureOut">
              <a:rPr lang="en-GB" smtClean="0"/>
              <a:t>02/05/2013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5143-7451-4573-9F16-4919DAECEA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3691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92AEB-4195-42FA-8B7D-BED0BAC14579}" type="datetimeFigureOut">
              <a:rPr lang="en-GB" smtClean="0"/>
              <a:t>02/05/2013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5143-7451-4573-9F16-4919DAECEA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9369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92AEB-4195-42FA-8B7D-BED0BAC14579}" type="datetimeFigureOut">
              <a:rPr lang="en-GB" smtClean="0"/>
              <a:t>02/05/2013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5143-7451-4573-9F16-4919DAECEA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62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92AEB-4195-42FA-8B7D-BED0BAC14579}" type="datetimeFigureOut">
              <a:rPr lang="en-GB" smtClean="0"/>
              <a:t>02/05/2013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5143-7451-4573-9F16-4919DAECEA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5661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92AEB-4195-42FA-8B7D-BED0BAC14579}" type="datetimeFigureOut">
              <a:rPr lang="en-GB" smtClean="0"/>
              <a:t>02/05/2013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5143-7451-4573-9F16-4919DAECEA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617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92AEB-4195-42FA-8B7D-BED0BAC14579}" type="datetimeFigureOut">
              <a:rPr lang="en-GB" smtClean="0"/>
              <a:t>02/05/2013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5143-7451-4573-9F16-4919DAECEA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933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92AEB-4195-42FA-8B7D-BED0BAC14579}" type="datetimeFigureOut">
              <a:rPr lang="en-GB" smtClean="0"/>
              <a:t>02/05/2013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5143-7451-4573-9F16-4919DAECEA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951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92AEB-4195-42FA-8B7D-BED0BAC14579}" type="datetimeFigureOut">
              <a:rPr lang="en-GB" smtClean="0"/>
              <a:t>02/05/2013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5143-7451-4573-9F16-4919DAECEA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8540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92AEB-4195-42FA-8B7D-BED0BAC14579}" type="datetimeFigureOut">
              <a:rPr lang="en-GB" smtClean="0"/>
              <a:t>02/05/2013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A5143-7451-4573-9F16-4919DAECEA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7892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image" Target="../media/image5.emf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10" Type="http://schemas.openxmlformats.org/officeDocument/2006/relationships/image" Target="../media/image4.wmf"/><Relationship Id="rId4" Type="http://schemas.openxmlformats.org/officeDocument/2006/relationships/image" Target="../media/image6.emf"/><Relationship Id="rId9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chart" Target="../charts/chart2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oleObject" Target="../embeddings/oleObject7.bin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5.emf"/><Relationship Id="rId10" Type="http://schemas.openxmlformats.org/officeDocument/2006/relationships/image" Target="../media/image16.png"/><Relationship Id="rId4" Type="http://schemas.openxmlformats.org/officeDocument/2006/relationships/image" Target="../media/image12.wmf"/><Relationship Id="rId9" Type="http://schemas.openxmlformats.org/officeDocument/2006/relationships/image" Target="../media/image1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628800"/>
            <a:ext cx="7988424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Case study 1 :</a:t>
            </a:r>
            <a:br>
              <a:rPr lang="en-US" dirty="0" smtClean="0"/>
            </a:br>
            <a:r>
              <a:rPr lang="en-US" dirty="0" err="1" smtClean="0"/>
              <a:t>Quadrupole</a:t>
            </a:r>
            <a:r>
              <a:rPr lang="en-US" dirty="0" smtClean="0"/>
              <a:t> for Hi-</a:t>
            </a:r>
            <a:r>
              <a:rPr lang="en-US" dirty="0" err="1" smtClean="0"/>
              <a:t>Lumi</a:t>
            </a:r>
            <a:r>
              <a:rPr lang="en-US" dirty="0" smtClean="0"/>
              <a:t> LHC upgrade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1245" y="3116854"/>
            <a:ext cx="6400800" cy="1752600"/>
          </a:xfrm>
        </p:spPr>
        <p:txBody>
          <a:bodyPr/>
          <a:lstStyle/>
          <a:p>
            <a:r>
              <a:rPr lang="en-US" dirty="0" smtClean="0"/>
              <a:t>CAS </a:t>
            </a:r>
            <a:r>
              <a:rPr lang="en-US" dirty="0" err="1" smtClean="0"/>
              <a:t>Erice</a:t>
            </a:r>
            <a:r>
              <a:rPr lang="en-US" dirty="0" smtClean="0"/>
              <a:t> 2013</a:t>
            </a:r>
          </a:p>
          <a:p>
            <a:r>
              <a:rPr lang="en-US" dirty="0" smtClean="0"/>
              <a:t>Group 1B</a:t>
            </a:r>
            <a:endParaRPr lang="en-GB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700064" y="455672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907704" y="4497353"/>
            <a:ext cx="5607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A. Shornikov,  T. Spina, Y. Arimoto, P. V. Gade, K. Brodzinski </a:t>
            </a:r>
            <a:endParaRPr lang="de-DE" dirty="0"/>
          </a:p>
        </p:txBody>
      </p:sp>
      <p:pic>
        <p:nvPicPr>
          <p:cNvPr id="6146" name="Picture 2" descr="http://cas.web.cern.ch/cas/CAS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88640"/>
            <a:ext cx="2045221" cy="130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946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2494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Coil sizing for given aperture and max gradient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192" y="980728"/>
            <a:ext cx="8229600" cy="460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/>
              <a:t>Aperture: r=75 mm, max close to 200 T/m</a:t>
            </a:r>
            <a:endParaRPr lang="en-GB" sz="1800" dirty="0"/>
          </a:p>
        </p:txBody>
      </p:sp>
      <p:pic>
        <p:nvPicPr>
          <p:cNvPr id="4" name="Picture 6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1412775"/>
            <a:ext cx="4001475" cy="2445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3707904" y="3773175"/>
            <a:ext cx="0" cy="546537"/>
          </a:xfrm>
          <a:prstGeom prst="straightConnector1">
            <a:avLst/>
          </a:prstGeom>
          <a:ln w="793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807027" y="4319712"/>
            <a:ext cx="1620957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W = 40 mm</a:t>
            </a:r>
            <a:endParaRPr lang="en-GB" sz="2400" dirty="0"/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7179" y="1913052"/>
            <a:ext cx="3505317" cy="1884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0888744"/>
              </p:ext>
            </p:extLst>
          </p:nvPr>
        </p:nvGraphicFramePr>
        <p:xfrm>
          <a:off x="5817119" y="1346574"/>
          <a:ext cx="2241550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8" name="Équation" r:id="rId5" imgW="1600200" imgH="393700" progId="Equation.3">
                  <p:embed/>
                </p:oleObj>
              </mc:Choice>
              <mc:Fallback>
                <p:oleObj name="Équation" r:id="rId5" imgW="1600200" imgH="393700" progId="Equation.3">
                  <p:embed/>
                  <p:pic>
                    <p:nvPicPr>
                      <p:cNvPr id="0" name="Obje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7119" y="1346574"/>
                        <a:ext cx="2241550" cy="55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739167" y="4149080"/>
            <a:ext cx="1162498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/>
              <a:t>λ</a:t>
            </a:r>
            <a:r>
              <a:rPr lang="en-US" sz="2400" dirty="0" smtClean="0"/>
              <a:t> = 1.14</a:t>
            </a:r>
            <a:endParaRPr lang="en-GB" sz="2400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978018"/>
              </p:ext>
            </p:extLst>
          </p:nvPr>
        </p:nvGraphicFramePr>
        <p:xfrm>
          <a:off x="1552849" y="5141193"/>
          <a:ext cx="804863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" name="Équation" r:id="rId7" imgW="508000" imgH="419100" progId="Equation.3">
                  <p:embed/>
                </p:oleObj>
              </mc:Choice>
              <mc:Fallback>
                <p:oleObj name="Équation" r:id="rId7" imgW="508000" imgH="419100" progId="Equation.3">
                  <p:embed/>
                  <p:pic>
                    <p:nvPicPr>
                      <p:cNvPr id="0" name="Obje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2849" y="5141193"/>
                        <a:ext cx="804863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Arrow Connector 12"/>
          <p:cNvCxnSpPr/>
          <p:nvPr/>
        </p:nvCxnSpPr>
        <p:spPr>
          <a:xfrm>
            <a:off x="2762946" y="5501233"/>
            <a:ext cx="648072" cy="0"/>
          </a:xfrm>
          <a:prstGeom prst="straightConnector1">
            <a:avLst/>
          </a:prstGeom>
          <a:ln w="793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851920" y="5270400"/>
            <a:ext cx="3630994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err="1" smtClean="0"/>
              <a:t>B</a:t>
            </a:r>
            <a:r>
              <a:rPr lang="en-US" sz="2400" baseline="-25000" dirty="0" err="1" smtClean="0"/>
              <a:t>p</a:t>
            </a:r>
            <a:r>
              <a:rPr lang="en-US" sz="2400" dirty="0" smtClean="0"/>
              <a:t> = 12.9 T (for G=150 T/m)</a:t>
            </a:r>
            <a:endParaRPr lang="en-GB" sz="2400" dirty="0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4167503"/>
              </p:ext>
            </p:extLst>
          </p:nvPr>
        </p:nvGraphicFramePr>
        <p:xfrm>
          <a:off x="1476559" y="5918472"/>
          <a:ext cx="863600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0" name="Équation" r:id="rId9" imgW="495085" imgH="431613" progId="Equation.3">
                  <p:embed/>
                </p:oleObj>
              </mc:Choice>
              <mc:Fallback>
                <p:oleObj name="Équation" r:id="rId9" imgW="495085" imgH="431613" progId="Equation.3">
                  <p:embed/>
                  <p:pic>
                    <p:nvPicPr>
                      <p:cNvPr id="0" name="Obje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559" y="5918472"/>
                        <a:ext cx="863600" cy="750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Straight Arrow Connector 17"/>
          <p:cNvCxnSpPr/>
          <p:nvPr/>
        </p:nvCxnSpPr>
        <p:spPr>
          <a:xfrm>
            <a:off x="2762946" y="6293321"/>
            <a:ext cx="648072" cy="0"/>
          </a:xfrm>
          <a:prstGeom prst="straightConnector1">
            <a:avLst/>
          </a:prstGeom>
          <a:ln w="793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851920" y="6062488"/>
            <a:ext cx="2028119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j = 529 A/mm</a:t>
            </a:r>
            <a:r>
              <a:rPr lang="en-US" sz="2400" baseline="30000" dirty="0" smtClean="0"/>
              <a:t>2</a:t>
            </a:r>
            <a:endParaRPr lang="en-GB" sz="2400" baseline="300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6167848" y="3644689"/>
            <a:ext cx="0" cy="426714"/>
          </a:xfrm>
          <a:prstGeom prst="straightConnector1">
            <a:avLst/>
          </a:prstGeom>
          <a:ln w="793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738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2494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Strands and cable parameters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683568" y="4378433"/>
            <a:ext cx="4695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Fill factor used for translation of </a:t>
            </a:r>
            <a:r>
              <a:rPr lang="en-US" b="1" i="1" dirty="0" err="1" smtClean="0"/>
              <a:t>Jo_ss</a:t>
            </a:r>
            <a:r>
              <a:rPr lang="en-US" b="1" i="1" dirty="0" smtClean="0"/>
              <a:t> to </a:t>
            </a:r>
            <a:r>
              <a:rPr lang="en-US" b="1" i="1" dirty="0" err="1" smtClean="0"/>
              <a:t>Jsc_ss</a:t>
            </a:r>
            <a:endParaRPr lang="en-GB" b="1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6268806" y="4365104"/>
            <a:ext cx="2191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err="1" smtClean="0"/>
              <a:t>Jsc_ss</a:t>
            </a:r>
            <a:r>
              <a:rPr lang="en-US" b="1" i="1" dirty="0" smtClean="0"/>
              <a:t> = 1975 A/mm</a:t>
            </a:r>
            <a:r>
              <a:rPr lang="en-US" b="1" i="1" baseline="30000" dirty="0" smtClean="0"/>
              <a:t>2</a:t>
            </a:r>
            <a:endParaRPr lang="en-GB" b="1" i="1" baseline="30000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5486648" y="4563099"/>
            <a:ext cx="648072" cy="0"/>
          </a:xfrm>
          <a:prstGeom prst="straightConnector1">
            <a:avLst/>
          </a:prstGeom>
          <a:ln w="793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9131488"/>
              </p:ext>
            </p:extLst>
          </p:nvPr>
        </p:nvGraphicFramePr>
        <p:xfrm>
          <a:off x="2123729" y="980728"/>
          <a:ext cx="4464495" cy="3275919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1605759"/>
                <a:gridCol w="778549"/>
                <a:gridCol w="1301638"/>
                <a:gridCol w="778549"/>
              </a:tblGrid>
              <a:tr h="300929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u="none" strike="noStrike" dirty="0">
                          <a:effectLst/>
                        </a:rPr>
                        <a:t>N strand</a:t>
                      </a:r>
                      <a:endParaRPr lang="de-D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u="none" strike="noStrike" dirty="0" smtClean="0">
                          <a:effectLst/>
                        </a:rPr>
                        <a:t>46</a:t>
                      </a:r>
                      <a:endParaRPr lang="de-D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effectLst/>
                        </a:rPr>
                        <a:t>Area sc cable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12.399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00929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effectLst/>
                        </a:rPr>
                        <a:t>Strand d (mm)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0.85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effectLst/>
                        </a:rPr>
                        <a:t>Area copper cable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 smtClean="0">
                          <a:effectLst/>
                        </a:rPr>
                        <a:t>13.704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00929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effectLst/>
                        </a:rPr>
                        <a:t>Cable width (mm)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effectLst/>
                        </a:rPr>
                        <a:t>20.00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effectLst/>
                        </a:rPr>
                        <a:t>Area ins cable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37.494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00929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effectLst/>
                        </a:rPr>
                        <a:t>Cable in thickn. (mm)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 smtClean="0">
                          <a:effectLst/>
                        </a:rPr>
                        <a:t>1.547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u="none" strike="noStrike">
                          <a:effectLst/>
                        </a:rPr>
                        <a:t>Fill fact (k)</a:t>
                      </a:r>
                      <a:endParaRPr lang="de-DE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u="none" strike="noStrike" dirty="0" smtClean="0">
                          <a:effectLst/>
                        </a:rPr>
                        <a:t>0.331</a:t>
                      </a:r>
                      <a:endParaRPr lang="de-D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00929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effectLst/>
                        </a:rPr>
                        <a:t>Cable out thickn. (mm)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 smtClean="0">
                          <a:effectLst/>
                        </a:rPr>
                        <a:t>1.659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effectLst/>
                        </a:rPr>
                        <a:t> 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00929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effectLst/>
                        </a:rPr>
                        <a:t>Keystone angle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effectLst/>
                        </a:rPr>
                        <a:t>0.64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effectLst/>
                        </a:rPr>
                        <a:t> 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00929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effectLst/>
                        </a:rPr>
                        <a:t>Ins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effectLst/>
                        </a:rPr>
                        <a:t>0.15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effectLst/>
                        </a:rPr>
                        <a:t> 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00929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effectLst/>
                        </a:rPr>
                        <a:t>Cu%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 smtClean="0">
                          <a:effectLst/>
                        </a:rPr>
                        <a:t>52.5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effectLst/>
                        </a:rPr>
                        <a:t> 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00929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effectLst/>
                        </a:rPr>
                        <a:t>Sc%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 smtClean="0">
                          <a:effectLst/>
                        </a:rPr>
                        <a:t>47.5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effectLst/>
                        </a:rPr>
                        <a:t> 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15976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u="none" strike="noStrike">
                          <a:effectLst/>
                        </a:rPr>
                        <a:t>Cu/Sc ration</a:t>
                      </a:r>
                      <a:endParaRPr lang="de-DE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u="none" strike="noStrike" dirty="0" smtClean="0">
                          <a:effectLst/>
                        </a:rPr>
                        <a:t>1.10</a:t>
                      </a:r>
                      <a:endParaRPr lang="de-D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effectLst/>
                        </a:rPr>
                        <a:t> 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>
                          <a:effectLst/>
                        </a:rPr>
                        <a:t> 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1" r="10710" b="14166"/>
          <a:stretch>
            <a:fillRect/>
          </a:stretch>
        </p:blipFill>
        <p:spPr bwMode="auto">
          <a:xfrm>
            <a:off x="899592" y="4744727"/>
            <a:ext cx="3195464" cy="1962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13"/>
          <a:stretch>
            <a:fillRect/>
          </a:stretch>
        </p:blipFill>
        <p:spPr bwMode="auto">
          <a:xfrm>
            <a:off x="5378636" y="4818985"/>
            <a:ext cx="2672668" cy="1814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lowchart: Connector 3"/>
          <p:cNvSpPr/>
          <p:nvPr/>
        </p:nvSpPr>
        <p:spPr>
          <a:xfrm>
            <a:off x="3203848" y="5517232"/>
            <a:ext cx="144016" cy="144016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Flowchart: Connector 9"/>
          <p:cNvSpPr/>
          <p:nvPr/>
        </p:nvSpPr>
        <p:spPr>
          <a:xfrm>
            <a:off x="6570954" y="5517232"/>
            <a:ext cx="144016" cy="144016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523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96944" cy="724942"/>
          </a:xfrm>
        </p:spPr>
        <p:txBody>
          <a:bodyPr>
            <a:noAutofit/>
          </a:bodyPr>
          <a:lstStyle/>
          <a:p>
            <a:r>
              <a:rPr lang="en-US" sz="4000" dirty="0" smtClean="0"/>
              <a:t>Load line  </a:t>
            </a:r>
            <a:endParaRPr lang="en-GB" sz="4000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5460965"/>
              </p:ext>
            </p:extLst>
          </p:nvPr>
        </p:nvGraphicFramePr>
        <p:xfrm>
          <a:off x="971599" y="764704"/>
          <a:ext cx="7934275" cy="58123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Flowchart: Connector 2"/>
          <p:cNvSpPr/>
          <p:nvPr/>
        </p:nvSpPr>
        <p:spPr>
          <a:xfrm>
            <a:off x="4139952" y="4653136"/>
            <a:ext cx="216024" cy="216024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429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2494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Coil stress</a:t>
            </a:r>
            <a:endParaRPr lang="en-GB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8333693"/>
              </p:ext>
            </p:extLst>
          </p:nvPr>
        </p:nvGraphicFramePr>
        <p:xfrm>
          <a:off x="2121952" y="1484784"/>
          <a:ext cx="4773037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139534"/>
              </p:ext>
            </p:extLst>
          </p:nvPr>
        </p:nvGraphicFramePr>
        <p:xfrm>
          <a:off x="2241186" y="836712"/>
          <a:ext cx="4833937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0" name="Equation" r:id="rId4" imgW="3454400" imgH="482600" progId="Equation.3">
                  <p:embed/>
                </p:oleObj>
              </mc:Choice>
              <mc:Fallback>
                <p:oleObj name="Equation" r:id="rId4" imgW="3454400" imgH="482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1186" y="836712"/>
                        <a:ext cx="4833937" cy="674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9985836"/>
              </p:ext>
            </p:extLst>
          </p:nvPr>
        </p:nvGraphicFramePr>
        <p:xfrm>
          <a:off x="865050" y="4922490"/>
          <a:ext cx="4246563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1" name="Equation" r:id="rId6" imgW="2832100" imgH="444500" progId="Equation.3">
                  <p:embed/>
                </p:oleObj>
              </mc:Choice>
              <mc:Fallback>
                <p:oleObj name="Equation" r:id="rId6" imgW="2832100" imgH="4445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5050" y="4922490"/>
                        <a:ext cx="4246563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9783315"/>
              </p:ext>
            </p:extLst>
          </p:nvPr>
        </p:nvGraphicFramePr>
        <p:xfrm>
          <a:off x="323528" y="5748486"/>
          <a:ext cx="5903913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2" name="Equation" r:id="rId8" imgW="3937000" imgH="469900" progId="Equation.3">
                  <p:embed/>
                </p:oleObj>
              </mc:Choice>
              <mc:Fallback>
                <p:oleObj name="Equation" r:id="rId8" imgW="3937000" imgH="4699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5748486"/>
                        <a:ext cx="5903913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Arrow Connector 11"/>
          <p:cNvCxnSpPr/>
          <p:nvPr/>
        </p:nvCxnSpPr>
        <p:spPr>
          <a:xfrm>
            <a:off x="5257538" y="5282530"/>
            <a:ext cx="648072" cy="0"/>
          </a:xfrm>
          <a:prstGeom prst="straightConnector1">
            <a:avLst/>
          </a:prstGeom>
          <a:ln w="793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401718" y="6106343"/>
            <a:ext cx="648072" cy="0"/>
          </a:xfrm>
          <a:prstGeom prst="straightConnector1">
            <a:avLst/>
          </a:prstGeom>
          <a:ln w="793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193806" y="5875510"/>
            <a:ext cx="1258678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5.16 MN</a:t>
            </a:r>
            <a:endParaRPr lang="en-GB" sz="2400" baseline="30000" dirty="0"/>
          </a:p>
        </p:txBody>
      </p:sp>
      <p:sp>
        <p:nvSpPr>
          <p:cNvPr id="15" name="TextBox 14"/>
          <p:cNvSpPr txBox="1"/>
          <p:nvPr/>
        </p:nvSpPr>
        <p:spPr>
          <a:xfrm>
            <a:off x="6265650" y="5051697"/>
            <a:ext cx="1258678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2.41 MN</a:t>
            </a:r>
            <a:endParaRPr lang="en-GB" sz="2400" baseline="30000" dirty="0"/>
          </a:p>
        </p:txBody>
      </p:sp>
    </p:spTree>
    <p:extLst>
      <p:ext uri="{BB962C8B-B14F-4D97-AF65-F5344CB8AC3E}">
        <p14:creationId xmlns:p14="http://schemas.microsoft.com/office/powerpoint/2010/main" val="418222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2494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Coil and yoke geometry</a:t>
            </a:r>
            <a:endParaRPr lang="en-GB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131840" y="1463030"/>
            <a:ext cx="648072" cy="0"/>
          </a:xfrm>
          <a:prstGeom prst="straightConnector1">
            <a:avLst/>
          </a:prstGeom>
          <a:ln w="793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326632" y="1232197"/>
            <a:ext cx="3512628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err="1" smtClean="0"/>
              <a:t>t</a:t>
            </a:r>
            <a:r>
              <a:rPr lang="en-US" sz="2400" baseline="-25000" dirty="0" err="1" smtClean="0"/>
              <a:t>iron</a:t>
            </a:r>
            <a:r>
              <a:rPr lang="en-US" sz="2400" dirty="0" smtClean="0"/>
              <a:t> = 0.21 m (for </a:t>
            </a:r>
            <a:r>
              <a:rPr lang="en-US" sz="2400" dirty="0" err="1" smtClean="0"/>
              <a:t>B</a:t>
            </a:r>
            <a:r>
              <a:rPr lang="en-US" sz="2400" baseline="-25000" dirty="0" err="1" smtClean="0"/>
              <a:t>sat</a:t>
            </a:r>
            <a:r>
              <a:rPr lang="en-US" sz="2400" dirty="0" smtClean="0"/>
              <a:t>=2 T)</a:t>
            </a:r>
            <a:endParaRPr lang="en-GB" sz="2400" baseline="300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3871460"/>
              </p:ext>
            </p:extLst>
          </p:nvPr>
        </p:nvGraphicFramePr>
        <p:xfrm>
          <a:off x="1187624" y="1102990"/>
          <a:ext cx="1682750" cy="76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4" name="Equation" r:id="rId3" imgW="914400" imgH="419100" progId="Equation.3">
                  <p:embed/>
                </p:oleObj>
              </mc:Choice>
              <mc:Fallback>
                <p:oleObj name="Equation" r:id="rId3" imgW="914400" imgH="41910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1102990"/>
                        <a:ext cx="1682750" cy="763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" name="Picture 3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2221" y="2492896"/>
            <a:ext cx="2876163" cy="1576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0808900"/>
              </p:ext>
            </p:extLst>
          </p:nvPr>
        </p:nvGraphicFramePr>
        <p:xfrm>
          <a:off x="971601" y="2629623"/>
          <a:ext cx="2404759" cy="5056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5" name="Equation" r:id="rId6" imgW="2286000" imgH="482600" progId="Equation.3">
                  <p:embed/>
                </p:oleObj>
              </mc:Choice>
              <mc:Fallback>
                <p:oleObj name="Equation" r:id="rId6" imgW="2286000" imgH="48260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1" y="2629623"/>
                        <a:ext cx="2404759" cy="5056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34749"/>
              </p:ext>
            </p:extLst>
          </p:nvPr>
        </p:nvGraphicFramePr>
        <p:xfrm>
          <a:off x="1043608" y="3381245"/>
          <a:ext cx="2304255" cy="4648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6" name="Equation" r:id="rId8" imgW="2374900" imgH="482600" progId="Equation.3">
                  <p:embed/>
                </p:oleObj>
              </mc:Choice>
              <mc:Fallback>
                <p:oleObj name="Equation" r:id="rId8" imgW="2374900" imgH="48260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3381245"/>
                        <a:ext cx="2304255" cy="4648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Straight Connector 17"/>
          <p:cNvCxnSpPr/>
          <p:nvPr/>
        </p:nvCxnSpPr>
        <p:spPr>
          <a:xfrm>
            <a:off x="3635896" y="2637011"/>
            <a:ext cx="0" cy="11520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002596" y="3281225"/>
            <a:ext cx="648072" cy="0"/>
          </a:xfrm>
          <a:prstGeom prst="straightConnector1">
            <a:avLst/>
          </a:prstGeom>
          <a:ln w="79375">
            <a:solidFill>
              <a:srgbClr val="0070C0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323528" y="2068465"/>
            <a:ext cx="8496944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en-US" sz="1400" dirty="0" smtClean="0"/>
              <a:t>One wedge coil </a:t>
            </a:r>
            <a:r>
              <a:rPr lang="it-IT" sz="1400" dirty="0"/>
              <a:t>sets to zero b</a:t>
            </a:r>
            <a:r>
              <a:rPr lang="it-IT" sz="1400" baseline="-25000" dirty="0"/>
              <a:t>6</a:t>
            </a:r>
            <a:r>
              <a:rPr lang="it-IT" sz="1400" dirty="0"/>
              <a:t> and b</a:t>
            </a:r>
            <a:r>
              <a:rPr lang="it-IT" sz="1400" baseline="-25000" dirty="0"/>
              <a:t>10</a:t>
            </a:r>
            <a:r>
              <a:rPr lang="it-IT" sz="1400" dirty="0"/>
              <a:t> in </a:t>
            </a:r>
            <a:r>
              <a:rPr lang="it-IT" sz="1400" dirty="0" smtClean="0"/>
              <a:t>quadrupoles</a:t>
            </a:r>
            <a:r>
              <a:rPr lang="en-US" sz="1400" dirty="0" smtClean="0"/>
              <a:t>: Layer 1 ~[0</a:t>
            </a:r>
            <a:r>
              <a:rPr lang="en-GB" sz="1400" dirty="0" smtClean="0"/>
              <a:t>°</a:t>
            </a:r>
            <a:r>
              <a:rPr lang="en-US" sz="1400" dirty="0" smtClean="0"/>
              <a:t>-24</a:t>
            </a:r>
            <a:r>
              <a:rPr lang="en-GB" sz="1400" dirty="0" smtClean="0"/>
              <a:t>°, 30°-36°</a:t>
            </a:r>
            <a:r>
              <a:rPr lang="en-US" sz="1400" dirty="0" smtClean="0"/>
              <a:t>]  </a:t>
            </a:r>
            <a:r>
              <a:rPr lang="it-IT" sz="1400" dirty="0" smtClean="0"/>
              <a:t>Layer 2 </a:t>
            </a:r>
            <a:r>
              <a:rPr lang="en-US" sz="1400" dirty="0"/>
              <a:t>~[0</a:t>
            </a:r>
            <a:r>
              <a:rPr lang="en-GB" sz="1400" dirty="0"/>
              <a:t>°</a:t>
            </a:r>
            <a:r>
              <a:rPr lang="en-US" sz="1400" dirty="0" smtClean="0"/>
              <a:t>-</a:t>
            </a:r>
            <a:r>
              <a:rPr lang="en-GB" sz="1400" dirty="0" smtClean="0"/>
              <a:t>30°]</a:t>
            </a:r>
            <a:endParaRPr lang="it-IT" sz="1400" dirty="0" smtClean="0"/>
          </a:p>
          <a:p>
            <a:pPr lvl="1">
              <a:buFontTx/>
              <a:buNone/>
            </a:pPr>
            <a:endParaRPr lang="en-US" sz="1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26" t="5602" r="24527" b="5134"/>
          <a:stretch/>
        </p:blipFill>
        <p:spPr>
          <a:xfrm>
            <a:off x="971600" y="4077072"/>
            <a:ext cx="2733587" cy="259228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859807" y="5157192"/>
            <a:ext cx="41685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+collars and Alu compression shell =</a:t>
            </a:r>
          </a:p>
          <a:p>
            <a:r>
              <a:rPr lang="de-DE" dirty="0" smtClean="0"/>
              <a:t>We need a special cryostat for this magnet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8544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2494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Dimension beyond the physics</a:t>
            </a:r>
            <a:br>
              <a:rPr lang="en-US" dirty="0" smtClean="0"/>
            </a:br>
            <a:r>
              <a:rPr lang="en-US" dirty="0" smtClean="0"/>
              <a:t> Bi2212 </a:t>
            </a:r>
            <a:r>
              <a:rPr lang="en-US" dirty="0" err="1" smtClean="0"/>
              <a:t>vs</a:t>
            </a:r>
            <a:r>
              <a:rPr lang="en-US" dirty="0" smtClean="0"/>
              <a:t> YBCO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851" y="1484784"/>
            <a:ext cx="4286250" cy="29622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628800"/>
            <a:ext cx="4286250" cy="2962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84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248</Words>
  <Application>Microsoft Office PowerPoint</Application>
  <PresentationFormat>On-screen Show (4:3)</PresentationFormat>
  <Paragraphs>68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Office Theme</vt:lpstr>
      <vt:lpstr>Équation</vt:lpstr>
      <vt:lpstr>Equation</vt:lpstr>
      <vt:lpstr>Case study 1 : Quadrupole for Hi-Lumi LHC upgrade</vt:lpstr>
      <vt:lpstr>Coil sizing for given aperture and max gradient</vt:lpstr>
      <vt:lpstr>Strands and cable parameters</vt:lpstr>
      <vt:lpstr>Load line  </vt:lpstr>
      <vt:lpstr>Coil stress</vt:lpstr>
      <vt:lpstr>Coil and yoke geometry</vt:lpstr>
      <vt:lpstr>Dimension beyond the physics  Bi2212 vs YBCO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study 1</dc:title>
  <dc:creator>kbrodzin</dc:creator>
  <cp:lastModifiedBy>andrey</cp:lastModifiedBy>
  <cp:revision>38</cp:revision>
  <dcterms:created xsi:type="dcterms:W3CDTF">2013-05-01T16:55:04Z</dcterms:created>
  <dcterms:modified xsi:type="dcterms:W3CDTF">2013-05-02T10:34:19Z</dcterms:modified>
</cp:coreProperties>
</file>