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3.xml" ContentType="application/vnd.openxmlformats-officedocument.presentationml.notesSlide+xml"/>
  <Default Extension="bin" ContentType="application/vnd.openxmlformats-officedocument.presentationml.printerSettings"/>
  <Override PartName="/ppt/notesSlides/notesSlide4.xml" ContentType="application/vnd.openxmlformats-officedocument.presentationml.notesSlide+xml"/>
  <Override PartName="/docProps/core.xml" ContentType="application/vnd.openxmlformats-package.core-properties+xml"/>
  <Override PartName="/ppt/slides/slide9.xml" ContentType="application/vnd.openxmlformats-officedocument.presentationml.slide+xml"/>
  <Default Extension="rels" ContentType="application/vnd.openxmlformats-package.relationships+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12.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3"/>
  </p:notesMasterIdLst>
  <p:handoutMasterIdLst>
    <p:handoutMasterId r:id="rId14"/>
  </p:handoutMasterIdLst>
  <p:sldIdLst>
    <p:sldId id="270" r:id="rId2"/>
    <p:sldId id="273" r:id="rId3"/>
    <p:sldId id="271" r:id="rId4"/>
    <p:sldId id="276" r:id="rId5"/>
    <p:sldId id="261" r:id="rId6"/>
    <p:sldId id="268" r:id="rId7"/>
    <p:sldId id="269" r:id="rId8"/>
    <p:sldId id="265" r:id="rId9"/>
    <p:sldId id="275" r:id="rId10"/>
    <p:sldId id="272"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39" autoAdjust="0"/>
    <p:restoredTop sz="74898" autoAdjust="0"/>
  </p:normalViewPr>
  <p:slideViewPr>
    <p:cSldViewPr snapToGrid="0" snapToObjects="1">
      <p:cViewPr varScale="1">
        <p:scale>
          <a:sx n="97" d="100"/>
          <a:sy n="97" d="100"/>
        </p:scale>
        <p:origin x="-1216" y="-112"/>
      </p:cViewPr>
      <p:guideLst>
        <p:guide orient="horz" pos="2160"/>
        <p:guide pos="2880"/>
      </p:guideLst>
    </p:cSldViewPr>
  </p:slideViewPr>
  <p:outlineViewPr>
    <p:cViewPr>
      <p:scale>
        <a:sx n="33" d="100"/>
        <a:sy n="33" d="100"/>
      </p:scale>
      <p:origin x="0" y="15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handoutMaster" Target="handoutMasters/handoutMaster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notesMaster" Target="notesMasters/notes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viewProps" Target="viewProps.xml"/><Relationship Id="rId19"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43E81B-CD31-0C4D-AA2A-843F4FA04DE8}" type="datetimeFigureOut">
              <a:rPr lang="en-US" smtClean="0"/>
              <a:pPr/>
              <a:t>5/30/11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7CD23C-49E6-8949-A952-B20DC7445B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9761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EDAD3-F191-564F-93CF-C761FBADEAB4}" type="datetimeFigureOut">
              <a:rPr lang="en-US" smtClean="0"/>
              <a:pPr/>
              <a:t>5/30/11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65966E-493C-EF4D-B684-4619B0E482F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1407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I want you to consider, for a second, how much we take matter for granted. We know that we’re made up of atoms, and that those atoms are mostly stable, formed of a certain number of protons and neutrons. We know that they were created billions of years ago in violent events deep in outer space, and we don’t expect our own bodies or the objects around us to suddenly decay away to nothing.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But all of the matter that we are most familiar with, ‘stable’ matter, can be found in a very tiny region of the chart of </a:t>
            </a:r>
            <a:r>
              <a:rPr lang="en-GB" sz="1200" kern="1200" dirty="0" err="1" smtClean="0">
                <a:solidFill>
                  <a:schemeClr val="tx1"/>
                </a:solidFill>
                <a:latin typeface="+mn-lt"/>
                <a:ea typeface="+mn-ea"/>
                <a:cs typeface="+mn-cs"/>
              </a:rPr>
              <a:t>nucleides</a:t>
            </a:r>
            <a:r>
              <a:rPr lang="en-GB" sz="1200" kern="1200" dirty="0" smtClean="0">
                <a:solidFill>
                  <a:schemeClr val="tx1"/>
                </a:solidFill>
                <a:latin typeface="+mn-lt"/>
                <a:ea typeface="+mn-ea"/>
                <a:cs typeface="+mn-cs"/>
              </a:rPr>
              <a:t>. Plotted here is the number of neutrons (N) </a:t>
            </a:r>
            <a:r>
              <a:rPr lang="en-GB" sz="1200" kern="1200" dirty="0" err="1" smtClean="0">
                <a:solidFill>
                  <a:schemeClr val="tx1"/>
                </a:solidFill>
                <a:latin typeface="+mn-lt"/>
                <a:ea typeface="+mn-ea"/>
                <a:cs typeface="+mn-cs"/>
              </a:rPr>
              <a:t>vs</a:t>
            </a:r>
            <a:r>
              <a:rPr lang="en-GB" sz="1200" kern="1200" dirty="0" smtClean="0">
                <a:solidFill>
                  <a:schemeClr val="tx1"/>
                </a:solidFill>
                <a:latin typeface="+mn-lt"/>
                <a:ea typeface="+mn-ea"/>
                <a:cs typeface="+mn-cs"/>
              </a:rPr>
              <a:t> the number of protons (Z), and all the stable matter is in black. We also know about certain types of radioactive decay, isotopes that decay with beta decay (blue), inverse beta decay (red), alpha decay (yellow) and through spontaneous fission (green). This big grey area isn’t a shadow, it’s isotopes which are predicted (theoretically) to exist. We know NOTHING about them.</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Theoretical models are very well advanced, but imperfect. As this chart shows we don’t know enough about nuclear structure and it’s properties at all. In a way, it’s quite surprising that we know so much, yet really so little about matter and it’s stability. The only way to find out more is to experiment, and that is where a radioactive ion beam facility is needed.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But on top of finding out more about nuclear structure, a radioactive ion beam facility can also be used for a wide range of research, from nuclear astrophysics and the formation of super-heavy elements, to probing the properties of materials like superconductors in condensed matter, basic atomic physics right through to medical applications like radioactive isotopes used in imaging.</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065966E-493C-EF4D-B684-4619B0E482F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In-flight: ions, thin target,</a:t>
            </a:r>
            <a:r>
              <a:rPr lang="en-US" baseline="0" dirty="0" smtClean="0"/>
              <a:t> fragmentation -&gt; experiments </a:t>
            </a:r>
            <a:r>
              <a:rPr lang="en-US" baseline="0" dirty="0" smtClean="0"/>
              <a:t>(good choice of isotopes, don’t </a:t>
            </a:r>
            <a:r>
              <a:rPr lang="en-US" baseline="0" dirty="0" smtClean="0"/>
              <a:t>need post acceleration</a:t>
            </a:r>
            <a:r>
              <a:rPr lang="en-US" baseline="0" dirty="0" smtClean="0"/>
              <a:t>) + target depends on user</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ISOL: </a:t>
            </a:r>
            <a:r>
              <a:rPr lang="en-US" dirty="0" err="1" smtClean="0">
                <a:sym typeface="Wingdings"/>
              </a:rPr>
              <a:t>p</a:t>
            </a:r>
            <a:r>
              <a:rPr lang="en-US" dirty="0" smtClean="0">
                <a:sym typeface="Wingdings"/>
              </a:rPr>
              <a:t> </a:t>
            </a:r>
            <a:r>
              <a:rPr lang="en-US" dirty="0" smtClean="0">
                <a:sym typeface="Wingdings"/>
              </a:rPr>
              <a:t>or light </a:t>
            </a:r>
            <a:r>
              <a:rPr lang="en-US" dirty="0" smtClean="0">
                <a:sym typeface="Wingdings"/>
              </a:rPr>
              <a:t>ions -&gt; target -&gt; limited range of radioactive elements (</a:t>
            </a:r>
            <a:r>
              <a:rPr lang="en-US" dirty="0" err="1" smtClean="0">
                <a:sym typeface="Wingdings"/>
              </a:rPr>
              <a:t>spallation</a:t>
            </a:r>
            <a:r>
              <a:rPr lang="en-US" dirty="0" smtClean="0">
                <a:sym typeface="Wingdings"/>
              </a:rPr>
              <a:t>, fission or fragmentation)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065966E-493C-EF4D-B684-4619B0E482F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Cavities – only need 4 types of cavities for whole</a:t>
            </a:r>
            <a:r>
              <a:rPr lang="en-US" baseline="0" dirty="0" smtClean="0"/>
              <a:t> energy range because they are flexible</a:t>
            </a:r>
          </a:p>
          <a:p>
            <a:r>
              <a:rPr lang="en-US" baseline="0" dirty="0" smtClean="0"/>
              <a:t>All spoke cavities so that we use all the same technology – less complication &amp; expertise needed!</a:t>
            </a:r>
            <a:endParaRPr lang="en-US" dirty="0"/>
          </a:p>
        </p:txBody>
      </p:sp>
      <p:sp>
        <p:nvSpPr>
          <p:cNvPr id="4" name="Slide Number Placeholder 3"/>
          <p:cNvSpPr>
            <a:spLocks noGrp="1"/>
          </p:cNvSpPr>
          <p:nvPr>
            <p:ph type="sldNum" sz="quarter" idx="10"/>
          </p:nvPr>
        </p:nvSpPr>
        <p:spPr/>
        <p:txBody>
          <a:bodyPr/>
          <a:lstStyle/>
          <a:p>
            <a:fld id="{C065966E-493C-EF4D-B684-4619B0E482F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very high Q – efficient</a:t>
            </a:r>
          </a:p>
          <a:p>
            <a:r>
              <a:rPr lang="en-US" dirty="0" smtClean="0"/>
              <a:t>Large aperture – good for ion beams because we want a very low loss (superconducting).</a:t>
            </a:r>
          </a:p>
          <a:p>
            <a:endParaRPr lang="en-US" dirty="0"/>
          </a:p>
        </p:txBody>
      </p:sp>
      <p:sp>
        <p:nvSpPr>
          <p:cNvPr id="4" name="Slide Number Placeholder 3"/>
          <p:cNvSpPr>
            <a:spLocks noGrp="1"/>
          </p:cNvSpPr>
          <p:nvPr>
            <p:ph type="sldNum" sz="quarter" idx="10"/>
          </p:nvPr>
        </p:nvSpPr>
        <p:spPr/>
        <p:txBody>
          <a:bodyPr/>
          <a:lstStyle/>
          <a:p>
            <a:fld id="{C065966E-493C-EF4D-B684-4619B0E482F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multi-species</a:t>
            </a:r>
            <a:r>
              <a:rPr lang="en-US" baseline="0" dirty="0" smtClean="0"/>
              <a:t> more flexible with LINAC</a:t>
            </a:r>
            <a:endParaRPr lang="en-US" dirty="0"/>
          </a:p>
        </p:txBody>
      </p:sp>
      <p:sp>
        <p:nvSpPr>
          <p:cNvPr id="4" name="Slide Number Placeholder 3"/>
          <p:cNvSpPr>
            <a:spLocks noGrp="1"/>
          </p:cNvSpPr>
          <p:nvPr>
            <p:ph type="sldNum" sz="quarter" idx="10"/>
          </p:nvPr>
        </p:nvSpPr>
        <p:spPr/>
        <p:txBody>
          <a:bodyPr/>
          <a:lstStyle/>
          <a:p>
            <a:fld id="{C065966E-493C-EF4D-B684-4619B0E482FC}"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Education is a driver for development</a:t>
            </a:r>
          </a:p>
          <a:p>
            <a:r>
              <a:rPr lang="en-US" dirty="0" smtClean="0"/>
              <a:t>“High tech” skills – SC technology, computing etc…</a:t>
            </a:r>
            <a:endParaRPr lang="en-US" dirty="0"/>
          </a:p>
        </p:txBody>
      </p:sp>
      <p:sp>
        <p:nvSpPr>
          <p:cNvPr id="4" name="Slide Number Placeholder 3"/>
          <p:cNvSpPr>
            <a:spLocks noGrp="1"/>
          </p:cNvSpPr>
          <p:nvPr>
            <p:ph type="sldNum" sz="quarter" idx="10"/>
          </p:nvPr>
        </p:nvSpPr>
        <p:spPr/>
        <p:txBody>
          <a:bodyPr/>
          <a:lstStyle/>
          <a:p>
            <a:fld id="{C065966E-493C-EF4D-B684-4619B0E482F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C69C9-9EFB-AC42-8542-7D9F0AA68982}"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057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D02AC-D869-554B-B8FA-F3CA73C9F603}"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535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1D2AC-7185-C54A-AFB2-FB38A2FA9EDE}"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003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BD865C-C63A-5B46-BAC0-83901D402220}" type="datetime1">
              <a:rPr lang="en-US" smtClean="0"/>
              <a:t>5/31/11</a:t>
            </a:fld>
            <a:endParaRPr lang="en-US" dirty="0"/>
          </a:p>
        </p:txBody>
      </p:sp>
      <p:sp>
        <p:nvSpPr>
          <p:cNvPr id="4" name="Footer Placeholder 3"/>
          <p:cNvSpPr>
            <a:spLocks noGrp="1"/>
          </p:cNvSpPr>
          <p:nvPr>
            <p:ph type="ftr" sz="quarter" idx="11"/>
          </p:nvPr>
        </p:nvSpPr>
        <p:spPr/>
        <p:txBody>
          <a:bodyPr/>
          <a:lstStyle/>
          <a:p>
            <a:r>
              <a:rPr lang="en-US" smtClean="0"/>
              <a:t>CAS 2011, Bilbao</a:t>
            </a:r>
            <a:endParaRPr lang="en-US" dirty="0" smtClean="0"/>
          </a:p>
        </p:txBody>
      </p:sp>
      <p:sp>
        <p:nvSpPr>
          <p:cNvPr id="5" name="Slide Number Placeholder 4"/>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489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39D51-E621-B94A-90CE-94E001817FD6}"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033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2CE09-BD3C-8046-99DD-03A40C3E9EF7}"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031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54F1D8-1CDA-F14D-B6F7-05369CFD638E}" type="datetime1">
              <a:rPr lang="en-US" smtClean="0"/>
              <a:t>5/31/11</a:t>
            </a:fld>
            <a:endParaRPr lang="en-US"/>
          </a:p>
        </p:txBody>
      </p:sp>
      <p:sp>
        <p:nvSpPr>
          <p:cNvPr id="6" name="Footer Placeholder 5"/>
          <p:cNvSpPr>
            <a:spLocks noGrp="1"/>
          </p:cNvSpPr>
          <p:nvPr>
            <p:ph type="ftr" sz="quarter" idx="11"/>
          </p:nvPr>
        </p:nvSpPr>
        <p:spPr/>
        <p:txBody>
          <a:bodyPr/>
          <a:lstStyle/>
          <a:p>
            <a:r>
              <a:rPr lang="en-US" smtClean="0"/>
              <a:t>CAS 2011, Bilbao</a:t>
            </a:r>
            <a:endParaRPr lang="en-US"/>
          </a:p>
        </p:txBody>
      </p:sp>
      <p:sp>
        <p:nvSpPr>
          <p:cNvPr id="7" name="Slide Number Placeholder 6"/>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412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D81268-40B9-C14C-9FB6-613CD2167721}" type="datetime1">
              <a:rPr lang="en-US" smtClean="0"/>
              <a:t>5/31/11</a:t>
            </a:fld>
            <a:endParaRPr lang="en-US"/>
          </a:p>
        </p:txBody>
      </p:sp>
      <p:sp>
        <p:nvSpPr>
          <p:cNvPr id="8" name="Footer Placeholder 7"/>
          <p:cNvSpPr>
            <a:spLocks noGrp="1"/>
          </p:cNvSpPr>
          <p:nvPr>
            <p:ph type="ftr" sz="quarter" idx="11"/>
          </p:nvPr>
        </p:nvSpPr>
        <p:spPr/>
        <p:txBody>
          <a:bodyPr/>
          <a:lstStyle/>
          <a:p>
            <a:r>
              <a:rPr lang="en-US" smtClean="0"/>
              <a:t>CAS 2011, Bilbao</a:t>
            </a:r>
            <a:endParaRPr lang="en-US"/>
          </a:p>
        </p:txBody>
      </p:sp>
      <p:sp>
        <p:nvSpPr>
          <p:cNvPr id="9" name="Slide Number Placeholder 8"/>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006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0C8B13-F436-594B-880C-1F252665F978}" type="datetime1">
              <a:rPr lang="en-US" smtClean="0"/>
              <a:t>5/31/11</a:t>
            </a:fld>
            <a:endParaRPr lang="en-US"/>
          </a:p>
        </p:txBody>
      </p:sp>
      <p:sp>
        <p:nvSpPr>
          <p:cNvPr id="4" name="Footer Placeholder 3"/>
          <p:cNvSpPr>
            <a:spLocks noGrp="1"/>
          </p:cNvSpPr>
          <p:nvPr>
            <p:ph type="ftr" sz="quarter" idx="11"/>
          </p:nvPr>
        </p:nvSpPr>
        <p:spPr/>
        <p:txBody>
          <a:bodyPr/>
          <a:lstStyle/>
          <a:p>
            <a:r>
              <a:rPr lang="en-US" smtClean="0"/>
              <a:t>CAS 2011, Bilbao</a:t>
            </a:r>
            <a:endParaRPr lang="en-US"/>
          </a:p>
        </p:txBody>
      </p:sp>
      <p:sp>
        <p:nvSpPr>
          <p:cNvPr id="5" name="Slide Number Placeholder 4"/>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531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75EC7-4AAE-9549-B2B8-4056BD58F149}" type="datetime1">
              <a:rPr lang="en-US" smtClean="0"/>
              <a:t>5/31/11</a:t>
            </a:fld>
            <a:endParaRPr lang="en-US"/>
          </a:p>
        </p:txBody>
      </p:sp>
      <p:sp>
        <p:nvSpPr>
          <p:cNvPr id="3" name="Footer Placeholder 2"/>
          <p:cNvSpPr>
            <a:spLocks noGrp="1"/>
          </p:cNvSpPr>
          <p:nvPr>
            <p:ph type="ftr" sz="quarter" idx="11"/>
          </p:nvPr>
        </p:nvSpPr>
        <p:spPr/>
        <p:txBody>
          <a:bodyPr/>
          <a:lstStyle/>
          <a:p>
            <a:r>
              <a:rPr lang="en-US" smtClean="0"/>
              <a:t>CAS 2011, Bilbao</a:t>
            </a:r>
            <a:endParaRPr lang="en-US"/>
          </a:p>
        </p:txBody>
      </p:sp>
      <p:sp>
        <p:nvSpPr>
          <p:cNvPr id="4" name="Slide Number Placeholder 3"/>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27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9DB54-AF21-704E-8C22-E5805F6E8744}" type="datetime1">
              <a:rPr lang="en-US" smtClean="0"/>
              <a:t>5/31/11</a:t>
            </a:fld>
            <a:endParaRPr lang="en-US"/>
          </a:p>
        </p:txBody>
      </p:sp>
      <p:sp>
        <p:nvSpPr>
          <p:cNvPr id="6" name="Footer Placeholder 5"/>
          <p:cNvSpPr>
            <a:spLocks noGrp="1"/>
          </p:cNvSpPr>
          <p:nvPr>
            <p:ph type="ftr" sz="quarter" idx="11"/>
          </p:nvPr>
        </p:nvSpPr>
        <p:spPr/>
        <p:txBody>
          <a:bodyPr/>
          <a:lstStyle/>
          <a:p>
            <a:r>
              <a:rPr lang="en-US" smtClean="0"/>
              <a:t>CAS 2011, Bilbao</a:t>
            </a:r>
            <a:endParaRPr lang="en-US"/>
          </a:p>
        </p:txBody>
      </p:sp>
      <p:sp>
        <p:nvSpPr>
          <p:cNvPr id="7" name="Slide Number Placeholder 6"/>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27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1427-E456-564D-9CEC-5A17151A7ED5}" type="datetime1">
              <a:rPr lang="en-US" smtClean="0"/>
              <a:t>5/31/11</a:t>
            </a:fld>
            <a:endParaRPr lang="en-US"/>
          </a:p>
        </p:txBody>
      </p:sp>
      <p:sp>
        <p:nvSpPr>
          <p:cNvPr id="6" name="Footer Placeholder 5"/>
          <p:cNvSpPr>
            <a:spLocks noGrp="1"/>
          </p:cNvSpPr>
          <p:nvPr>
            <p:ph type="ftr" sz="quarter" idx="11"/>
          </p:nvPr>
        </p:nvSpPr>
        <p:spPr/>
        <p:txBody>
          <a:bodyPr/>
          <a:lstStyle/>
          <a:p>
            <a:r>
              <a:rPr lang="en-US" smtClean="0"/>
              <a:t>CAS 2011, Bilbao</a:t>
            </a:r>
            <a:endParaRPr lang="en-US"/>
          </a:p>
        </p:txBody>
      </p:sp>
      <p:sp>
        <p:nvSpPr>
          <p:cNvPr id="7" name="Slide Number Placeholder 6"/>
          <p:cNvSpPr>
            <a:spLocks noGrp="1"/>
          </p:cNvSpPr>
          <p:nvPr>
            <p:ph type="sldNum" sz="quarter" idx="12"/>
          </p:nvPr>
        </p:nvSpPr>
        <p:spPr/>
        <p:txBody>
          <a:body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0709159"/>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638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27670"/>
            <a:ext cx="8229600" cy="525468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48F4F-317B-7146-93B6-9564AF5AB9C0}" type="datetime1">
              <a:rPr lang="en-US" smtClean="0"/>
              <a:t>5/31/11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CAS 2011, Bilbao</a:t>
            </a: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A17CE-1D5E-C64F-A6A7-115850E7F5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281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457200" rtl="0" eaLnBrk="1" latinLnBrk="0" hangingPunct="1">
        <a:spcBef>
          <a:spcPct val="0"/>
        </a:spcBef>
        <a:buNone/>
        <a:defRPr sz="3200" kern="1200">
          <a:solidFill>
            <a:srgbClr val="FF0000"/>
          </a:solidFill>
          <a:effectLst>
            <a:innerShdw blurRad="63500" dist="88900" dir="13500000">
              <a:srgbClr val="000000">
                <a:alpha val="50000"/>
              </a:srgbClr>
            </a:innerShdw>
          </a:effectLst>
          <a:latin typeface="Helvetica"/>
          <a:ea typeface="+mj-ea"/>
          <a:cs typeface="Helvetica"/>
        </a:defRPr>
      </a:lvl1pPr>
    </p:titleStyle>
    <p:bodyStyle>
      <a:lvl1pPr marL="342900" indent="-342900" algn="l" defTabSz="457200" rtl="0" eaLnBrk="1" latinLnBrk="0" hangingPunct="1">
        <a:spcBef>
          <a:spcPct val="20000"/>
        </a:spcBef>
        <a:buFont typeface="Wingdings" charset="2"/>
        <a:buChar char="§"/>
        <a:defRPr sz="16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16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2.png"/><Relationship Id="rId5" Type="http://schemas.openxmlformats.org/officeDocument/2006/relationships/image" Target="../media/image3.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0.png"/><Relationship Id="rId5" Type="http://schemas.openxmlformats.org/officeDocument/2006/relationships/image" Target="../media/image11.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1025"/>
            <a:ext cx="8229600" cy="646387"/>
          </a:xfrm>
        </p:spPr>
        <p:txBody>
          <a:bodyPr/>
          <a:lstStyle/>
          <a:p>
            <a:r>
              <a:rPr lang="en-US" dirty="0" smtClean="0"/>
              <a:t>RIB Accelerator Proposal</a:t>
            </a:r>
            <a:endParaRPr lang="en-US" dirty="0"/>
          </a:p>
        </p:txBody>
      </p:sp>
      <p:sp>
        <p:nvSpPr>
          <p:cNvPr id="4" name="Date Placeholder 3"/>
          <p:cNvSpPr>
            <a:spLocks noGrp="1"/>
          </p:cNvSpPr>
          <p:nvPr>
            <p:ph type="dt" sz="half" idx="10"/>
          </p:nvPr>
        </p:nvSpPr>
        <p:spPr/>
        <p:txBody>
          <a:bodyPr/>
          <a:lstStyle/>
          <a:p>
            <a:fld id="{4F92F5ED-05FF-F145-AB27-A072E59C2889}"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1</a:t>
            </a:fld>
            <a:endParaRPr lang="en-US"/>
          </a:p>
        </p:txBody>
      </p:sp>
      <p:sp>
        <p:nvSpPr>
          <p:cNvPr id="7" name="Rectangle 6"/>
          <p:cNvSpPr/>
          <p:nvPr/>
        </p:nvSpPr>
        <p:spPr>
          <a:xfrm>
            <a:off x="2807471" y="2660316"/>
            <a:ext cx="3003121" cy="1200329"/>
          </a:xfrm>
          <a:prstGeom prst="rect">
            <a:avLst/>
          </a:prstGeom>
        </p:spPr>
        <p:txBody>
          <a:bodyPr wrap="none">
            <a:spAutoFit/>
          </a:bodyPr>
          <a:lstStyle/>
          <a:p>
            <a:r>
              <a:rPr lang="ro-RO" dirty="0"/>
              <a:t>Pierre-André </a:t>
            </a:r>
            <a:r>
              <a:rPr lang="ro-RO" dirty="0" smtClean="0"/>
              <a:t>Duperrex </a:t>
            </a:r>
            <a:r>
              <a:rPr lang="en-US" dirty="0"/>
              <a:t>	</a:t>
            </a:r>
            <a:r>
              <a:rPr lang="ro-RO" dirty="0" smtClean="0"/>
              <a:t>PSI</a:t>
            </a:r>
          </a:p>
          <a:p>
            <a:r>
              <a:rPr lang="ro-RO" dirty="0" smtClean="0"/>
              <a:t>Federico Roncarolo		CERN</a:t>
            </a:r>
          </a:p>
          <a:p>
            <a:r>
              <a:rPr lang="ro-RO" dirty="0" smtClean="0"/>
              <a:t>Edgar Sargsyan		CERN </a:t>
            </a:r>
          </a:p>
          <a:p>
            <a:r>
              <a:rPr lang="ro-RO" dirty="0" smtClean="0"/>
              <a:t>Suzie Sheehy			RAL</a:t>
            </a:r>
            <a:endParaRPr lang="en-US" dirty="0"/>
          </a:p>
        </p:txBody>
      </p:sp>
      <p:sp>
        <p:nvSpPr>
          <p:cNvPr id="8" name="Rectangle 7"/>
          <p:cNvSpPr/>
          <p:nvPr/>
        </p:nvSpPr>
        <p:spPr>
          <a:xfrm>
            <a:off x="890216" y="4910103"/>
            <a:ext cx="6110219" cy="646331"/>
          </a:xfrm>
          <a:prstGeom prst="rect">
            <a:avLst/>
          </a:prstGeom>
        </p:spPr>
        <p:txBody>
          <a:bodyPr wrap="square">
            <a:spAutoFit/>
          </a:bodyPr>
          <a:lstStyle/>
          <a:p>
            <a:r>
              <a:rPr lang="ro-RO" dirty="0" smtClean="0"/>
              <a:t>May thanks to </a:t>
            </a:r>
            <a:r>
              <a:rPr lang="da-DK" dirty="0"/>
              <a:t> Oliver BOINE-FRANKENHEIM (GSI</a:t>
            </a:r>
            <a:r>
              <a:rPr lang="da-DK" dirty="0" smtClean="0"/>
              <a:t>) for inputs </a:t>
            </a:r>
            <a:r>
              <a:rPr lang="da-DK" dirty="0" err="1" smtClean="0"/>
              <a:t>about</a:t>
            </a:r>
            <a:r>
              <a:rPr lang="da-DK" dirty="0" smtClean="0"/>
              <a:t> </a:t>
            </a:r>
            <a:r>
              <a:rPr lang="en-US" dirty="0"/>
              <a:t>Heavy Ion Accelerators for Nuclear Physics</a:t>
            </a:r>
            <a:r>
              <a:rPr lang="da-DK" dirty="0" smtClean="0"/>
              <a:t>  </a:t>
            </a:r>
            <a:r>
              <a:rPr lang="ro-RO" dirty="0" smtClean="0"/>
              <a:t> </a:t>
            </a:r>
            <a:endParaRPr lang="en-US" dirty="0"/>
          </a:p>
        </p:txBody>
      </p:sp>
      <p:sp>
        <p:nvSpPr>
          <p:cNvPr id="9" name="TextBox 8"/>
          <p:cNvSpPr txBox="1"/>
          <p:nvPr/>
        </p:nvSpPr>
        <p:spPr>
          <a:xfrm>
            <a:off x="1677902" y="1710339"/>
            <a:ext cx="6115888" cy="369332"/>
          </a:xfrm>
          <a:prstGeom prst="rect">
            <a:avLst/>
          </a:prstGeom>
          <a:noFill/>
        </p:spPr>
        <p:txBody>
          <a:bodyPr wrap="square" rtlCol="0">
            <a:spAutoFit/>
          </a:bodyPr>
          <a:lstStyle/>
          <a:p>
            <a:pPr algn="ctr"/>
            <a:r>
              <a:rPr lang="en-US" dirty="0" smtClean="0"/>
              <a:t>Radioactive Ion Beam Facility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9430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scRIBe</a:t>
            </a:r>
            <a:endParaRPr lang="en-US" dirty="0"/>
          </a:p>
        </p:txBody>
      </p:sp>
      <p:sp>
        <p:nvSpPr>
          <p:cNvPr id="3" name="Content Placeholder 2"/>
          <p:cNvSpPr>
            <a:spLocks noGrp="1"/>
          </p:cNvSpPr>
          <p:nvPr>
            <p:ph idx="1"/>
          </p:nvPr>
        </p:nvSpPr>
        <p:spPr>
          <a:xfrm>
            <a:off x="457200" y="1336842"/>
            <a:ext cx="8229600" cy="4945517"/>
          </a:xfrm>
        </p:spPr>
        <p:txBody>
          <a:bodyPr/>
          <a:lstStyle/>
          <a:p>
            <a:r>
              <a:rPr lang="en-US" dirty="0" smtClean="0"/>
              <a:t>Aim for </a:t>
            </a:r>
            <a:r>
              <a:rPr lang="en-US" sz="2000" i="1" dirty="0" smtClean="0"/>
              <a:t>sustainable development </a:t>
            </a:r>
            <a:r>
              <a:rPr lang="en-US" dirty="0" smtClean="0"/>
              <a:t>– “pattern of resource use that aims to meet human needs while preserving the environment, so that these needs can be met not only now, but for generations to come.” [Wikipedia, font of all knowledge…]</a:t>
            </a:r>
          </a:p>
        </p:txBody>
      </p:sp>
      <p:sp>
        <p:nvSpPr>
          <p:cNvPr id="4" name="Date Placeholder 3"/>
          <p:cNvSpPr>
            <a:spLocks noGrp="1"/>
          </p:cNvSpPr>
          <p:nvPr>
            <p:ph type="dt" sz="half" idx="10"/>
          </p:nvPr>
        </p:nvSpPr>
        <p:spPr/>
        <p:txBody>
          <a:bodyPr/>
          <a:lstStyle/>
          <a:p>
            <a:fld id="{BCCF161A-D1C2-594B-BC89-79695919F98D}"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10</a:t>
            </a:fld>
            <a:endParaRPr lang="en-US" dirty="0"/>
          </a:p>
        </p:txBody>
      </p:sp>
      <p:sp>
        <p:nvSpPr>
          <p:cNvPr id="8" name="Isosceles Triangle 7"/>
          <p:cNvSpPr/>
          <p:nvPr/>
        </p:nvSpPr>
        <p:spPr>
          <a:xfrm>
            <a:off x="3077411" y="3328736"/>
            <a:ext cx="3475789" cy="2312737"/>
          </a:xfrm>
          <a:prstGeom prst="triangle">
            <a:avLst/>
          </a:prstGeom>
          <a:solidFill>
            <a:srgbClr val="FFFFFF"/>
          </a:solidFill>
          <a:ln w="6032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43811" y="5379863"/>
            <a:ext cx="2133600" cy="523220"/>
          </a:xfrm>
          <a:prstGeom prst="rect">
            <a:avLst/>
          </a:prstGeom>
          <a:noFill/>
        </p:spPr>
        <p:txBody>
          <a:bodyPr wrap="square" rtlCol="0">
            <a:spAutoFit/>
          </a:bodyPr>
          <a:lstStyle/>
          <a:p>
            <a:r>
              <a:rPr lang="en-US" sz="2800" dirty="0" smtClean="0"/>
              <a:t>Local people</a:t>
            </a:r>
            <a:endParaRPr lang="en-US" sz="2800" dirty="0"/>
          </a:p>
        </p:txBody>
      </p:sp>
      <p:sp>
        <p:nvSpPr>
          <p:cNvPr id="10" name="TextBox 9"/>
          <p:cNvSpPr txBox="1"/>
          <p:nvPr/>
        </p:nvSpPr>
        <p:spPr>
          <a:xfrm>
            <a:off x="6553200" y="5379863"/>
            <a:ext cx="1310105" cy="523220"/>
          </a:xfrm>
          <a:prstGeom prst="rect">
            <a:avLst/>
          </a:prstGeom>
          <a:noFill/>
        </p:spPr>
        <p:txBody>
          <a:bodyPr wrap="square" rtlCol="0">
            <a:spAutoFit/>
          </a:bodyPr>
          <a:lstStyle/>
          <a:p>
            <a:r>
              <a:rPr lang="en-US" sz="2800" dirty="0" smtClean="0"/>
              <a:t>Future</a:t>
            </a:r>
            <a:endParaRPr lang="en-US" sz="2800" dirty="0"/>
          </a:p>
        </p:txBody>
      </p:sp>
      <p:sp>
        <p:nvSpPr>
          <p:cNvPr id="11" name="TextBox 10"/>
          <p:cNvSpPr txBox="1"/>
          <p:nvPr/>
        </p:nvSpPr>
        <p:spPr>
          <a:xfrm>
            <a:off x="3846096" y="2805516"/>
            <a:ext cx="2133600" cy="523220"/>
          </a:xfrm>
          <a:prstGeom prst="rect">
            <a:avLst/>
          </a:prstGeom>
          <a:noFill/>
        </p:spPr>
        <p:txBody>
          <a:bodyPr wrap="square" rtlCol="0">
            <a:spAutoFit/>
          </a:bodyPr>
          <a:lstStyle/>
          <a:p>
            <a:r>
              <a:rPr lang="en-US" sz="2800" dirty="0" smtClean="0"/>
              <a:t>Environment</a:t>
            </a:r>
            <a:endParaRPr lang="en-US" sz="2800" dirty="0"/>
          </a:p>
        </p:txBody>
      </p:sp>
      <p:sp>
        <p:nvSpPr>
          <p:cNvPr id="12" name="TextBox 11"/>
          <p:cNvSpPr txBox="1"/>
          <p:nvPr/>
        </p:nvSpPr>
        <p:spPr>
          <a:xfrm>
            <a:off x="5979696" y="3533203"/>
            <a:ext cx="3101474" cy="1754327"/>
          </a:xfrm>
          <a:prstGeom prst="rect">
            <a:avLst/>
          </a:prstGeom>
          <a:noFill/>
        </p:spPr>
        <p:txBody>
          <a:bodyPr wrap="square" rtlCol="0">
            <a:spAutoFit/>
          </a:bodyPr>
          <a:lstStyle/>
          <a:p>
            <a:r>
              <a:rPr lang="en-US" dirty="0" smtClean="0"/>
              <a:t>Low emissions (low power!) </a:t>
            </a:r>
          </a:p>
          <a:p>
            <a:r>
              <a:rPr lang="en-US" dirty="0" smtClean="0"/>
              <a:t>Aim for carbon neutral</a:t>
            </a:r>
          </a:p>
          <a:p>
            <a:r>
              <a:rPr lang="en-US" dirty="0" smtClean="0"/>
              <a:t>Sustainable architecture </a:t>
            </a:r>
          </a:p>
          <a:p>
            <a:r>
              <a:rPr lang="en-US" dirty="0" smtClean="0"/>
              <a:t>Recycling – whole life cycle</a:t>
            </a:r>
          </a:p>
          <a:p>
            <a:endParaRPr lang="en-US" dirty="0" smtClean="0"/>
          </a:p>
          <a:p>
            <a:endParaRPr lang="en-US" dirty="0"/>
          </a:p>
        </p:txBody>
      </p:sp>
      <p:sp>
        <p:nvSpPr>
          <p:cNvPr id="13" name="TextBox 12"/>
          <p:cNvSpPr txBox="1"/>
          <p:nvPr/>
        </p:nvSpPr>
        <p:spPr>
          <a:xfrm>
            <a:off x="457200" y="3625536"/>
            <a:ext cx="3101474" cy="1200329"/>
          </a:xfrm>
          <a:prstGeom prst="rect">
            <a:avLst/>
          </a:prstGeom>
          <a:noFill/>
        </p:spPr>
        <p:txBody>
          <a:bodyPr wrap="square" rtlCol="0">
            <a:spAutoFit/>
          </a:bodyPr>
          <a:lstStyle/>
          <a:p>
            <a:pPr algn="r"/>
            <a:r>
              <a:rPr lang="en-US" dirty="0" smtClean="0"/>
              <a:t>‘Green’ site </a:t>
            </a:r>
          </a:p>
          <a:p>
            <a:pPr algn="r"/>
            <a:r>
              <a:rPr lang="en-US" dirty="0" smtClean="0"/>
              <a:t>Create local jobs</a:t>
            </a:r>
          </a:p>
          <a:p>
            <a:pPr algn="r"/>
            <a:r>
              <a:rPr lang="en-US" dirty="0" smtClean="0"/>
              <a:t>Educational programs</a:t>
            </a:r>
          </a:p>
          <a:p>
            <a:pPr algn="r"/>
            <a:r>
              <a:rPr lang="en-US" dirty="0" smtClean="0"/>
              <a:t>Strong links with local research</a:t>
            </a:r>
            <a:endParaRPr lang="en-US" dirty="0"/>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067676" y="4115644"/>
            <a:ext cx="1506955" cy="1422148"/>
          </a:xfrm>
          <a:prstGeom prst="rect">
            <a:avLst/>
          </a:prstGeom>
        </p:spPr>
      </p:pic>
      <p:sp>
        <p:nvSpPr>
          <p:cNvPr id="91" name="TextBox 90"/>
          <p:cNvSpPr txBox="1"/>
          <p:nvPr/>
        </p:nvSpPr>
        <p:spPr>
          <a:xfrm>
            <a:off x="1192463" y="921025"/>
            <a:ext cx="6670842" cy="369332"/>
          </a:xfrm>
          <a:prstGeom prst="rect">
            <a:avLst/>
          </a:prstGeom>
          <a:noFill/>
        </p:spPr>
        <p:txBody>
          <a:bodyPr wrap="square" rtlCol="0">
            <a:spAutoFit/>
          </a:bodyPr>
          <a:lstStyle/>
          <a:p>
            <a:pPr algn="ctr"/>
            <a:r>
              <a:rPr lang="en-US" dirty="0" smtClean="0"/>
              <a:t>“Sustainable Community &amp; Radioactive Ion Beam </a:t>
            </a:r>
            <a:r>
              <a:rPr lang="en-US" dirty="0" smtClean="0"/>
              <a:t>Enterprise”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3038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831"/>
            <a:ext cx="8229600" cy="646387"/>
          </a:xfrm>
        </p:spPr>
        <p:txBody>
          <a:bodyPr/>
          <a:lstStyle/>
          <a:p>
            <a:r>
              <a:rPr lang="en-US" dirty="0" smtClean="0"/>
              <a:t>Conclusion</a:t>
            </a:r>
            <a:endParaRPr lang="en-US" dirty="0"/>
          </a:p>
        </p:txBody>
      </p:sp>
      <p:sp>
        <p:nvSpPr>
          <p:cNvPr id="3" name="Content Placeholder 2"/>
          <p:cNvSpPr>
            <a:spLocks noGrp="1"/>
          </p:cNvSpPr>
          <p:nvPr>
            <p:ph idx="1"/>
          </p:nvPr>
        </p:nvSpPr>
        <p:spPr>
          <a:xfrm>
            <a:off x="457200" y="1577474"/>
            <a:ext cx="8229600" cy="1818105"/>
          </a:xfrm>
        </p:spPr>
        <p:txBody>
          <a:bodyPr>
            <a:normAutofit/>
          </a:bodyPr>
          <a:lstStyle/>
          <a:p>
            <a:pPr>
              <a:buFont typeface="Wingdings" charset="2"/>
              <a:buChar char="ü"/>
            </a:pPr>
            <a:r>
              <a:rPr lang="en-US" sz="1800" dirty="0" smtClean="0"/>
              <a:t>Radioactive Ion Beams are a</a:t>
            </a:r>
            <a:r>
              <a:rPr lang="en-US" sz="1800" dirty="0" smtClean="0"/>
              <a:t> top priority &amp;</a:t>
            </a:r>
            <a:r>
              <a:rPr lang="en-US" sz="1800" dirty="0" smtClean="0"/>
              <a:t> </a:t>
            </a:r>
            <a:r>
              <a:rPr lang="en-US" sz="1800" dirty="0" smtClean="0"/>
              <a:t>rapidly </a:t>
            </a:r>
            <a:r>
              <a:rPr lang="en-US" sz="1800" dirty="0" smtClean="0"/>
              <a:t>developing </a:t>
            </a:r>
            <a:r>
              <a:rPr lang="en-US" sz="1800" dirty="0" smtClean="0"/>
              <a:t>field</a:t>
            </a:r>
          </a:p>
          <a:p>
            <a:pPr>
              <a:buFont typeface="Wingdings" charset="2"/>
              <a:buChar char="ü"/>
            </a:pPr>
            <a:r>
              <a:rPr lang="en-US" sz="1800" dirty="0" smtClean="0"/>
              <a:t>Our design </a:t>
            </a:r>
            <a:r>
              <a:rPr lang="en-US" sz="1800" dirty="0" smtClean="0"/>
              <a:t>ensures ultimate flexibility and upgrade path at reasonable cost</a:t>
            </a:r>
          </a:p>
          <a:p>
            <a:pPr>
              <a:buFont typeface="Wingdings" charset="2"/>
              <a:buChar char="ü"/>
            </a:pPr>
            <a:r>
              <a:rPr lang="en-US" sz="1800" dirty="0" smtClean="0"/>
              <a:t>Provides ions from </a:t>
            </a:r>
            <a:r>
              <a:rPr lang="en-US" sz="1800" dirty="0" err="1" smtClean="0"/>
              <a:t>p</a:t>
            </a:r>
            <a:r>
              <a:rPr lang="en-US" sz="1800" dirty="0" smtClean="0"/>
              <a:t> to U for a wide range of research</a:t>
            </a:r>
          </a:p>
          <a:p>
            <a:pPr>
              <a:buFont typeface="Wingdings" charset="2"/>
              <a:buChar char="ü"/>
            </a:pPr>
            <a:r>
              <a:rPr lang="en-US" sz="1800" dirty="0" smtClean="0"/>
              <a:t>Incorporates sustainable design concepts – adding</a:t>
            </a:r>
            <a:r>
              <a:rPr lang="en-US" sz="1800" dirty="0" smtClean="0"/>
              <a:t> value</a:t>
            </a:r>
          </a:p>
          <a:p>
            <a:pPr>
              <a:buFont typeface="Wingdings" charset="2"/>
              <a:buChar char="ü"/>
            </a:pPr>
            <a:endParaRPr lang="en-US" sz="1800" dirty="0" smtClean="0"/>
          </a:p>
          <a:p>
            <a:pPr>
              <a:buFont typeface="Wingdings" charset="2"/>
              <a:buChar char="ü"/>
            </a:pPr>
            <a:endParaRPr lang="en-US" sz="1800" dirty="0"/>
          </a:p>
        </p:txBody>
      </p:sp>
      <p:sp>
        <p:nvSpPr>
          <p:cNvPr id="4" name="Date Placeholder 3"/>
          <p:cNvSpPr>
            <a:spLocks noGrp="1"/>
          </p:cNvSpPr>
          <p:nvPr>
            <p:ph type="dt" sz="half" idx="10"/>
          </p:nvPr>
        </p:nvSpPr>
        <p:spPr/>
        <p:txBody>
          <a:bodyPr/>
          <a:lstStyle/>
          <a:p>
            <a:fld id="{705E22E1-266B-8D4B-A201-D85EA95B290D}"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11</a:t>
            </a:fld>
            <a:endParaRPr lang="en-US"/>
          </a:p>
        </p:txBody>
      </p:sp>
      <p:sp>
        <p:nvSpPr>
          <p:cNvPr id="8" name="TextBox 7"/>
          <p:cNvSpPr txBox="1"/>
          <p:nvPr/>
        </p:nvSpPr>
        <p:spPr>
          <a:xfrm>
            <a:off x="1060553" y="5931599"/>
            <a:ext cx="7306035" cy="369332"/>
          </a:xfrm>
          <a:prstGeom prst="rect">
            <a:avLst/>
          </a:prstGeom>
          <a:noFill/>
        </p:spPr>
        <p:txBody>
          <a:bodyPr wrap="square" rtlCol="0">
            <a:spAutoFit/>
          </a:bodyPr>
          <a:lstStyle/>
          <a:p>
            <a:pPr algn="ctr"/>
            <a:r>
              <a:rPr lang="en-US" dirty="0" smtClean="0"/>
              <a:t>Science, architecture for sustainability &amp; inspiration!</a:t>
            </a:r>
            <a:endParaRPr lang="en-US" dirty="0"/>
          </a:p>
        </p:txBody>
      </p:sp>
      <p:pic>
        <p:nvPicPr>
          <p:cNvPr id="9" name="Picture 8"/>
          <p:cNvPicPr>
            <a:picLocks noChangeAspect="1"/>
          </p:cNvPicPr>
          <p:nvPr/>
        </p:nvPicPr>
        <p:blipFill>
          <a:blip r:embed="rId2"/>
          <a:stretch>
            <a:fillRect/>
          </a:stretch>
        </p:blipFill>
        <p:spPr>
          <a:xfrm>
            <a:off x="3084921" y="3326523"/>
            <a:ext cx="3175000" cy="2552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Date Placeholder 3"/>
          <p:cNvSpPr>
            <a:spLocks noGrp="1"/>
          </p:cNvSpPr>
          <p:nvPr>
            <p:ph type="dt" sz="half" idx="10"/>
          </p:nvPr>
        </p:nvSpPr>
        <p:spPr/>
        <p:txBody>
          <a:bodyPr/>
          <a:lstStyle/>
          <a:p>
            <a:fld id="{C930A795-05EC-B043-A9CA-22563DE2FBA3}"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dirty="0"/>
          </a:p>
        </p:txBody>
      </p:sp>
      <p:sp>
        <p:nvSpPr>
          <p:cNvPr id="6" name="Slide Number Placeholder 5"/>
          <p:cNvSpPr>
            <a:spLocks noGrp="1"/>
          </p:cNvSpPr>
          <p:nvPr>
            <p:ph type="sldNum" sz="quarter" idx="12"/>
          </p:nvPr>
        </p:nvSpPr>
        <p:spPr/>
        <p:txBody>
          <a:bodyPr/>
          <a:lstStyle/>
          <a:p>
            <a:fld id="{CD1A17CE-1D5E-C64F-A6A7-115850E7F5D5}" type="slidenum">
              <a:rPr lang="en-US" smtClean="0"/>
              <a:pPr/>
              <a:t>2</a:t>
            </a:fld>
            <a:endParaRPr lang="en-US"/>
          </a:p>
        </p:txBody>
      </p:sp>
      <p:pic>
        <p:nvPicPr>
          <p:cNvPr id="7" name="Picture 6"/>
          <p:cNvPicPr>
            <a:picLocks noChangeAspect="1"/>
          </p:cNvPicPr>
          <p:nvPr/>
        </p:nvPicPr>
        <p:blipFill>
          <a:blip r:embed="rId3"/>
          <a:stretch>
            <a:fillRect/>
          </a:stretch>
        </p:blipFill>
        <p:spPr>
          <a:xfrm>
            <a:off x="2203578" y="921025"/>
            <a:ext cx="4713205" cy="3380733"/>
          </a:xfrm>
          <a:prstGeom prst="rect">
            <a:avLst/>
          </a:prstGeom>
        </p:spPr>
      </p:pic>
      <p:grpSp>
        <p:nvGrpSpPr>
          <p:cNvPr id="19" name="Group 18"/>
          <p:cNvGrpSpPr/>
          <p:nvPr/>
        </p:nvGrpSpPr>
        <p:grpSpPr>
          <a:xfrm>
            <a:off x="1" y="4710682"/>
            <a:ext cx="9184311" cy="2164681"/>
            <a:chOff x="1" y="4710682"/>
            <a:chExt cx="9184311" cy="2164681"/>
          </a:xfrm>
        </p:grpSpPr>
        <p:grpSp>
          <p:nvGrpSpPr>
            <p:cNvPr id="17" name="Group 16"/>
            <p:cNvGrpSpPr/>
            <p:nvPr/>
          </p:nvGrpSpPr>
          <p:grpSpPr>
            <a:xfrm>
              <a:off x="1" y="4710682"/>
              <a:ext cx="9184311" cy="2164681"/>
              <a:chOff x="1" y="4710682"/>
              <a:chExt cx="9184311" cy="2164681"/>
            </a:xfrm>
          </p:grpSpPr>
          <p:pic>
            <p:nvPicPr>
              <p:cNvPr id="16" name="Picture 15"/>
              <p:cNvPicPr>
                <a:picLocks noChangeAspect="1"/>
              </p:cNvPicPr>
              <p:nvPr/>
            </p:nvPicPr>
            <p:blipFill>
              <a:blip r:embed="rId4"/>
              <a:stretch>
                <a:fillRect/>
              </a:stretch>
            </p:blipFill>
            <p:spPr>
              <a:xfrm>
                <a:off x="7167776" y="4738575"/>
                <a:ext cx="2016536" cy="2136788"/>
              </a:xfrm>
              <a:prstGeom prst="rect">
                <a:avLst/>
              </a:prstGeom>
            </p:spPr>
          </p:pic>
          <p:pic>
            <p:nvPicPr>
              <p:cNvPr id="15" name="Picture 14"/>
              <p:cNvPicPr>
                <a:picLocks noChangeAspect="1"/>
              </p:cNvPicPr>
              <p:nvPr/>
            </p:nvPicPr>
            <p:blipFill>
              <a:blip r:embed="rId5"/>
              <a:stretch>
                <a:fillRect/>
              </a:stretch>
            </p:blipFill>
            <p:spPr>
              <a:xfrm>
                <a:off x="4936917" y="4738575"/>
                <a:ext cx="2136787" cy="2136787"/>
              </a:xfrm>
              <a:prstGeom prst="rect">
                <a:avLst/>
              </a:prstGeom>
            </p:spPr>
          </p:pic>
          <p:pic>
            <p:nvPicPr>
              <p:cNvPr id="8" name="Picture 7"/>
              <p:cNvPicPr>
                <a:picLocks noChangeAspect="1"/>
              </p:cNvPicPr>
              <p:nvPr/>
            </p:nvPicPr>
            <p:blipFill>
              <a:blip r:embed="rId6"/>
              <a:stretch>
                <a:fillRect/>
              </a:stretch>
            </p:blipFill>
            <p:spPr>
              <a:xfrm>
                <a:off x="1" y="4710682"/>
                <a:ext cx="2203578" cy="2147317"/>
              </a:xfrm>
              <a:prstGeom prst="rect">
                <a:avLst/>
              </a:prstGeom>
            </p:spPr>
          </p:pic>
          <p:pic>
            <p:nvPicPr>
              <p:cNvPr id="10" name="Picture 9"/>
              <p:cNvPicPr>
                <a:picLocks noChangeAspect="1"/>
              </p:cNvPicPr>
              <p:nvPr/>
            </p:nvPicPr>
            <p:blipFill>
              <a:blip r:embed="rId7"/>
              <a:srcRect l="15328" r="9765"/>
              <a:stretch>
                <a:fillRect/>
              </a:stretch>
            </p:blipFill>
            <p:spPr>
              <a:xfrm>
                <a:off x="2341325" y="4710682"/>
                <a:ext cx="2385744" cy="2119424"/>
              </a:xfrm>
              <a:prstGeom prst="rect">
                <a:avLst/>
              </a:prstGeom>
            </p:spPr>
          </p:pic>
        </p:grpSp>
        <p:grpSp>
          <p:nvGrpSpPr>
            <p:cNvPr id="18" name="Group 17"/>
            <p:cNvGrpSpPr/>
            <p:nvPr/>
          </p:nvGrpSpPr>
          <p:grpSpPr>
            <a:xfrm>
              <a:off x="207149" y="6547244"/>
              <a:ext cx="8754594" cy="328119"/>
              <a:chOff x="207149" y="6547244"/>
              <a:chExt cx="8754594" cy="328119"/>
            </a:xfrm>
          </p:grpSpPr>
          <p:sp>
            <p:nvSpPr>
              <p:cNvPr id="11" name="TextBox 10"/>
              <p:cNvSpPr txBox="1"/>
              <p:nvPr/>
            </p:nvSpPr>
            <p:spPr>
              <a:xfrm>
                <a:off x="207149" y="6567586"/>
                <a:ext cx="1793967" cy="307777"/>
              </a:xfrm>
              <a:prstGeom prst="rect">
                <a:avLst/>
              </a:prstGeom>
              <a:solidFill>
                <a:schemeClr val="bg1">
                  <a:alpha val="57000"/>
                </a:schemeClr>
              </a:solidFill>
            </p:spPr>
            <p:txBody>
              <a:bodyPr wrap="square" rtlCol="0">
                <a:spAutoFit/>
              </a:bodyPr>
              <a:lstStyle/>
              <a:p>
                <a:pPr algn="ctr"/>
                <a:r>
                  <a:rPr lang="en-US" sz="1400" dirty="0" smtClean="0"/>
                  <a:t>Nuclear Astrophysics</a:t>
                </a:r>
                <a:endParaRPr lang="en-US" sz="1400" dirty="0"/>
              </a:p>
            </p:txBody>
          </p:sp>
          <p:sp>
            <p:nvSpPr>
              <p:cNvPr id="12" name="TextBox 11"/>
              <p:cNvSpPr txBox="1"/>
              <p:nvPr/>
            </p:nvSpPr>
            <p:spPr>
              <a:xfrm>
                <a:off x="2590800" y="6550222"/>
                <a:ext cx="1793967" cy="307777"/>
              </a:xfrm>
              <a:prstGeom prst="rect">
                <a:avLst/>
              </a:prstGeom>
              <a:solidFill>
                <a:schemeClr val="bg1">
                  <a:alpha val="57000"/>
                </a:schemeClr>
              </a:solidFill>
            </p:spPr>
            <p:txBody>
              <a:bodyPr wrap="square" rtlCol="0">
                <a:spAutoFit/>
              </a:bodyPr>
              <a:lstStyle/>
              <a:p>
                <a:pPr algn="ctr"/>
                <a:r>
                  <a:rPr lang="en-US" sz="1400" dirty="0" smtClean="0"/>
                  <a:t>Condensed matter</a:t>
                </a:r>
                <a:endParaRPr lang="en-US" sz="1400" dirty="0"/>
              </a:p>
            </p:txBody>
          </p:sp>
          <p:sp>
            <p:nvSpPr>
              <p:cNvPr id="13" name="TextBox 12"/>
              <p:cNvSpPr txBox="1"/>
              <p:nvPr/>
            </p:nvSpPr>
            <p:spPr>
              <a:xfrm>
                <a:off x="5122816" y="6548733"/>
                <a:ext cx="1793967" cy="307777"/>
              </a:xfrm>
              <a:prstGeom prst="rect">
                <a:avLst/>
              </a:prstGeom>
              <a:solidFill>
                <a:schemeClr val="bg1">
                  <a:alpha val="57000"/>
                </a:schemeClr>
              </a:solidFill>
            </p:spPr>
            <p:txBody>
              <a:bodyPr wrap="square" rtlCol="0">
                <a:spAutoFit/>
              </a:bodyPr>
              <a:lstStyle/>
              <a:p>
                <a:pPr algn="ctr"/>
                <a:r>
                  <a:rPr lang="en-US" sz="1400" dirty="0" smtClean="0"/>
                  <a:t>Atomic physics</a:t>
                </a:r>
                <a:endParaRPr lang="en-US" sz="1400" dirty="0"/>
              </a:p>
            </p:txBody>
          </p:sp>
          <p:sp>
            <p:nvSpPr>
              <p:cNvPr id="14" name="TextBox 13"/>
              <p:cNvSpPr txBox="1"/>
              <p:nvPr/>
            </p:nvSpPr>
            <p:spPr>
              <a:xfrm>
                <a:off x="7167776" y="6547244"/>
                <a:ext cx="1793967" cy="307777"/>
              </a:xfrm>
              <a:prstGeom prst="rect">
                <a:avLst/>
              </a:prstGeom>
              <a:solidFill>
                <a:schemeClr val="bg1">
                  <a:alpha val="57000"/>
                </a:schemeClr>
              </a:solidFill>
            </p:spPr>
            <p:txBody>
              <a:bodyPr wrap="square" rtlCol="0">
                <a:spAutoFit/>
              </a:bodyPr>
              <a:lstStyle/>
              <a:p>
                <a:pPr algn="ctr"/>
                <a:r>
                  <a:rPr lang="en-US" sz="1400" dirty="0" smtClean="0"/>
                  <a:t>Nuclear medicine</a:t>
                </a:r>
                <a:endParaRPr lang="en-US" sz="14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Radioactive Ion Beams</a:t>
            </a:r>
            <a:endParaRPr lang="en-US" dirty="0"/>
          </a:p>
        </p:txBody>
      </p:sp>
      <p:sp>
        <p:nvSpPr>
          <p:cNvPr id="3" name="Content Placeholder 2"/>
          <p:cNvSpPr>
            <a:spLocks noGrp="1"/>
          </p:cNvSpPr>
          <p:nvPr>
            <p:ph idx="1"/>
          </p:nvPr>
        </p:nvSpPr>
        <p:spPr/>
        <p:txBody>
          <a:bodyPr/>
          <a:lstStyle/>
          <a:p>
            <a:r>
              <a:rPr lang="en-US" dirty="0" smtClean="0"/>
              <a:t>“radioactive ion beam research is a top priority in nuclear physics”</a:t>
            </a:r>
          </a:p>
          <a:p>
            <a:r>
              <a:rPr lang="en-US" dirty="0" smtClean="0"/>
              <a:t>High demand for beam time! (many users!)</a:t>
            </a:r>
          </a:p>
          <a:p>
            <a:r>
              <a:rPr lang="en-US" dirty="0" smtClean="0">
                <a:sym typeface="Wingdings"/>
              </a:rPr>
              <a:t>2 complimentary methods:</a:t>
            </a:r>
            <a:r>
              <a:rPr lang="en-US" dirty="0" smtClean="0">
                <a:sym typeface="Wingdings"/>
              </a:rPr>
              <a:t> in</a:t>
            </a:r>
            <a:r>
              <a:rPr lang="en-US" dirty="0" smtClean="0">
                <a:sym typeface="Wingdings"/>
              </a:rPr>
              <a:t>-</a:t>
            </a:r>
            <a:r>
              <a:rPr lang="en-US" dirty="0" smtClean="0">
                <a:sym typeface="Wingdings"/>
              </a:rPr>
              <a:t>flight or ISOL (isotope separation on-line)</a:t>
            </a:r>
            <a:r>
              <a:rPr lang="en-US" dirty="0" smtClean="0">
                <a:sym typeface="Wingdings"/>
              </a:rPr>
              <a:t> </a:t>
            </a:r>
            <a:endParaRPr lang="en-US" dirty="0" smtClean="0">
              <a:sym typeface="Wingdings"/>
            </a:endParaRPr>
          </a:p>
        </p:txBody>
      </p:sp>
      <p:sp>
        <p:nvSpPr>
          <p:cNvPr id="4" name="Date Placeholder 3"/>
          <p:cNvSpPr>
            <a:spLocks noGrp="1"/>
          </p:cNvSpPr>
          <p:nvPr>
            <p:ph type="dt" sz="half" idx="10"/>
          </p:nvPr>
        </p:nvSpPr>
        <p:spPr/>
        <p:txBody>
          <a:bodyPr/>
          <a:lstStyle/>
          <a:p>
            <a:fld id="{A152C49B-F41A-1144-9398-B105A412C816}"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3</a:t>
            </a:fld>
            <a:endParaRPr lang="en-US" dirty="0"/>
          </a:p>
        </p:txBody>
      </p:sp>
      <p:sp>
        <p:nvSpPr>
          <p:cNvPr id="9" name="TextBox 8"/>
          <p:cNvSpPr txBox="1"/>
          <p:nvPr/>
        </p:nvSpPr>
        <p:spPr>
          <a:xfrm>
            <a:off x="2221776" y="4313660"/>
            <a:ext cx="1177193" cy="369332"/>
          </a:xfrm>
          <a:prstGeom prst="rect">
            <a:avLst/>
          </a:prstGeom>
          <a:noFill/>
        </p:spPr>
        <p:txBody>
          <a:bodyPr wrap="square" rtlCol="0">
            <a:spAutoFit/>
          </a:bodyPr>
          <a:lstStyle/>
          <a:p>
            <a:pPr algn="ctr"/>
            <a:r>
              <a:rPr lang="en-US" dirty="0" smtClean="0"/>
              <a:t>In-flight</a:t>
            </a:r>
            <a:endParaRPr lang="en-US" dirty="0"/>
          </a:p>
        </p:txBody>
      </p:sp>
      <p:sp>
        <p:nvSpPr>
          <p:cNvPr id="10" name="TextBox 9"/>
          <p:cNvSpPr txBox="1"/>
          <p:nvPr/>
        </p:nvSpPr>
        <p:spPr>
          <a:xfrm>
            <a:off x="5964603" y="4313660"/>
            <a:ext cx="1177193" cy="369332"/>
          </a:xfrm>
          <a:prstGeom prst="rect">
            <a:avLst/>
          </a:prstGeom>
          <a:noFill/>
        </p:spPr>
        <p:txBody>
          <a:bodyPr wrap="square" rtlCol="0">
            <a:spAutoFit/>
          </a:bodyPr>
          <a:lstStyle/>
          <a:p>
            <a:pPr algn="ctr"/>
            <a:r>
              <a:rPr lang="en-US" dirty="0" smtClean="0"/>
              <a:t>ISOL</a:t>
            </a:r>
            <a:endParaRPr lang="en-US" dirty="0"/>
          </a:p>
        </p:txBody>
      </p:sp>
      <p:pic>
        <p:nvPicPr>
          <p:cNvPr id="13" name="Picture 12" descr="1_a_intro_isol_web.ashx.png"/>
          <p:cNvPicPr>
            <a:picLocks noChangeAspect="1"/>
          </p:cNvPicPr>
          <p:nvPr/>
        </p:nvPicPr>
        <p:blipFill>
          <a:blip r:embed="rId3"/>
          <a:stretch>
            <a:fillRect/>
          </a:stretch>
        </p:blipFill>
        <p:spPr>
          <a:xfrm>
            <a:off x="4683430" y="2074264"/>
            <a:ext cx="3474925" cy="2239396"/>
          </a:xfrm>
          <a:prstGeom prst="rect">
            <a:avLst/>
          </a:prstGeom>
        </p:spPr>
      </p:pic>
      <p:pic>
        <p:nvPicPr>
          <p:cNvPr id="14" name="Picture 13" descr="1_b_intro_inflight_web.ashx.png"/>
          <p:cNvPicPr>
            <a:picLocks noChangeAspect="1"/>
          </p:cNvPicPr>
          <p:nvPr/>
        </p:nvPicPr>
        <p:blipFill>
          <a:blip r:embed="rId4"/>
          <a:stretch>
            <a:fillRect/>
          </a:stretch>
        </p:blipFill>
        <p:spPr>
          <a:xfrm>
            <a:off x="789769" y="2074264"/>
            <a:ext cx="3602062" cy="2321329"/>
          </a:xfrm>
          <a:prstGeom prst="rect">
            <a:avLst/>
          </a:prstGeom>
        </p:spPr>
      </p:pic>
      <p:sp>
        <p:nvSpPr>
          <p:cNvPr id="15" name="Content Placeholder 2"/>
          <p:cNvSpPr txBox="1">
            <a:spLocks/>
          </p:cNvSpPr>
          <p:nvPr/>
        </p:nvSpPr>
        <p:spPr>
          <a:xfrm>
            <a:off x="2420717" y="4839880"/>
            <a:ext cx="4895964" cy="2018120"/>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Helvetica"/>
                <a:ea typeface="+mn-ea"/>
                <a:cs typeface="Helvetica"/>
              </a:rPr>
              <a:t>Accelerator</a:t>
            </a:r>
            <a:r>
              <a:rPr kumimoji="0" lang="en-US" sz="2000" b="0" i="0" u="none" strike="noStrike" kern="1200" cap="none" spc="0" normalizeH="0" noProof="0" dirty="0" smtClean="0">
                <a:ln>
                  <a:noFill/>
                </a:ln>
                <a:solidFill>
                  <a:schemeClr val="tx1"/>
                </a:solidFill>
                <a:effectLst/>
                <a:uLnTx/>
                <a:uFillTx/>
                <a:latin typeface="Helvetica"/>
                <a:ea typeface="+mn-ea"/>
                <a:cs typeface="Helvetica"/>
              </a:rPr>
              <a:t> requirements:</a:t>
            </a:r>
            <a:endParaRPr kumimoji="0" lang="en-US" sz="2000" b="0" i="0" u="none" strike="noStrike" kern="1200" cap="none" spc="0" normalizeH="0" baseline="0" noProof="0" dirty="0" smtClean="0">
              <a:ln>
                <a:noFill/>
              </a:ln>
              <a:solidFill>
                <a:schemeClr val="tx1"/>
              </a:solidFill>
              <a:effectLst/>
              <a:uLnTx/>
              <a:uFillTx/>
              <a:latin typeface="Helvetica"/>
              <a:ea typeface="+mn-ea"/>
              <a:cs typeface="Helvetica"/>
            </a:endParaRPr>
          </a:p>
          <a:p>
            <a:pPr marL="342900" marR="0" lvl="0" indent="-342900" algn="ctr"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chemeClr val="tx1"/>
                </a:solidFill>
                <a:effectLst/>
                <a:uLnTx/>
                <a:uFillTx/>
                <a:latin typeface="Helvetica"/>
                <a:ea typeface="+mn-ea"/>
                <a:cs typeface="Helvetica"/>
              </a:rPr>
              <a:t>0.5 MW, CW</a:t>
            </a:r>
          </a:p>
          <a:p>
            <a:pPr marL="342900" marR="0" lvl="0" indent="-342900" algn="ctr"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chemeClr val="tx1"/>
                </a:solidFill>
                <a:effectLst/>
                <a:uLnTx/>
                <a:uFillTx/>
                <a:latin typeface="Helvetica"/>
                <a:ea typeface="+mn-ea"/>
                <a:cs typeface="Helvetica"/>
              </a:rPr>
              <a:t>Accelerate from (0.4-1GeV/u) </a:t>
            </a:r>
            <a:r>
              <a:rPr kumimoji="0" lang="en-US" sz="2000" b="0" i="0" u="none" strike="noStrike" kern="1200" cap="none" spc="0" normalizeH="0" baseline="0" noProof="0" dirty="0" err="1" smtClean="0">
                <a:ln>
                  <a:noFill/>
                </a:ln>
                <a:solidFill>
                  <a:schemeClr val="tx1"/>
                </a:solidFill>
                <a:effectLst/>
                <a:uLnTx/>
                <a:uFillTx/>
                <a:latin typeface="Helvetica"/>
                <a:ea typeface="+mn-ea"/>
                <a:cs typeface="Helvetica"/>
              </a:rPr>
              <a:t>p</a:t>
            </a:r>
            <a:r>
              <a:rPr kumimoji="0" lang="en-US" sz="2000" b="0" i="0" u="none" strike="noStrike" kern="1200" cap="none" spc="0" normalizeH="0" baseline="0" noProof="0" dirty="0" smtClean="0">
                <a:ln>
                  <a:noFill/>
                </a:ln>
                <a:solidFill>
                  <a:schemeClr val="tx1"/>
                </a:solidFill>
                <a:effectLst/>
                <a:uLnTx/>
                <a:uFillTx/>
                <a:latin typeface="Helvetica"/>
                <a:ea typeface="+mn-ea"/>
                <a:cs typeface="Helvetica"/>
              </a:rPr>
              <a:t>+ to U</a:t>
            </a:r>
          </a:p>
          <a:p>
            <a:pPr marL="342900" marR="0" lvl="0" indent="-342900" algn="ctr" defTabSz="457200" rtl="0" eaLnBrk="1" fontAlgn="auto" latinLnBrk="0" hangingPunct="1">
              <a:lnSpc>
                <a:spcPct val="100000"/>
              </a:lnSpc>
              <a:spcBef>
                <a:spcPct val="20000"/>
              </a:spcBef>
              <a:spcAft>
                <a:spcPts val="0"/>
              </a:spcAft>
              <a:buClrTx/>
              <a:buSzTx/>
              <a:buFont typeface="Wingdings" charset="2"/>
              <a:buChar char="§"/>
              <a:tabLst/>
              <a:defRPr/>
            </a:pPr>
            <a:r>
              <a:rPr lang="en-US" sz="2000" dirty="0" smtClean="0">
                <a:latin typeface="Helvetica"/>
                <a:cs typeface="Helvetica"/>
              </a:rPr>
              <a:t>Intense radioactive beams</a:t>
            </a:r>
            <a:endParaRPr kumimoji="0" lang="en-US" sz="2000" b="0" i="0" u="none" strike="noStrike" kern="1200" cap="none" spc="0" normalizeH="0" baseline="0" noProof="0" dirty="0">
              <a:ln>
                <a:noFill/>
              </a:ln>
              <a:solidFill>
                <a:schemeClr val="tx1"/>
              </a:solidFill>
              <a:effectLst/>
              <a:uLnTx/>
              <a:uFillTx/>
              <a:latin typeface="Helvetica"/>
              <a:ea typeface="+mn-ea"/>
              <a:cs typeface="Helvetic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7118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or under design facilities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81275959"/>
              </p:ext>
            </p:extLst>
          </p:nvPr>
        </p:nvGraphicFramePr>
        <p:xfrm>
          <a:off x="457200" y="1335737"/>
          <a:ext cx="8229600" cy="4958079"/>
        </p:xfrm>
        <a:graphic>
          <a:graphicData uri="http://schemas.openxmlformats.org/drawingml/2006/table">
            <a:tbl>
              <a:tblPr firstRow="1" bandRow="1">
                <a:tableStyleId>{8A107856-5554-42FB-B03E-39F5DBC370BA}</a:tableStyleId>
              </a:tblPr>
              <a:tblGrid>
                <a:gridCol w="931537"/>
                <a:gridCol w="1029559"/>
                <a:gridCol w="1921752"/>
                <a:gridCol w="930030"/>
                <a:gridCol w="1184895"/>
                <a:gridCol w="2231827"/>
              </a:tblGrid>
              <a:tr h="370840">
                <a:tc>
                  <a:txBody>
                    <a:bodyPr/>
                    <a:lstStyle/>
                    <a:p>
                      <a:r>
                        <a:rPr lang="en-US" dirty="0" smtClean="0"/>
                        <a:t>LABs</a:t>
                      </a:r>
                      <a:endParaRPr lang="en-US" dirty="0"/>
                    </a:p>
                  </a:txBody>
                  <a:tcPr/>
                </a:tc>
                <a:tc>
                  <a:txBody>
                    <a:bodyPr/>
                    <a:lstStyle/>
                    <a:p>
                      <a:r>
                        <a:rPr lang="en-US" dirty="0" smtClean="0"/>
                        <a:t>Facility</a:t>
                      </a:r>
                      <a:endParaRPr lang="en-US" dirty="0"/>
                    </a:p>
                  </a:txBody>
                  <a:tcPr/>
                </a:tc>
                <a:tc>
                  <a:txBody>
                    <a:bodyPr/>
                    <a:lstStyle/>
                    <a:p>
                      <a:r>
                        <a:rPr lang="en-US" dirty="0" smtClean="0"/>
                        <a:t>Type</a:t>
                      </a:r>
                      <a:endParaRPr lang="en-US" dirty="0"/>
                    </a:p>
                  </a:txBody>
                  <a:tcPr/>
                </a:tc>
                <a:tc>
                  <a:txBody>
                    <a:bodyPr/>
                    <a:lstStyle/>
                    <a:p>
                      <a:r>
                        <a:rPr lang="en-US" dirty="0" smtClean="0"/>
                        <a:t>Mode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Power</a:t>
                      </a:r>
                    </a:p>
                  </a:txBody>
                  <a:tcPr/>
                </a:tc>
                <a:tc>
                  <a:txBody>
                    <a:bodyPr/>
                    <a:lstStyle/>
                    <a:p>
                      <a:r>
                        <a:rPr lang="en-US" dirty="0" smtClean="0"/>
                        <a:t>Ion production method</a:t>
                      </a:r>
                      <a:endParaRPr lang="en-US" dirty="0"/>
                    </a:p>
                  </a:txBody>
                  <a:tcPr/>
                </a:tc>
              </a:tr>
              <a:tr h="370840">
                <a:tc>
                  <a:txBody>
                    <a:bodyPr/>
                    <a:lstStyle/>
                    <a:p>
                      <a:r>
                        <a:rPr lang="en-US" dirty="0" smtClean="0"/>
                        <a:t>RIKEN</a:t>
                      </a:r>
                      <a:endParaRPr lang="en-US" dirty="0"/>
                    </a:p>
                  </a:txBody>
                  <a:tcPr/>
                </a:tc>
                <a:tc>
                  <a:txBody>
                    <a:bodyPr/>
                    <a:lstStyle/>
                    <a:p>
                      <a:r>
                        <a:rPr lang="en-US" dirty="0" smtClean="0"/>
                        <a:t>RIBF</a:t>
                      </a:r>
                      <a:endParaRPr lang="en-US" dirty="0"/>
                    </a:p>
                  </a:txBody>
                  <a:tcPr/>
                </a:tc>
                <a:tc>
                  <a:txBody>
                    <a:bodyPr/>
                    <a:lstStyle/>
                    <a:p>
                      <a:r>
                        <a:rPr lang="en-US" dirty="0" smtClean="0"/>
                        <a:t>Cyclotrons</a:t>
                      </a:r>
                      <a:endParaRPr lang="en-US" dirty="0"/>
                    </a:p>
                  </a:txBody>
                  <a:tcPr/>
                </a:tc>
                <a:tc>
                  <a:txBody>
                    <a:bodyPr/>
                    <a:lstStyle/>
                    <a:p>
                      <a:r>
                        <a:rPr lang="en-US" dirty="0" smtClean="0"/>
                        <a:t>CW</a:t>
                      </a:r>
                      <a:endParaRPr lang="en-US" dirty="0"/>
                    </a:p>
                  </a:txBody>
                  <a:tcPr/>
                </a:tc>
                <a:tc>
                  <a:txBody>
                    <a:bodyPr/>
                    <a:lstStyle/>
                    <a:p>
                      <a:r>
                        <a:rPr lang="en-US" dirty="0" err="1" smtClean="0"/>
                        <a:t>varaible</a:t>
                      </a:r>
                      <a:endParaRPr lang="en-US" dirty="0"/>
                    </a:p>
                  </a:txBody>
                  <a:tcPr/>
                </a:tc>
                <a:tc>
                  <a:txBody>
                    <a:bodyPr/>
                    <a:lstStyle/>
                    <a:p>
                      <a:r>
                        <a:rPr lang="en-US" dirty="0" smtClean="0"/>
                        <a:t>In-flight</a:t>
                      </a:r>
                      <a:endParaRPr lang="en-US" dirty="0"/>
                    </a:p>
                  </a:txBody>
                  <a:tcPr/>
                </a:tc>
              </a:tr>
              <a:tr h="370840">
                <a:tc>
                  <a:txBody>
                    <a:bodyPr/>
                    <a:lstStyle/>
                    <a:p>
                      <a:r>
                        <a:rPr lang="en-US" dirty="0" smtClean="0"/>
                        <a:t>FLNR</a:t>
                      </a:r>
                      <a:endParaRPr lang="en-US" dirty="0"/>
                    </a:p>
                  </a:txBody>
                  <a:tcPr/>
                </a:tc>
                <a:tc>
                  <a:txBody>
                    <a:bodyPr/>
                    <a:lstStyle/>
                    <a:p>
                      <a:r>
                        <a:rPr lang="en-US" dirty="0" smtClean="0"/>
                        <a:t>DRIBs</a:t>
                      </a:r>
                      <a:endParaRPr lang="en-US" dirty="0"/>
                    </a:p>
                  </a:txBody>
                  <a:tcPr/>
                </a:tc>
                <a:tc>
                  <a:txBody>
                    <a:bodyPr/>
                    <a:lstStyle/>
                    <a:p>
                      <a:r>
                        <a:rPr lang="en-US" dirty="0" smtClean="0"/>
                        <a:t>Cyclotron</a:t>
                      </a:r>
                      <a:endParaRPr lang="en-US" dirty="0"/>
                    </a:p>
                  </a:txBody>
                  <a:tcPr/>
                </a:tc>
                <a:tc>
                  <a:txBody>
                    <a:bodyPr/>
                    <a:lstStyle/>
                    <a:p>
                      <a:r>
                        <a:rPr lang="en-US" dirty="0" smtClean="0"/>
                        <a:t>CW</a:t>
                      </a:r>
                      <a:endParaRPr lang="en-US" dirty="0"/>
                    </a:p>
                  </a:txBody>
                  <a:tcPr/>
                </a:tc>
                <a:tc>
                  <a:txBody>
                    <a:bodyPr/>
                    <a:lstStyle/>
                    <a:p>
                      <a:r>
                        <a:rPr lang="en-US" dirty="0" smtClean="0"/>
                        <a:t>.7KW (?)</a:t>
                      </a:r>
                    </a:p>
                  </a:txBody>
                  <a:tcPr/>
                </a:tc>
                <a:tc>
                  <a:txBody>
                    <a:bodyPr/>
                    <a:lstStyle/>
                    <a:p>
                      <a:r>
                        <a:rPr lang="en-US" dirty="0" smtClean="0"/>
                        <a:t>In-flight</a:t>
                      </a:r>
                      <a:endParaRPr lang="en-US" dirty="0"/>
                    </a:p>
                  </a:txBody>
                  <a:tcPr/>
                </a:tc>
              </a:tr>
              <a:tr h="370840">
                <a:tc>
                  <a:txBody>
                    <a:bodyPr/>
                    <a:lstStyle/>
                    <a:p>
                      <a:r>
                        <a:rPr lang="en-US" dirty="0" smtClean="0"/>
                        <a:t>MSU</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FRIB (2017)</a:t>
                      </a:r>
                    </a:p>
                  </a:txBody>
                  <a:tcPr/>
                </a:tc>
                <a:tc>
                  <a:txBody>
                    <a:bodyPr/>
                    <a:lstStyle/>
                    <a:p>
                      <a:r>
                        <a:rPr lang="en-US" dirty="0" smtClean="0"/>
                        <a:t>SC </a:t>
                      </a:r>
                      <a:r>
                        <a:rPr lang="en-US" dirty="0" err="1" smtClean="0"/>
                        <a:t>Linac</a:t>
                      </a:r>
                      <a:endParaRPr lang="en-US" dirty="0"/>
                    </a:p>
                  </a:txBody>
                  <a:tcPr/>
                </a:tc>
                <a:tc>
                  <a:txBody>
                    <a:bodyPr/>
                    <a:lstStyle/>
                    <a:p>
                      <a:r>
                        <a:rPr lang="en-US" dirty="0" smtClean="0"/>
                        <a:t>CW</a:t>
                      </a:r>
                      <a:endParaRPr lang="en-US" dirty="0"/>
                    </a:p>
                  </a:txBody>
                  <a:tcPr/>
                </a:tc>
                <a:tc>
                  <a:txBody>
                    <a:bodyPr/>
                    <a:lstStyle/>
                    <a:p>
                      <a:r>
                        <a:rPr lang="en-US" dirty="0" smtClean="0"/>
                        <a:t>400KW</a:t>
                      </a:r>
                      <a:endParaRPr lang="en-US" dirty="0"/>
                    </a:p>
                  </a:txBody>
                  <a:tcPr/>
                </a:tc>
                <a:tc>
                  <a:txBody>
                    <a:bodyPr/>
                    <a:lstStyle/>
                    <a:p>
                      <a:r>
                        <a:rPr lang="en-US" dirty="0" smtClean="0"/>
                        <a:t>In-flight</a:t>
                      </a:r>
                      <a:endParaRPr lang="en-US" dirty="0"/>
                    </a:p>
                  </a:txBody>
                  <a:tcPr/>
                </a:tc>
              </a:tr>
              <a:tr h="370840">
                <a:tc>
                  <a:txBody>
                    <a:bodyPr/>
                    <a:lstStyle/>
                    <a:p>
                      <a:r>
                        <a:rPr lang="en-US" dirty="0" smtClean="0"/>
                        <a:t>GSI</a:t>
                      </a:r>
                      <a:endParaRPr lang="en-US" dirty="0"/>
                    </a:p>
                  </a:txBody>
                  <a:tcPr/>
                </a:tc>
                <a:tc>
                  <a:txBody>
                    <a:bodyPr/>
                    <a:lstStyle/>
                    <a:p>
                      <a:r>
                        <a:rPr lang="en-US" dirty="0" smtClean="0"/>
                        <a:t>UNILAC-</a:t>
                      </a:r>
                      <a:r>
                        <a:rPr lang="en-US" dirty="0" smtClean="0"/>
                        <a:t>FAIR (2016)</a:t>
                      </a:r>
                      <a:endParaRPr lang="en-US" dirty="0"/>
                    </a:p>
                  </a:txBody>
                  <a:tcPr/>
                </a:tc>
                <a:tc>
                  <a:txBody>
                    <a:bodyPr/>
                    <a:lstStyle/>
                    <a:p>
                      <a:r>
                        <a:rPr lang="en-US" dirty="0" err="1" smtClean="0"/>
                        <a:t>Linac</a:t>
                      </a:r>
                      <a:r>
                        <a:rPr lang="en-US" baseline="0" dirty="0" smtClean="0"/>
                        <a:t> +</a:t>
                      </a:r>
                      <a:r>
                        <a:rPr lang="en-US" dirty="0" smtClean="0"/>
                        <a:t> synchrotrons</a:t>
                      </a:r>
                      <a:endParaRPr lang="en-US" dirty="0"/>
                    </a:p>
                  </a:txBody>
                  <a:tcPr/>
                </a:tc>
                <a:tc>
                  <a:txBody>
                    <a:bodyPr/>
                    <a:lstStyle/>
                    <a:p>
                      <a:r>
                        <a:rPr lang="en-US" dirty="0" smtClean="0"/>
                        <a:t>Pulsed</a:t>
                      </a:r>
                      <a:endParaRPr lang="en-US" dirty="0"/>
                    </a:p>
                  </a:txBody>
                  <a:tcPr/>
                </a:tc>
                <a:tc>
                  <a:txBody>
                    <a:bodyPr/>
                    <a:lstStyle/>
                    <a:p>
                      <a:r>
                        <a:rPr lang="en-US" dirty="0" smtClean="0"/>
                        <a:t>variable</a:t>
                      </a:r>
                      <a:endParaRPr lang="en-US" dirty="0"/>
                    </a:p>
                  </a:txBody>
                  <a:tcPr/>
                </a:tc>
                <a:tc>
                  <a:txBody>
                    <a:bodyPr/>
                    <a:lstStyle/>
                    <a:p>
                      <a:r>
                        <a:rPr lang="en-US" dirty="0" smtClean="0"/>
                        <a:t>In-flight</a:t>
                      </a:r>
                      <a:endParaRPr lang="en-US" dirty="0"/>
                    </a:p>
                  </a:txBody>
                  <a:tcPr/>
                </a:tc>
              </a:tr>
              <a:tr h="370840">
                <a:tc>
                  <a:txBody>
                    <a:bodyPr/>
                    <a:lstStyle/>
                    <a:p>
                      <a:r>
                        <a:rPr lang="en-US" dirty="0" smtClean="0"/>
                        <a:t>TRIUMF</a:t>
                      </a:r>
                      <a:endParaRPr lang="en-US" dirty="0"/>
                    </a:p>
                  </a:txBody>
                  <a:tcPr/>
                </a:tc>
                <a:tc>
                  <a:txBody>
                    <a:bodyPr/>
                    <a:lstStyle/>
                    <a:p>
                      <a:r>
                        <a:rPr lang="en-US" dirty="0" smtClean="0"/>
                        <a:t>ISAC</a:t>
                      </a:r>
                      <a:endParaRPr lang="en-US" dirty="0"/>
                    </a:p>
                  </a:txBody>
                  <a:tcPr/>
                </a:tc>
                <a:tc>
                  <a:txBody>
                    <a:bodyPr/>
                    <a:lstStyle/>
                    <a:p>
                      <a:r>
                        <a:rPr lang="en-US" dirty="0" smtClean="0"/>
                        <a:t>Cyclotron</a:t>
                      </a:r>
                      <a:endParaRPr lang="en-US" dirty="0"/>
                    </a:p>
                  </a:txBody>
                  <a:tcPr/>
                </a:tc>
                <a:tc>
                  <a:txBody>
                    <a:bodyPr/>
                    <a:lstStyle/>
                    <a:p>
                      <a:r>
                        <a:rPr lang="en-US" dirty="0" smtClean="0"/>
                        <a:t>CW</a:t>
                      </a:r>
                      <a:endParaRPr lang="en-US" dirty="0"/>
                    </a:p>
                  </a:txBody>
                  <a:tcPr/>
                </a:tc>
                <a:tc>
                  <a:txBody>
                    <a:bodyPr/>
                    <a:lstStyle/>
                    <a:p>
                      <a:r>
                        <a:rPr lang="en-US" dirty="0" smtClean="0"/>
                        <a:t>50 KW</a:t>
                      </a:r>
                      <a:endParaRPr lang="en-US" dirty="0"/>
                    </a:p>
                  </a:txBody>
                  <a:tcPr/>
                </a:tc>
                <a:tc>
                  <a:txBody>
                    <a:bodyPr/>
                    <a:lstStyle/>
                    <a:p>
                      <a:r>
                        <a:rPr lang="en-US" dirty="0" smtClean="0"/>
                        <a:t>ISOL</a:t>
                      </a:r>
                      <a:endParaRPr lang="en-US" dirty="0"/>
                    </a:p>
                  </a:txBody>
                  <a:tcPr/>
                </a:tc>
              </a:tr>
              <a:tr h="370840">
                <a:tc>
                  <a:txBody>
                    <a:bodyPr/>
                    <a:lstStyle/>
                    <a:p>
                      <a:r>
                        <a:rPr lang="en-US" dirty="0" smtClean="0"/>
                        <a:t>GANIL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SPIRAL2</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(2013)</a:t>
                      </a:r>
                      <a:endParaRPr lang="en-US" dirty="0" smtClean="0"/>
                    </a:p>
                  </a:txBody>
                  <a:tcPr/>
                </a:tc>
                <a:tc>
                  <a:txBody>
                    <a:bodyPr/>
                    <a:lstStyle/>
                    <a:p>
                      <a:r>
                        <a:rPr lang="en-US" dirty="0" err="1" smtClean="0"/>
                        <a:t>Linac+cyclotrons</a:t>
                      </a:r>
                      <a:endParaRPr lang="en-US" dirty="0"/>
                    </a:p>
                  </a:txBody>
                  <a:tcPr/>
                </a:tc>
                <a:tc>
                  <a:txBody>
                    <a:bodyPr/>
                    <a:lstStyle/>
                    <a:p>
                      <a:r>
                        <a:rPr lang="en-US" dirty="0" smtClean="0"/>
                        <a:t>CW</a:t>
                      </a:r>
                      <a:endParaRPr lang="en-US" dirty="0"/>
                    </a:p>
                  </a:txBody>
                  <a:tcPr/>
                </a:tc>
                <a:tc>
                  <a:txBody>
                    <a:bodyPr/>
                    <a:lstStyle/>
                    <a:p>
                      <a:r>
                        <a:rPr lang="en-US" dirty="0" smtClean="0"/>
                        <a:t>200 kW</a:t>
                      </a:r>
                      <a:endParaRPr lang="en-US" dirty="0"/>
                    </a:p>
                  </a:txBody>
                  <a:tcPr/>
                </a:tc>
                <a:tc>
                  <a:txBody>
                    <a:bodyPr/>
                    <a:lstStyle/>
                    <a:p>
                      <a:r>
                        <a:rPr lang="en-US" dirty="0" smtClean="0"/>
                        <a:t>ISOL</a:t>
                      </a:r>
                      <a:endParaRPr lang="en-US" dirty="0"/>
                    </a:p>
                  </a:txBody>
                  <a:tcPr/>
                </a:tc>
              </a:tr>
              <a:tr h="370840">
                <a:tc>
                  <a:txBody>
                    <a:bodyPr/>
                    <a:lstStyle/>
                    <a:p>
                      <a:r>
                        <a:rPr lang="en-US" dirty="0" smtClean="0"/>
                        <a:t>CERN</a:t>
                      </a:r>
                      <a:endParaRPr lang="en-US" dirty="0"/>
                    </a:p>
                  </a:txBody>
                  <a:tcPr/>
                </a:tc>
                <a:tc>
                  <a:txBody>
                    <a:bodyPr/>
                    <a:lstStyle/>
                    <a:p>
                      <a:r>
                        <a:rPr lang="en-US" dirty="0" smtClean="0"/>
                        <a:t>ISOLDE</a:t>
                      </a:r>
                      <a:endParaRPr lang="en-US" dirty="0"/>
                    </a:p>
                  </a:txBody>
                  <a:tcPr/>
                </a:tc>
                <a:tc>
                  <a:txBody>
                    <a:bodyPr/>
                    <a:lstStyle/>
                    <a:p>
                      <a:r>
                        <a:rPr lang="en-US" dirty="0" smtClean="0"/>
                        <a:t>Synchrotron</a:t>
                      </a:r>
                      <a:endParaRPr lang="en-US" dirty="0"/>
                    </a:p>
                  </a:txBody>
                  <a:tcPr/>
                </a:tc>
                <a:tc>
                  <a:txBody>
                    <a:bodyPr/>
                    <a:lstStyle/>
                    <a:p>
                      <a:r>
                        <a:rPr lang="en-US" dirty="0" smtClean="0"/>
                        <a:t>Pulsed</a:t>
                      </a:r>
                      <a:endParaRPr lang="en-US" dirty="0"/>
                    </a:p>
                  </a:txBody>
                  <a:tcPr/>
                </a:tc>
                <a:tc>
                  <a:txBody>
                    <a:bodyPr/>
                    <a:lstStyle/>
                    <a:p>
                      <a:r>
                        <a:rPr lang="en-US" dirty="0" smtClean="0"/>
                        <a:t>2.8 kW</a:t>
                      </a:r>
                      <a:endParaRPr lang="en-US" dirty="0"/>
                    </a:p>
                  </a:txBody>
                  <a:tcPr/>
                </a:tc>
                <a:tc>
                  <a:txBody>
                    <a:bodyPr/>
                    <a:lstStyle/>
                    <a:p>
                      <a:r>
                        <a:rPr lang="en-US" dirty="0" smtClean="0"/>
                        <a:t>ISOL</a:t>
                      </a:r>
                      <a:endParaRPr lang="en-US" dirty="0"/>
                    </a:p>
                  </a:txBody>
                  <a:tcPr/>
                </a:tc>
              </a:tr>
              <a:tr h="370840">
                <a:tc>
                  <a:txBody>
                    <a:bodyPr/>
                    <a:lstStyle/>
                    <a:p>
                      <a:endParaRPr lang="en-US" dirty="0"/>
                    </a:p>
                  </a:txBody>
                  <a:tcPr/>
                </a:tc>
                <a:tc>
                  <a:txBody>
                    <a:bodyPr/>
                    <a:lstStyle/>
                    <a:p>
                      <a:r>
                        <a:rPr lang="en-US" dirty="0" smtClean="0"/>
                        <a:t>EURISOL (2020)</a:t>
                      </a:r>
                      <a:endParaRPr lang="en-US" dirty="0"/>
                    </a:p>
                  </a:txBody>
                  <a:tcPr/>
                </a:tc>
                <a:tc>
                  <a:txBody>
                    <a:bodyPr/>
                    <a:lstStyle/>
                    <a:p>
                      <a:r>
                        <a:rPr lang="en-US" dirty="0" smtClean="0"/>
                        <a:t>Synchrotron</a:t>
                      </a:r>
                      <a:endParaRPr lang="en-US" dirty="0"/>
                    </a:p>
                  </a:txBody>
                  <a:tcPr/>
                </a:tc>
                <a:tc>
                  <a:txBody>
                    <a:bodyPr/>
                    <a:lstStyle/>
                    <a:p>
                      <a:r>
                        <a:rPr lang="en-US" dirty="0" smtClean="0"/>
                        <a:t>CW</a:t>
                      </a:r>
                      <a:endParaRPr lang="en-US" dirty="0"/>
                    </a:p>
                  </a:txBody>
                  <a:tcPr/>
                </a:tc>
                <a:tc>
                  <a:txBody>
                    <a:bodyPr/>
                    <a:lstStyle/>
                    <a:p>
                      <a:r>
                        <a:rPr lang="en-US" dirty="0" smtClean="0"/>
                        <a:t>5MW</a:t>
                      </a:r>
                      <a:endParaRPr lang="en-US" dirty="0"/>
                    </a:p>
                  </a:txBody>
                  <a:tcPr/>
                </a:tc>
                <a:tc>
                  <a:txBody>
                    <a:bodyPr/>
                    <a:lstStyle/>
                    <a:p>
                      <a:r>
                        <a:rPr lang="en-US" dirty="0" smtClean="0"/>
                        <a:t>ISOL</a:t>
                      </a:r>
                      <a:endParaRPr lang="en-US" dirty="0"/>
                    </a:p>
                  </a:txBody>
                  <a:tcPr/>
                </a:tc>
              </a:tr>
            </a:tbl>
          </a:graphicData>
        </a:graphic>
      </p:graphicFrame>
      <p:sp>
        <p:nvSpPr>
          <p:cNvPr id="5" name="Date Placeholder 4"/>
          <p:cNvSpPr>
            <a:spLocks noGrp="1"/>
          </p:cNvSpPr>
          <p:nvPr>
            <p:ph type="dt" sz="half" idx="10"/>
          </p:nvPr>
        </p:nvSpPr>
        <p:spPr/>
        <p:txBody>
          <a:bodyPr/>
          <a:lstStyle/>
          <a:p>
            <a:fld id="{744ACF59-2F0F-B34C-A278-76B7A94C144C}" type="datetime1">
              <a:rPr lang="en-US" smtClean="0"/>
              <a:t>5/31/11</a:t>
            </a:fld>
            <a:endParaRPr lang="en-US"/>
          </a:p>
        </p:txBody>
      </p:sp>
      <p:sp>
        <p:nvSpPr>
          <p:cNvPr id="6" name="Footer Placeholder 5"/>
          <p:cNvSpPr>
            <a:spLocks noGrp="1"/>
          </p:cNvSpPr>
          <p:nvPr>
            <p:ph type="ftr" sz="quarter" idx="11"/>
          </p:nvPr>
        </p:nvSpPr>
        <p:spPr/>
        <p:txBody>
          <a:bodyPr/>
          <a:lstStyle/>
          <a:p>
            <a:r>
              <a:rPr lang="en-US" smtClean="0"/>
              <a:t>CAS 2011, Bilbao</a:t>
            </a:r>
            <a:endParaRPr lang="en-US"/>
          </a:p>
        </p:txBody>
      </p:sp>
      <p:sp>
        <p:nvSpPr>
          <p:cNvPr id="7" name="Slide Number Placeholder 6"/>
          <p:cNvSpPr>
            <a:spLocks noGrp="1"/>
          </p:cNvSpPr>
          <p:nvPr>
            <p:ph type="sldNum" sz="quarter" idx="12"/>
          </p:nvPr>
        </p:nvSpPr>
        <p:spPr/>
        <p:txBody>
          <a:bodyPr/>
          <a:lstStyle/>
          <a:p>
            <a:fld id="{CD1A17CE-1D5E-C64F-A6A7-115850E7F5D5}"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6975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choices</a:t>
            </a:r>
            <a:endParaRPr lang="en-US" dirty="0"/>
          </a:p>
        </p:txBody>
      </p:sp>
      <p:sp>
        <p:nvSpPr>
          <p:cNvPr id="3" name="Content Placeholder 2"/>
          <p:cNvSpPr>
            <a:spLocks noGrp="1"/>
          </p:cNvSpPr>
          <p:nvPr>
            <p:ph idx="1"/>
          </p:nvPr>
        </p:nvSpPr>
        <p:spPr/>
        <p:txBody>
          <a:bodyPr/>
          <a:lstStyle/>
          <a:p>
            <a:r>
              <a:rPr lang="en-US" dirty="0" smtClean="0"/>
              <a:t>CW : Cyclotron or </a:t>
            </a:r>
            <a:r>
              <a:rPr lang="en-US" dirty="0" err="1"/>
              <a:t>L</a:t>
            </a:r>
            <a:r>
              <a:rPr lang="en-US" dirty="0" err="1" smtClean="0"/>
              <a:t>inac</a:t>
            </a:r>
            <a:r>
              <a:rPr lang="en-US" dirty="0" smtClean="0"/>
              <a:t>? </a:t>
            </a:r>
          </a:p>
          <a:p>
            <a:pPr lvl="1"/>
            <a:r>
              <a:rPr lang="en-US" dirty="0" err="1" smtClean="0"/>
              <a:t>Linac</a:t>
            </a:r>
            <a:r>
              <a:rPr lang="en-US" dirty="0" smtClean="0"/>
              <a:t>: more flexible &amp; clear upgrade possibility (to include ISOL)</a:t>
            </a:r>
          </a:p>
          <a:p>
            <a:r>
              <a:rPr lang="en-US" dirty="0" smtClean="0"/>
              <a:t>Source(s)</a:t>
            </a:r>
          </a:p>
          <a:p>
            <a:pPr lvl="1"/>
            <a:r>
              <a:rPr lang="en-US" dirty="0"/>
              <a:t>ECRIS of the 3rd </a:t>
            </a:r>
            <a:r>
              <a:rPr lang="en-US" dirty="0" smtClean="0"/>
              <a:t>generation (e.g. LBL VENUS)</a:t>
            </a:r>
          </a:p>
          <a:p>
            <a:pPr lvl="2"/>
            <a:r>
              <a:rPr lang="en-US" dirty="0" smtClean="0"/>
              <a:t>Can produce up to 200eμA Uranium, CW </a:t>
            </a:r>
          </a:p>
          <a:p>
            <a:r>
              <a:rPr lang="en-US" dirty="0" smtClean="0"/>
              <a:t>Use SC cavities as soon as possible after RFQ</a:t>
            </a:r>
          </a:p>
          <a:p>
            <a:pPr lvl="1"/>
            <a:r>
              <a:rPr lang="en-US" dirty="0" smtClean="0"/>
              <a:t>Lower power consumption</a:t>
            </a:r>
          </a:p>
          <a:p>
            <a:pPr lvl="1"/>
            <a:r>
              <a:rPr lang="en-US" dirty="0" smtClean="0"/>
              <a:t>Higher Q</a:t>
            </a:r>
          </a:p>
          <a:p>
            <a:pPr lvl="1"/>
            <a:r>
              <a:rPr lang="en-US" dirty="0" smtClean="0"/>
              <a:t>High gradient</a:t>
            </a:r>
          </a:p>
          <a:p>
            <a:r>
              <a:rPr lang="en-US" dirty="0" smtClean="0"/>
              <a:t>Need to accelerate different ion species</a:t>
            </a:r>
          </a:p>
          <a:p>
            <a:pPr lvl="1"/>
            <a:r>
              <a:rPr lang="en-US" dirty="0" smtClean="0"/>
              <a:t>Cavity sections with large acceptance in velocity (less sections)</a:t>
            </a:r>
          </a:p>
          <a:p>
            <a:pPr lvl="1"/>
            <a:r>
              <a:rPr lang="en-US" dirty="0" smtClean="0"/>
              <a:t>Best: independent klystrons to adapt gradient to different species  </a:t>
            </a:r>
          </a:p>
          <a:p>
            <a:r>
              <a:rPr lang="en-US" dirty="0" smtClean="0"/>
              <a:t>Spoke cavities</a:t>
            </a:r>
          </a:p>
          <a:p>
            <a:pPr lvl="1"/>
            <a:r>
              <a:rPr lang="en-US" dirty="0" smtClean="0"/>
              <a:t>Large mechanical aperture (relevant for heavy ion beams)</a:t>
            </a:r>
          </a:p>
          <a:p>
            <a:pPr lvl="1"/>
            <a:r>
              <a:rPr lang="en-US" dirty="0" smtClean="0"/>
              <a:t>‘Wide’ beta acceptance</a:t>
            </a:r>
          </a:p>
          <a:p>
            <a:pPr lvl="1"/>
            <a:r>
              <a:rPr lang="en-US" dirty="0" smtClean="0"/>
              <a:t>Can think about using them already after RFQ (3-5 MeV)</a:t>
            </a:r>
          </a:p>
          <a:p>
            <a:pPr marL="0" indent="0">
              <a:buNone/>
            </a:pPr>
            <a:endParaRPr lang="en-US" dirty="0" smtClean="0"/>
          </a:p>
          <a:p>
            <a:endParaRPr lang="en-US" dirty="0" smtClean="0"/>
          </a:p>
          <a:p>
            <a:endParaRPr lang="en-US" dirty="0"/>
          </a:p>
        </p:txBody>
      </p:sp>
      <p:sp>
        <p:nvSpPr>
          <p:cNvPr id="10" name="Date Placeholder 9"/>
          <p:cNvSpPr>
            <a:spLocks noGrp="1"/>
          </p:cNvSpPr>
          <p:nvPr>
            <p:ph type="dt" sz="half" idx="10"/>
          </p:nvPr>
        </p:nvSpPr>
        <p:spPr/>
        <p:txBody>
          <a:bodyPr/>
          <a:lstStyle/>
          <a:p>
            <a:fld id="{1FCDDD57-52AA-A141-A97C-3997EB6FA887}" type="datetime1">
              <a:rPr lang="en-US" smtClean="0"/>
              <a:t>5/31/11</a:t>
            </a:fld>
            <a:endParaRPr lang="en-US"/>
          </a:p>
        </p:txBody>
      </p:sp>
      <p:sp>
        <p:nvSpPr>
          <p:cNvPr id="11" name="Footer Placeholder 10"/>
          <p:cNvSpPr>
            <a:spLocks noGrp="1"/>
          </p:cNvSpPr>
          <p:nvPr>
            <p:ph type="ftr" sz="quarter" idx="11"/>
          </p:nvPr>
        </p:nvSpPr>
        <p:spPr/>
        <p:txBody>
          <a:bodyPr/>
          <a:lstStyle/>
          <a:p>
            <a:r>
              <a:rPr lang="en-US" smtClean="0"/>
              <a:t>CAS 2011, Bilbao</a:t>
            </a:r>
            <a:endParaRPr lang="en-US"/>
          </a:p>
        </p:txBody>
      </p:sp>
      <p:sp>
        <p:nvSpPr>
          <p:cNvPr id="12" name="Slide Number Placeholder 11"/>
          <p:cNvSpPr>
            <a:spLocks noGrp="1"/>
          </p:cNvSpPr>
          <p:nvPr>
            <p:ph type="sldNum" sz="quarter" idx="12"/>
          </p:nvPr>
        </p:nvSpPr>
        <p:spPr/>
        <p:txBody>
          <a:bodyPr/>
          <a:lstStyle/>
          <a:p>
            <a:fld id="{CD1A17CE-1D5E-C64F-A6A7-115850E7F5D5}"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391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source: 3</a:t>
            </a:r>
            <a:r>
              <a:rPr lang="en-US" baseline="30000" dirty="0" smtClean="0"/>
              <a:t>rd</a:t>
            </a:r>
            <a:r>
              <a:rPr lang="en-US" dirty="0" smtClean="0"/>
              <a:t> </a:t>
            </a:r>
            <a:r>
              <a:rPr lang="en-US" dirty="0"/>
              <a:t>generation SC ECRIS</a:t>
            </a:r>
          </a:p>
        </p:txBody>
      </p:sp>
      <p:sp>
        <p:nvSpPr>
          <p:cNvPr id="3" name="Content Placeholder 2"/>
          <p:cNvSpPr>
            <a:spLocks noGrp="1"/>
          </p:cNvSpPr>
          <p:nvPr>
            <p:ph idx="1"/>
          </p:nvPr>
        </p:nvSpPr>
        <p:spPr>
          <a:xfrm>
            <a:off x="5268372" y="1348166"/>
            <a:ext cx="3418428" cy="3281208"/>
          </a:xfrm>
        </p:spPr>
        <p:txBody>
          <a:bodyPr/>
          <a:lstStyle/>
          <a:p>
            <a:r>
              <a:rPr lang="en-US" dirty="0" smtClean="0"/>
              <a:t>production </a:t>
            </a:r>
            <a:r>
              <a:rPr lang="en-US" dirty="0"/>
              <a:t>of intense beams of medium to low charge states ions,</a:t>
            </a:r>
            <a:r>
              <a:rPr lang="en-US" dirty="0" smtClean="0"/>
              <a:t> (up to uranium), </a:t>
            </a:r>
            <a:r>
              <a:rPr lang="en-US" dirty="0"/>
              <a:t>for radioactive ion beam facilities</a:t>
            </a:r>
          </a:p>
          <a:p>
            <a:endParaRPr lang="en-US" dirty="0"/>
          </a:p>
          <a:p>
            <a:r>
              <a:rPr lang="en-US" dirty="0" smtClean="0"/>
              <a:t>adjustable </a:t>
            </a:r>
            <a:r>
              <a:rPr lang="en-US" dirty="0"/>
              <a:t>high-voltage platform to ensure the same velocity for all ions for injection into the RFQ</a:t>
            </a:r>
          </a:p>
          <a:p>
            <a:endParaRPr lang="en-US" dirty="0"/>
          </a:p>
        </p:txBody>
      </p:sp>
      <p:sp>
        <p:nvSpPr>
          <p:cNvPr id="4" name="Date Placeholder 3"/>
          <p:cNvSpPr>
            <a:spLocks noGrp="1"/>
          </p:cNvSpPr>
          <p:nvPr>
            <p:ph type="dt" sz="half" idx="10"/>
          </p:nvPr>
        </p:nvSpPr>
        <p:spPr/>
        <p:txBody>
          <a:bodyPr/>
          <a:lstStyle/>
          <a:p>
            <a:fld id="{6691C482-2B31-F343-B400-CAA43E795BD9}"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6</a:t>
            </a:fld>
            <a:endParaRPr lang="en-US"/>
          </a:p>
        </p:txBody>
      </p:sp>
      <p:pic>
        <p:nvPicPr>
          <p:cNvPr id="7" name="Picture 6"/>
          <p:cNvPicPr>
            <a:picLocks noChangeAspect="1"/>
          </p:cNvPicPr>
          <p:nvPr/>
        </p:nvPicPr>
        <p:blipFill>
          <a:blip r:embed="rId2"/>
          <a:stretch>
            <a:fillRect/>
          </a:stretch>
        </p:blipFill>
        <p:spPr>
          <a:xfrm>
            <a:off x="355600" y="1027670"/>
            <a:ext cx="4813961" cy="4151489"/>
          </a:xfrm>
          <a:prstGeom prst="rect">
            <a:avLst/>
          </a:prstGeom>
        </p:spPr>
      </p:pic>
      <p:sp>
        <p:nvSpPr>
          <p:cNvPr id="8" name="TextBox 7"/>
          <p:cNvSpPr txBox="1"/>
          <p:nvPr/>
        </p:nvSpPr>
        <p:spPr>
          <a:xfrm>
            <a:off x="272513" y="5460309"/>
            <a:ext cx="5537200" cy="369332"/>
          </a:xfrm>
          <a:prstGeom prst="rect">
            <a:avLst/>
          </a:prstGeom>
          <a:noFill/>
        </p:spPr>
        <p:txBody>
          <a:bodyPr wrap="square" rtlCol="0">
            <a:spAutoFit/>
          </a:bodyPr>
          <a:lstStyle/>
          <a:p>
            <a:r>
              <a:rPr lang="en-US" dirty="0" smtClean="0"/>
              <a:t>Uranium charge-states distribution from VENUS ECRIS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701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 </a:t>
            </a:r>
            <a:r>
              <a:rPr lang="en-US" dirty="0" smtClean="0"/>
              <a:t>Spock </a:t>
            </a:r>
            <a:r>
              <a:rPr lang="en-US" dirty="0"/>
              <a:t>Cavities</a:t>
            </a:r>
          </a:p>
        </p:txBody>
      </p:sp>
      <p:sp>
        <p:nvSpPr>
          <p:cNvPr id="4" name="Date Placeholder 3"/>
          <p:cNvSpPr>
            <a:spLocks noGrp="1"/>
          </p:cNvSpPr>
          <p:nvPr>
            <p:ph type="dt" sz="half" idx="10"/>
          </p:nvPr>
        </p:nvSpPr>
        <p:spPr/>
        <p:txBody>
          <a:bodyPr/>
          <a:lstStyle/>
          <a:p>
            <a:fld id="{4491C217-4005-9A49-9CA1-38DA49ACA9CF}"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7</a:t>
            </a:fld>
            <a:endParaRPr lang="en-US"/>
          </a:p>
        </p:txBody>
      </p:sp>
      <p:pic>
        <p:nvPicPr>
          <p:cNvPr id="7" name="Picture 6"/>
          <p:cNvPicPr>
            <a:picLocks noChangeAspect="1"/>
          </p:cNvPicPr>
          <p:nvPr/>
        </p:nvPicPr>
        <p:blipFill>
          <a:blip r:embed="rId3"/>
          <a:stretch>
            <a:fillRect/>
          </a:stretch>
        </p:blipFill>
        <p:spPr>
          <a:xfrm>
            <a:off x="142710" y="1573912"/>
            <a:ext cx="3516630" cy="1950720"/>
          </a:xfrm>
          <a:prstGeom prst="rect">
            <a:avLst/>
          </a:prstGeom>
        </p:spPr>
      </p:pic>
      <p:pic>
        <p:nvPicPr>
          <p:cNvPr id="8" name="Picture 7"/>
          <p:cNvPicPr>
            <a:picLocks noChangeAspect="1"/>
          </p:cNvPicPr>
          <p:nvPr/>
        </p:nvPicPr>
        <p:blipFill>
          <a:blip r:embed="rId4"/>
          <a:stretch>
            <a:fillRect/>
          </a:stretch>
        </p:blipFill>
        <p:spPr>
          <a:xfrm>
            <a:off x="5280220" y="1504059"/>
            <a:ext cx="3028950" cy="2484120"/>
          </a:xfrm>
          <a:prstGeom prst="rect">
            <a:avLst/>
          </a:prstGeom>
        </p:spPr>
      </p:pic>
      <p:sp>
        <p:nvSpPr>
          <p:cNvPr id="9" name="TextBox 8"/>
          <p:cNvSpPr txBox="1"/>
          <p:nvPr/>
        </p:nvSpPr>
        <p:spPr>
          <a:xfrm>
            <a:off x="142710" y="3524632"/>
            <a:ext cx="4167064" cy="923330"/>
          </a:xfrm>
          <a:prstGeom prst="rect">
            <a:avLst/>
          </a:prstGeom>
          <a:noFill/>
        </p:spPr>
        <p:txBody>
          <a:bodyPr wrap="square" rtlCol="0">
            <a:spAutoFit/>
          </a:bodyPr>
          <a:lstStyle/>
          <a:p>
            <a:r>
              <a:rPr lang="en-US" dirty="0"/>
              <a:t>A 350 MHz</a:t>
            </a:r>
            <a:r>
              <a:rPr lang="en-US" dirty="0" smtClean="0"/>
              <a:t> </a:t>
            </a:r>
            <a:r>
              <a:rPr lang="en-US" dirty="0" err="1" smtClean="0"/>
              <a:t>β</a:t>
            </a:r>
            <a:r>
              <a:rPr lang="en-US" dirty="0" smtClean="0"/>
              <a:t>=</a:t>
            </a:r>
            <a:r>
              <a:rPr lang="en-US" dirty="0"/>
              <a:t>0.175 single-spoke cavity </a:t>
            </a:r>
            <a:r>
              <a:rPr lang="en-US" dirty="0" smtClean="0"/>
              <a:t>from LANL </a:t>
            </a:r>
            <a:r>
              <a:rPr lang="en-US" dirty="0"/>
              <a:t>(left) and a 352 MHz b=0.15 single-spoke </a:t>
            </a:r>
            <a:r>
              <a:rPr lang="en-US" dirty="0" smtClean="0"/>
              <a:t>cavity from </a:t>
            </a:r>
            <a:r>
              <a:rPr lang="en-US" dirty="0"/>
              <a:t>IPN-</a:t>
            </a:r>
            <a:r>
              <a:rPr lang="en-US" dirty="0" err="1"/>
              <a:t>Orsay</a:t>
            </a:r>
            <a:r>
              <a:rPr lang="en-US" dirty="0"/>
              <a:t> (right)</a:t>
            </a:r>
          </a:p>
        </p:txBody>
      </p:sp>
      <p:sp>
        <p:nvSpPr>
          <p:cNvPr id="10" name="TextBox 9"/>
          <p:cNvSpPr txBox="1"/>
          <p:nvPr/>
        </p:nvSpPr>
        <p:spPr>
          <a:xfrm>
            <a:off x="4823524" y="3525498"/>
            <a:ext cx="4167063" cy="646331"/>
          </a:xfrm>
          <a:prstGeom prst="rect">
            <a:avLst/>
          </a:prstGeom>
          <a:solidFill>
            <a:schemeClr val="bg1"/>
          </a:solidFill>
        </p:spPr>
        <p:txBody>
          <a:bodyPr wrap="square" rtlCol="0">
            <a:spAutoFit/>
          </a:bodyPr>
          <a:lstStyle/>
          <a:p>
            <a:r>
              <a:rPr lang="en-US" dirty="0"/>
              <a:t>A SC 345 MHz</a:t>
            </a:r>
            <a:r>
              <a:rPr lang="en-US" dirty="0" smtClean="0"/>
              <a:t> </a:t>
            </a:r>
            <a:r>
              <a:rPr lang="en-US" dirty="0" err="1" smtClean="0"/>
              <a:t>β</a:t>
            </a:r>
            <a:r>
              <a:rPr lang="en-US" dirty="0" smtClean="0"/>
              <a:t>=</a:t>
            </a:r>
            <a:r>
              <a:rPr lang="en-US" dirty="0"/>
              <a:t>0.63 3-spoke cavity built </a:t>
            </a:r>
            <a:r>
              <a:rPr lang="en-US" dirty="0" smtClean="0"/>
              <a:t>and tested </a:t>
            </a:r>
            <a:r>
              <a:rPr lang="en-US" dirty="0"/>
              <a:t>for the </a:t>
            </a:r>
            <a:r>
              <a:rPr lang="en-US" dirty="0" smtClean="0"/>
              <a:t>RIA </a:t>
            </a:r>
            <a:r>
              <a:rPr lang="en-US" dirty="0"/>
              <a:t>driver </a:t>
            </a:r>
            <a:r>
              <a:rPr lang="en-US" dirty="0" err="1"/>
              <a:t>linac</a:t>
            </a:r>
            <a:endParaRPr lang="en-US" dirty="0"/>
          </a:p>
        </p:txBody>
      </p:sp>
      <p:pic>
        <p:nvPicPr>
          <p:cNvPr id="11" name="Picture 10"/>
          <p:cNvPicPr>
            <a:picLocks noChangeAspect="1"/>
          </p:cNvPicPr>
          <p:nvPr/>
        </p:nvPicPr>
        <p:blipFill>
          <a:blip r:embed="rId5"/>
          <a:stretch>
            <a:fillRect/>
          </a:stretch>
        </p:blipFill>
        <p:spPr>
          <a:xfrm>
            <a:off x="266820" y="4489832"/>
            <a:ext cx="3509010" cy="2225040"/>
          </a:xfrm>
          <a:prstGeom prst="rect">
            <a:avLst/>
          </a:prstGeom>
        </p:spPr>
      </p:pic>
      <p:pic>
        <p:nvPicPr>
          <p:cNvPr id="12" name="Picture 11"/>
          <p:cNvPicPr>
            <a:picLocks noChangeAspect="1"/>
          </p:cNvPicPr>
          <p:nvPr/>
        </p:nvPicPr>
        <p:blipFill>
          <a:blip r:embed="rId6"/>
          <a:stretch>
            <a:fillRect/>
          </a:stretch>
        </p:blipFill>
        <p:spPr>
          <a:xfrm>
            <a:off x="4909150" y="4138705"/>
            <a:ext cx="3775710" cy="2576167"/>
          </a:xfrm>
          <a:prstGeom prst="rect">
            <a:avLst/>
          </a:prstGeom>
        </p:spPr>
      </p:pic>
      <p:sp>
        <p:nvSpPr>
          <p:cNvPr id="13" name="Rounded Rectangle 12"/>
          <p:cNvSpPr/>
          <p:nvPr/>
        </p:nvSpPr>
        <p:spPr>
          <a:xfrm>
            <a:off x="142710" y="1417638"/>
            <a:ext cx="4167064" cy="529723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4719052" y="1417638"/>
            <a:ext cx="4167064" cy="532467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03787" y="921025"/>
            <a:ext cx="8686800" cy="369332"/>
          </a:xfrm>
          <a:prstGeom prst="rect">
            <a:avLst/>
          </a:prstGeom>
          <a:noFill/>
        </p:spPr>
        <p:txBody>
          <a:bodyPr wrap="square" rtlCol="0">
            <a:spAutoFit/>
          </a:bodyPr>
          <a:lstStyle/>
          <a:p>
            <a:r>
              <a:rPr lang="en-US" dirty="0" smtClean="0"/>
              <a:t>“</a:t>
            </a:r>
            <a:r>
              <a:rPr lang="en-US" i="1" dirty="0" smtClean="0"/>
              <a:t>cavity of choice for intermediate velocity </a:t>
            </a:r>
            <a:r>
              <a:rPr lang="en-US" i="1" dirty="0" err="1" smtClean="0"/>
              <a:t>hadron</a:t>
            </a:r>
            <a:r>
              <a:rPr lang="en-US" i="1" dirty="0" smtClean="0"/>
              <a:t> </a:t>
            </a:r>
            <a:r>
              <a:rPr lang="en-US" i="1" dirty="0" err="1" smtClean="0"/>
              <a:t>linac</a:t>
            </a:r>
            <a:r>
              <a:rPr lang="en-US" i="1" dirty="0" smtClean="0"/>
              <a:t> applications</a:t>
            </a:r>
            <a:r>
              <a:rPr lang="en-US" dirty="0" smtClean="0"/>
              <a:t>” – M. Kelly (Argonne)</a:t>
            </a:r>
            <a:endParaRPr lang="en-US" dirty="0"/>
          </a:p>
        </p:txBody>
      </p:sp>
      <p:pic>
        <p:nvPicPr>
          <p:cNvPr id="16" name="Picture 15"/>
          <p:cNvPicPr>
            <a:picLocks noChangeAspect="1"/>
          </p:cNvPicPr>
          <p:nvPr/>
        </p:nvPicPr>
        <p:blipFill>
          <a:blip r:embed="rId7"/>
          <a:stretch>
            <a:fillRect/>
          </a:stretch>
        </p:blipFill>
        <p:spPr>
          <a:xfrm>
            <a:off x="3124200" y="1591244"/>
            <a:ext cx="2859239" cy="2580585"/>
          </a:xfrm>
          <a:prstGeom prst="rect">
            <a:avLst/>
          </a:prstGeom>
        </p:spPr>
      </p:pic>
      <p:sp>
        <p:nvSpPr>
          <p:cNvPr id="17" name="Title 1"/>
          <p:cNvSpPr txBox="1">
            <a:spLocks/>
          </p:cNvSpPr>
          <p:nvPr/>
        </p:nvSpPr>
        <p:spPr>
          <a:xfrm>
            <a:off x="499508" y="274638"/>
            <a:ext cx="8229600" cy="64638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innerShdw blurRad="63500" dist="88900" dir="13500000">
                    <a:srgbClr val="000000">
                      <a:alpha val="50000"/>
                    </a:srgbClr>
                  </a:innerShdw>
                </a:effectLst>
                <a:uLnTx/>
                <a:uFillTx/>
                <a:latin typeface="Helvetica"/>
                <a:ea typeface="+mj-ea"/>
                <a:cs typeface="Helvetica"/>
              </a:rPr>
              <a:t>SC Spoke Cavities</a:t>
            </a:r>
            <a:endParaRPr kumimoji="0" lang="en-US" sz="3200" b="0" i="0" u="none" strike="noStrike" kern="1200" cap="none" spc="0" normalizeH="0" baseline="0" noProof="0" dirty="0">
              <a:ln>
                <a:noFill/>
              </a:ln>
              <a:solidFill>
                <a:srgbClr val="FF0000"/>
              </a:solidFill>
              <a:effectLst>
                <a:innerShdw blurRad="63500" dist="88900" dir="13500000">
                  <a:srgbClr val="000000">
                    <a:alpha val="50000"/>
                  </a:srgbClr>
                </a:innerShdw>
              </a:effectLst>
              <a:uLnTx/>
              <a:uFillTx/>
              <a:latin typeface="Helvetica"/>
              <a:ea typeface="+mj-ea"/>
              <a:cs typeface="Helvetic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38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831"/>
            <a:ext cx="8229600" cy="646387"/>
          </a:xfrm>
        </p:spPr>
        <p:txBody>
          <a:bodyPr>
            <a:normAutofit/>
          </a:bodyPr>
          <a:lstStyle/>
          <a:p>
            <a:r>
              <a:rPr lang="en-US" dirty="0" smtClean="0"/>
              <a:t>Cost vs. flexibility</a:t>
            </a:r>
            <a:endParaRPr lang="en-US" dirty="0"/>
          </a:p>
        </p:txBody>
      </p:sp>
      <p:sp>
        <p:nvSpPr>
          <p:cNvPr id="4" name="Date Placeholder 3"/>
          <p:cNvSpPr>
            <a:spLocks noGrp="1"/>
          </p:cNvSpPr>
          <p:nvPr>
            <p:ph type="dt" sz="half" idx="10"/>
          </p:nvPr>
        </p:nvSpPr>
        <p:spPr/>
        <p:txBody>
          <a:bodyPr/>
          <a:lstStyle/>
          <a:p>
            <a:fld id="{AEE58555-9A9E-744B-AC2D-5F891C1FDA07}" type="datetime1">
              <a:rPr lang="en-US" smtClean="0"/>
              <a:t>5/31/11</a:t>
            </a:fld>
            <a:endParaRPr lang="en-US"/>
          </a:p>
        </p:txBody>
      </p:sp>
      <p:sp>
        <p:nvSpPr>
          <p:cNvPr id="5" name="Footer Placeholder 4"/>
          <p:cNvSpPr>
            <a:spLocks noGrp="1"/>
          </p:cNvSpPr>
          <p:nvPr>
            <p:ph type="ftr" sz="quarter" idx="11"/>
          </p:nvPr>
        </p:nvSpPr>
        <p:spPr/>
        <p:txBody>
          <a:bodyPr/>
          <a:lstStyle/>
          <a:p>
            <a:r>
              <a:rPr lang="en-US" smtClean="0"/>
              <a:t>CAS 2011, Bilbao</a:t>
            </a:r>
            <a:endParaRPr lang="en-US"/>
          </a:p>
        </p:txBody>
      </p:sp>
      <p:sp>
        <p:nvSpPr>
          <p:cNvPr id="6" name="Slide Number Placeholder 5"/>
          <p:cNvSpPr>
            <a:spLocks noGrp="1"/>
          </p:cNvSpPr>
          <p:nvPr>
            <p:ph type="sldNum" sz="quarter" idx="12"/>
          </p:nvPr>
        </p:nvSpPr>
        <p:spPr/>
        <p:txBody>
          <a:bodyPr/>
          <a:lstStyle/>
          <a:p>
            <a:fld id="{CD1A17CE-1D5E-C64F-A6A7-115850E7F5D5}" type="slidenum">
              <a:rPr lang="en-US" smtClean="0"/>
              <a:pPr/>
              <a:t>8</a:t>
            </a:fld>
            <a:endParaRPr lang="en-US"/>
          </a:p>
        </p:txBody>
      </p:sp>
      <p:graphicFrame>
        <p:nvGraphicFramePr>
          <p:cNvPr id="7" name="Table 6"/>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2960691"/>
              </p:ext>
            </p:extLst>
          </p:nvPr>
        </p:nvGraphicFramePr>
        <p:xfrm>
          <a:off x="597162" y="1698766"/>
          <a:ext cx="4175868" cy="3738292"/>
        </p:xfrm>
        <a:graphic>
          <a:graphicData uri="http://schemas.openxmlformats.org/drawingml/2006/table">
            <a:tbl>
              <a:tblPr firstRow="1" bandRow="1">
                <a:tableStyleId>{5C22544A-7EE6-4342-B048-85BDC9FD1C3A}</a:tableStyleId>
              </a:tblPr>
              <a:tblGrid>
                <a:gridCol w="1391956"/>
                <a:gridCol w="1391956"/>
                <a:gridCol w="1391956"/>
              </a:tblGrid>
              <a:tr h="587661">
                <a:tc>
                  <a:txBody>
                    <a:bodyPr/>
                    <a:lstStyle/>
                    <a:p>
                      <a:endParaRPr lang="en-US" sz="1200" dirty="0"/>
                    </a:p>
                  </a:txBody>
                  <a:tcPr marL="62639" marR="62639" marT="31319" marB="31319"/>
                </a:tc>
                <a:tc>
                  <a:txBody>
                    <a:bodyPr/>
                    <a:lstStyle/>
                    <a:p>
                      <a:r>
                        <a:rPr lang="de-DE" sz="1200" dirty="0" smtClean="0"/>
                        <a:t>40 </a:t>
                      </a:r>
                      <a:r>
                        <a:rPr lang="de-DE" sz="1200" dirty="0" err="1" smtClean="0"/>
                        <a:t>MeV</a:t>
                      </a:r>
                      <a:r>
                        <a:rPr lang="de-DE" sz="1200" dirty="0" smtClean="0"/>
                        <a:t> </a:t>
                      </a:r>
                      <a:r>
                        <a:rPr lang="de-DE" sz="1200" dirty="0" err="1" smtClean="0"/>
                        <a:t>deuteron</a:t>
                      </a:r>
                      <a:r>
                        <a:rPr lang="de-DE" sz="1200" dirty="0" smtClean="0"/>
                        <a:t> </a:t>
                      </a:r>
                      <a:r>
                        <a:rPr lang="de-DE" sz="1200" dirty="0" err="1" smtClean="0"/>
                        <a:t>linac</a:t>
                      </a:r>
                      <a:endParaRPr lang="en-US" sz="1200" dirty="0"/>
                    </a:p>
                  </a:txBody>
                  <a:tcPr marL="62639" marR="62639" marT="31319" marB="313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smtClean="0"/>
                        <a:t>80 </a:t>
                      </a:r>
                      <a:r>
                        <a:rPr lang="de-DE" sz="1200" dirty="0" err="1" smtClean="0"/>
                        <a:t>MeV</a:t>
                      </a:r>
                      <a:r>
                        <a:rPr lang="de-DE" sz="1200" dirty="0" smtClean="0"/>
                        <a:t> </a:t>
                      </a:r>
                      <a:r>
                        <a:rPr lang="de-DE" sz="1200" dirty="0" err="1" smtClean="0"/>
                        <a:t>deuteron</a:t>
                      </a:r>
                      <a:r>
                        <a:rPr lang="de-DE" sz="1200" dirty="0" smtClean="0"/>
                        <a:t> </a:t>
                      </a:r>
                      <a:r>
                        <a:rPr lang="de-DE" sz="1200" dirty="0" err="1" smtClean="0"/>
                        <a:t>cyclotron</a:t>
                      </a:r>
                      <a:r>
                        <a:rPr lang="de-DE" sz="1200" dirty="0" smtClean="0"/>
                        <a:t> </a:t>
                      </a:r>
                    </a:p>
                    <a:p>
                      <a:endParaRPr lang="en-US" sz="1200" dirty="0"/>
                    </a:p>
                  </a:txBody>
                  <a:tcPr marL="62639" marR="62639" marT="31319" marB="31319"/>
                </a:tc>
              </a:tr>
              <a:tr h="3516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err="1" smtClean="0"/>
                        <a:t>Building</a:t>
                      </a:r>
                      <a:r>
                        <a:rPr lang="de-DE" sz="1200" dirty="0" smtClean="0"/>
                        <a:t> Infrastructure </a:t>
                      </a:r>
                      <a:endParaRPr lang="en-US" sz="1200" dirty="0"/>
                    </a:p>
                  </a:txBody>
                  <a:tcPr marL="62639" marR="62639" marT="0" marB="0"/>
                </a:tc>
                <a:tc>
                  <a:txBody>
                    <a:bodyPr/>
                    <a:lstStyle/>
                    <a:p>
                      <a:pPr algn="ctr"/>
                      <a:r>
                        <a:rPr lang="de-DE" sz="1200" dirty="0" smtClean="0"/>
                        <a:t>5,6 </a:t>
                      </a:r>
                      <a:endParaRPr lang="en-US" sz="1200"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dirty="0" smtClean="0"/>
                        <a:t>4,3</a:t>
                      </a:r>
                    </a:p>
                  </a:txBody>
                  <a:tcPr marL="62639" marR="62639" marT="0" marB="0"/>
                </a:tc>
              </a:tr>
              <a:tr h="3516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1" dirty="0" smtClean="0"/>
                        <a:t>Driver 			</a:t>
                      </a:r>
                      <a:endParaRPr lang="en-US" sz="1600" b="1" dirty="0"/>
                    </a:p>
                  </a:txBody>
                  <a:tcPr marL="62639" marR="62639" marT="0" marB="0"/>
                </a:tc>
                <a:tc>
                  <a:txBody>
                    <a:bodyPr/>
                    <a:lstStyle/>
                    <a:p>
                      <a:pPr algn="ctr"/>
                      <a:r>
                        <a:rPr lang="de-DE" sz="1600" b="1" dirty="0" smtClean="0"/>
                        <a:t>18,6 </a:t>
                      </a:r>
                      <a:endParaRPr lang="en-US" sz="1600" b="1"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600" b="1" dirty="0" smtClean="0"/>
                        <a:t>12,2</a:t>
                      </a:r>
                    </a:p>
                  </a:txBody>
                  <a:tcPr marL="62639" marR="62639" marT="0" marB="0"/>
                </a:tc>
              </a:tr>
              <a:tr h="3516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smtClean="0"/>
                        <a:t>Targets </a:t>
                      </a:r>
                      <a:r>
                        <a:rPr lang="de-DE" sz="1200" dirty="0" err="1" smtClean="0"/>
                        <a:t>Sources</a:t>
                      </a:r>
                      <a:r>
                        <a:rPr lang="de-DE" sz="1200" dirty="0" smtClean="0"/>
                        <a:t>  	</a:t>
                      </a:r>
                      <a:endParaRPr lang="en-US" sz="1200" dirty="0"/>
                    </a:p>
                  </a:txBody>
                  <a:tcPr marL="62639" marR="62639" marT="0" marB="0"/>
                </a:tc>
                <a:tc>
                  <a:txBody>
                    <a:bodyPr/>
                    <a:lstStyle/>
                    <a:p>
                      <a:pPr algn="ctr"/>
                      <a:r>
                        <a:rPr lang="de-DE" sz="1200" dirty="0" smtClean="0"/>
                        <a:t>3,2 </a:t>
                      </a:r>
                      <a:endParaRPr lang="en-US" sz="1200"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dirty="0" smtClean="0"/>
                        <a:t>3,2</a:t>
                      </a:r>
                    </a:p>
                  </a:txBody>
                  <a:tcPr marL="62639" marR="62639" marT="0" marB="0"/>
                </a:tc>
              </a:tr>
              <a:tr h="3516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smtClean="0"/>
                        <a:t>Source N+ 		</a:t>
                      </a:r>
                      <a:endParaRPr lang="en-US" sz="1200" dirty="0"/>
                    </a:p>
                  </a:txBody>
                  <a:tcPr marL="62639" marR="62639" marT="0" marB="0"/>
                </a:tc>
                <a:tc>
                  <a:txBody>
                    <a:bodyPr/>
                    <a:lstStyle/>
                    <a:p>
                      <a:pPr algn="ctr"/>
                      <a:r>
                        <a:rPr lang="de-DE" sz="1200" dirty="0" smtClean="0"/>
                        <a:t>0,4</a:t>
                      </a:r>
                      <a:endParaRPr lang="en-US" sz="1200"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dirty="0" smtClean="0"/>
                        <a:t>0,4</a:t>
                      </a:r>
                    </a:p>
                  </a:txBody>
                  <a:tcPr marL="62639" marR="62639" marT="0" marB="0"/>
                </a:tc>
              </a:tr>
              <a:tr h="2092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smtClean="0"/>
                        <a:t>Beam </a:t>
                      </a:r>
                      <a:r>
                        <a:rPr lang="de-DE" sz="1200" dirty="0" err="1" smtClean="0"/>
                        <a:t>lines</a:t>
                      </a:r>
                      <a:r>
                        <a:rPr lang="de-DE" sz="1200" dirty="0" smtClean="0"/>
                        <a:t> 	</a:t>
                      </a:r>
                      <a:endParaRPr lang="en-US" sz="1200" dirty="0"/>
                    </a:p>
                  </a:txBody>
                  <a:tcPr marL="62639" marR="62639" marT="0" marB="0"/>
                </a:tc>
                <a:tc>
                  <a:txBody>
                    <a:bodyPr/>
                    <a:lstStyle/>
                    <a:p>
                      <a:pPr algn="ctr"/>
                      <a:r>
                        <a:rPr lang="de-DE" sz="1200" dirty="0" smtClean="0"/>
                        <a:t>4,6 </a:t>
                      </a:r>
                      <a:endParaRPr lang="en-US" sz="1200"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dirty="0" smtClean="0"/>
                        <a:t>4,3</a:t>
                      </a:r>
                    </a:p>
                  </a:txBody>
                  <a:tcPr marL="62639" marR="62639" marT="0" marB="0"/>
                </a:tc>
              </a:tr>
              <a:tr h="3516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err="1" smtClean="0"/>
                        <a:t>Radioprotection</a:t>
                      </a:r>
                      <a:r>
                        <a:rPr lang="de-DE" sz="1200" dirty="0" smtClean="0"/>
                        <a:t> 	</a:t>
                      </a:r>
                      <a:endParaRPr lang="en-US" sz="1200" dirty="0"/>
                    </a:p>
                  </a:txBody>
                  <a:tcPr marL="62639" marR="62639" marT="0" marB="0"/>
                </a:tc>
                <a:tc>
                  <a:txBody>
                    <a:bodyPr/>
                    <a:lstStyle/>
                    <a:p>
                      <a:pPr algn="ctr"/>
                      <a:r>
                        <a:rPr lang="de-DE" sz="1200" dirty="0" smtClean="0"/>
                        <a:t>1,5</a:t>
                      </a:r>
                      <a:endParaRPr lang="en-US" sz="1200"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dirty="0" smtClean="0"/>
                        <a:t>1,5</a:t>
                      </a:r>
                    </a:p>
                  </a:txBody>
                  <a:tcPr marL="62639" marR="62639" marT="0" marB="0"/>
                </a:tc>
              </a:tr>
              <a:tr h="1813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err="1" smtClean="0"/>
                        <a:t>Control</a:t>
                      </a:r>
                      <a:r>
                        <a:rPr lang="de-DE" sz="1200" dirty="0" smtClean="0"/>
                        <a:t> </a:t>
                      </a:r>
                      <a:r>
                        <a:rPr lang="de-DE" sz="1200" dirty="0" err="1" smtClean="0"/>
                        <a:t>system</a:t>
                      </a:r>
                      <a:r>
                        <a:rPr lang="de-DE" sz="1200" dirty="0" smtClean="0"/>
                        <a:t> </a:t>
                      </a:r>
                      <a:endParaRPr lang="en-US" sz="1200" dirty="0"/>
                    </a:p>
                  </a:txBody>
                  <a:tcPr marL="62639" marR="62639" marT="0" marB="0"/>
                </a:tc>
                <a:tc>
                  <a:txBody>
                    <a:bodyPr/>
                    <a:lstStyle/>
                    <a:p>
                      <a:pPr algn="ctr"/>
                      <a:r>
                        <a:rPr lang="de-DE" sz="1200" dirty="0" smtClean="0"/>
                        <a:t>0,3</a:t>
                      </a:r>
                      <a:endParaRPr lang="en-US" sz="1200"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dirty="0" smtClean="0"/>
                        <a:t>0,3</a:t>
                      </a:r>
                    </a:p>
                  </a:txBody>
                  <a:tcPr marL="62639" marR="62639" marT="0" marB="0"/>
                </a:tc>
              </a:tr>
              <a:tr h="2835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err="1" smtClean="0"/>
                        <a:t>Miscellaneous</a:t>
                      </a:r>
                      <a:r>
                        <a:rPr lang="de-DE" sz="1200" dirty="0" smtClean="0"/>
                        <a:t> </a:t>
                      </a:r>
                      <a:endParaRPr lang="en-US" sz="1200" dirty="0"/>
                    </a:p>
                  </a:txBody>
                  <a:tcPr marL="62639" marR="62639" marT="0" marB="0"/>
                </a:tc>
                <a:tc>
                  <a:txBody>
                    <a:bodyPr/>
                    <a:lstStyle/>
                    <a:p>
                      <a:pPr algn="ctr"/>
                      <a:r>
                        <a:rPr lang="de-DE" sz="1200" dirty="0" smtClean="0"/>
                        <a:t>0,3</a:t>
                      </a:r>
                      <a:endParaRPr lang="en-US" sz="1200"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dirty="0" smtClean="0"/>
                        <a:t>0,3</a:t>
                      </a:r>
                    </a:p>
                    <a:p>
                      <a:pPr algn="ctr"/>
                      <a:endParaRPr lang="en-US" sz="1200" dirty="0"/>
                    </a:p>
                  </a:txBody>
                  <a:tcPr marL="62639" marR="62639" marT="0" marB="0"/>
                </a:tc>
              </a:tr>
              <a:tr h="2092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err="1" smtClean="0"/>
                        <a:t>Hazards</a:t>
                      </a:r>
                      <a:r>
                        <a:rPr lang="de-DE" sz="1200" dirty="0" smtClean="0"/>
                        <a:t> (10%) </a:t>
                      </a:r>
                      <a:endParaRPr lang="en-US" sz="1200" dirty="0"/>
                    </a:p>
                  </a:txBody>
                  <a:tcPr marL="62639" marR="62639" marT="0" marB="0"/>
                </a:tc>
                <a:tc>
                  <a:txBody>
                    <a:bodyPr/>
                    <a:lstStyle/>
                    <a:p>
                      <a:pPr algn="ctr"/>
                      <a:r>
                        <a:rPr lang="de-DE" sz="1200" dirty="0" smtClean="0"/>
                        <a:t>3,5</a:t>
                      </a:r>
                      <a:endParaRPr lang="en-US" sz="1200"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dirty="0" smtClean="0"/>
                        <a:t>2,6</a:t>
                      </a:r>
                    </a:p>
                  </a:txBody>
                  <a:tcPr marL="62639" marR="62639" marT="0" marB="0"/>
                </a:tc>
              </a:tr>
              <a:tr h="2092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smtClean="0"/>
                        <a:t>TOTAL (M€) 	</a:t>
                      </a:r>
                      <a:endParaRPr lang="en-US" sz="1200" dirty="0"/>
                    </a:p>
                  </a:txBody>
                  <a:tcPr marL="62639" marR="62639" marT="0" marB="0"/>
                </a:tc>
                <a:tc>
                  <a:txBody>
                    <a:bodyPr/>
                    <a:lstStyle/>
                    <a:p>
                      <a:pPr algn="ctr"/>
                      <a:r>
                        <a:rPr lang="de-DE" sz="1200" dirty="0" smtClean="0"/>
                        <a:t>38,0</a:t>
                      </a:r>
                      <a:endParaRPr lang="en-US" sz="1200" dirty="0"/>
                    </a:p>
                  </a:txBody>
                  <a:tcPr marL="62639" marR="62639"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dirty="0" smtClean="0"/>
                        <a:t>29,1</a:t>
                      </a:r>
                    </a:p>
                  </a:txBody>
                  <a:tcPr marL="62639" marR="62639" marT="0" marB="0"/>
                </a:tc>
              </a:tr>
            </a:tbl>
          </a:graphicData>
        </a:graphic>
      </p:graphicFrame>
      <p:sp>
        <p:nvSpPr>
          <p:cNvPr id="9" name="Rectangle 8"/>
          <p:cNvSpPr/>
          <p:nvPr/>
        </p:nvSpPr>
        <p:spPr>
          <a:xfrm>
            <a:off x="5358506" y="1719557"/>
            <a:ext cx="3328294" cy="4031873"/>
          </a:xfrm>
          <a:prstGeom prst="rect">
            <a:avLst/>
          </a:prstGeom>
        </p:spPr>
        <p:txBody>
          <a:bodyPr wrap="square">
            <a:spAutoFit/>
          </a:bodyPr>
          <a:lstStyle/>
          <a:p>
            <a:r>
              <a:rPr lang="en-US" sz="1400" dirty="0" smtClean="0">
                <a:cs typeface="Helvetica"/>
              </a:rPr>
              <a:t>“…Concerning </a:t>
            </a:r>
            <a:r>
              <a:rPr lang="en-US" sz="1400" dirty="0">
                <a:cs typeface="Helvetica"/>
              </a:rPr>
              <a:t>the deuteron driver, a </a:t>
            </a:r>
            <a:r>
              <a:rPr lang="en-US" dirty="0">
                <a:solidFill>
                  <a:srgbClr val="FF0000"/>
                </a:solidFill>
                <a:cs typeface="Helvetica"/>
              </a:rPr>
              <a:t>cyclotron</a:t>
            </a:r>
            <a:r>
              <a:rPr lang="en-US" sz="1400" dirty="0">
                <a:cs typeface="Helvetica"/>
              </a:rPr>
              <a:t> is a quick and less expensive solution but </a:t>
            </a:r>
            <a:r>
              <a:rPr lang="en-US" sz="2000" i="1" dirty="0">
                <a:cs typeface="Helvetica"/>
              </a:rPr>
              <a:t>without</a:t>
            </a:r>
            <a:r>
              <a:rPr lang="en-US" sz="1400" dirty="0">
                <a:cs typeface="Helvetica"/>
              </a:rPr>
              <a:t> </a:t>
            </a:r>
            <a:r>
              <a:rPr lang="en-US" sz="2000" i="1" dirty="0" smtClean="0">
                <a:cs typeface="Helvetica"/>
              </a:rPr>
              <a:t>versatility and scope </a:t>
            </a:r>
            <a:r>
              <a:rPr lang="en-US" sz="2000" i="1" dirty="0">
                <a:cs typeface="Helvetica"/>
              </a:rPr>
              <a:t>for evolution</a:t>
            </a:r>
            <a:r>
              <a:rPr lang="en-US" sz="1400" dirty="0">
                <a:cs typeface="Helvetica"/>
              </a:rPr>
              <a:t>, whereas a</a:t>
            </a:r>
            <a:r>
              <a:rPr lang="en-US" sz="1400" dirty="0" smtClean="0">
                <a:cs typeface="Helvetica"/>
              </a:rPr>
              <a:t> </a:t>
            </a:r>
            <a:r>
              <a:rPr lang="en-US" b="1" dirty="0" smtClean="0">
                <a:solidFill>
                  <a:srgbClr val="008000"/>
                </a:solidFill>
                <a:cs typeface="Helvetica"/>
              </a:rPr>
              <a:t>LINAC</a:t>
            </a:r>
            <a:r>
              <a:rPr lang="en-US" sz="1400" dirty="0" smtClean="0">
                <a:cs typeface="Helvetica"/>
              </a:rPr>
              <a:t> </a:t>
            </a:r>
            <a:r>
              <a:rPr lang="en-US" sz="1400" dirty="0">
                <a:cs typeface="Helvetica"/>
              </a:rPr>
              <a:t>solution allows a multi-beam driver. This last solution, </a:t>
            </a:r>
            <a:r>
              <a:rPr lang="en-US" sz="2000" i="1" dirty="0">
                <a:cs typeface="Helvetica"/>
              </a:rPr>
              <a:t>despite of a higher cost</a:t>
            </a:r>
            <a:r>
              <a:rPr lang="en-US" sz="1400" dirty="0">
                <a:cs typeface="Helvetica"/>
              </a:rPr>
              <a:t>, allows us to </a:t>
            </a:r>
            <a:r>
              <a:rPr lang="en-US" sz="2000" i="1" dirty="0">
                <a:solidFill>
                  <a:srgbClr val="008000"/>
                </a:solidFill>
                <a:cs typeface="Helvetica"/>
              </a:rPr>
              <a:t>benefit</a:t>
            </a:r>
            <a:r>
              <a:rPr lang="en-US" sz="1400" dirty="0">
                <a:cs typeface="Helvetica"/>
              </a:rPr>
              <a:t> from the different mechanisms to produce both neutron-deficient and neutron-rich nuclei. Moreover, it could also provide light and intermediate mass beams with intensities, which cannot be achieved by upgrading the present</a:t>
            </a:r>
            <a:r>
              <a:rPr lang="en-US" sz="1400" dirty="0" smtClean="0">
                <a:cs typeface="Helvetica"/>
              </a:rPr>
              <a:t> [GANIL] </a:t>
            </a:r>
            <a:r>
              <a:rPr lang="en-US" sz="1400" dirty="0">
                <a:cs typeface="Helvetica"/>
              </a:rPr>
              <a:t>accelerators..</a:t>
            </a:r>
            <a:r>
              <a:rPr lang="en-US" sz="1400" dirty="0" smtClean="0">
                <a:cs typeface="Helvetica"/>
              </a:rPr>
              <a:t>.”</a:t>
            </a:r>
          </a:p>
          <a:p>
            <a:r>
              <a:rPr lang="en-US" sz="1400" dirty="0" smtClean="0">
                <a:cs typeface="Helvetica"/>
              </a:rPr>
              <a:t>-</a:t>
            </a:r>
            <a:r>
              <a:rPr lang="en-US" sz="1400" dirty="0" smtClean="0"/>
              <a:t>Extract of document </a:t>
            </a:r>
            <a:br>
              <a:rPr lang="en-US" sz="1400" dirty="0" smtClean="0"/>
            </a:br>
            <a:r>
              <a:rPr lang="en-US" sz="1400" dirty="0" smtClean="0"/>
              <a:t>"SPIRAL2: preliminary design study” (2002)</a:t>
            </a:r>
            <a:endParaRPr lang="en-US" sz="1400" dirty="0">
              <a:cs typeface="Helvetic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6003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Accelerator layout</a:t>
            </a:r>
            <a:endParaRPr lang="en-US" dirty="0"/>
          </a:p>
        </p:txBody>
      </p:sp>
      <p:sp>
        <p:nvSpPr>
          <p:cNvPr id="99" name="TextBox 98"/>
          <p:cNvSpPr txBox="1"/>
          <p:nvPr/>
        </p:nvSpPr>
        <p:spPr>
          <a:xfrm>
            <a:off x="143202" y="3846384"/>
            <a:ext cx="8718950" cy="2862323"/>
          </a:xfrm>
          <a:prstGeom prst="rect">
            <a:avLst/>
          </a:prstGeom>
          <a:noFill/>
        </p:spPr>
        <p:txBody>
          <a:bodyPr wrap="square" rtlCol="0">
            <a:spAutoFit/>
          </a:bodyPr>
          <a:lstStyle/>
          <a:p>
            <a:pPr marL="285750" indent="-285750">
              <a:buFont typeface="Wingdings" charset="2"/>
              <a:buChar char="²"/>
            </a:pPr>
            <a:r>
              <a:rPr lang="en-US" dirty="0" smtClean="0"/>
              <a:t>Two ECR ion sources for light and heavy ions</a:t>
            </a:r>
          </a:p>
          <a:p>
            <a:pPr marL="285750" indent="-285750">
              <a:buFont typeface="Wingdings" charset="2"/>
              <a:buChar char="²"/>
            </a:pPr>
            <a:r>
              <a:rPr lang="en-US" dirty="0" smtClean="0"/>
              <a:t>Ion selection dipole and LEBT to match to the RFQ</a:t>
            </a:r>
          </a:p>
          <a:p>
            <a:pPr marL="285750" indent="-285750">
              <a:buFont typeface="Wingdings" charset="2"/>
              <a:buChar char="²"/>
            </a:pPr>
            <a:r>
              <a:rPr lang="en-US" dirty="0" smtClean="0"/>
              <a:t>Two RFQs (for A/q≤3 and A</a:t>
            </a:r>
            <a:r>
              <a:rPr lang="en-US" dirty="0"/>
              <a:t>/q</a:t>
            </a:r>
            <a:r>
              <a:rPr lang="en-US" dirty="0" smtClean="0"/>
              <a:t>≤7) for beam bunching and first stage acceleration</a:t>
            </a:r>
          </a:p>
          <a:p>
            <a:pPr marL="285750" indent="-285750">
              <a:buFont typeface="Wingdings" charset="2"/>
              <a:buChar char="²"/>
            </a:pPr>
            <a:r>
              <a:rPr lang="en-US" dirty="0" smtClean="0"/>
              <a:t>Stripping section to increase the charge state for more efficient acceleration, to increase the beam current and consequently the power</a:t>
            </a:r>
          </a:p>
          <a:p>
            <a:pPr marL="285750" indent="-285750">
              <a:buFont typeface="Wingdings" charset="2"/>
              <a:buChar char="²"/>
            </a:pPr>
            <a:r>
              <a:rPr lang="en-US" dirty="0" smtClean="0"/>
              <a:t>Achromatic magnetic filter for charge-state selection </a:t>
            </a:r>
          </a:p>
          <a:p>
            <a:pPr marL="285750" indent="-285750">
              <a:buFont typeface="Wingdings" charset="2"/>
              <a:buChar char="²"/>
            </a:pPr>
            <a:r>
              <a:rPr lang="en-US" dirty="0" smtClean="0"/>
              <a:t>Multi-charge-state acceleration to achieve higher current/power</a:t>
            </a:r>
          </a:p>
          <a:p>
            <a:pPr marL="285750" indent="-285750">
              <a:buFont typeface="Wingdings" charset="2"/>
              <a:buChar char="²"/>
            </a:pPr>
            <a:r>
              <a:rPr lang="en-US" dirty="0" smtClean="0"/>
              <a:t>352 MHz SC single and triple spoke cavities with high transverse and velocity acceptance</a:t>
            </a:r>
          </a:p>
          <a:p>
            <a:pPr marL="285750" indent="-285750">
              <a:buFont typeface="Wingdings" charset="2"/>
              <a:buChar char="²"/>
            </a:pPr>
            <a:r>
              <a:rPr lang="en-US" dirty="0" smtClean="0"/>
              <a:t>Individually controlled cavities for efficient acceleration of different ions</a:t>
            </a:r>
          </a:p>
          <a:p>
            <a:pPr marL="285750" indent="-285750">
              <a:buFont typeface="Wingdings" charset="2"/>
              <a:buChar char="²"/>
            </a:pPr>
            <a:r>
              <a:rPr lang="en-US" dirty="0" smtClean="0"/>
              <a:t>Possibility for energy/power upgrade using SC elliptical cavities</a:t>
            </a:r>
            <a:endParaRPr lang="en-US" dirty="0"/>
          </a:p>
        </p:txBody>
      </p:sp>
      <p:grpSp>
        <p:nvGrpSpPr>
          <p:cNvPr id="3" name="Group 95"/>
          <p:cNvGrpSpPr/>
          <p:nvPr/>
        </p:nvGrpSpPr>
        <p:grpSpPr>
          <a:xfrm>
            <a:off x="100823" y="1198589"/>
            <a:ext cx="8892573" cy="2843002"/>
            <a:chOff x="100823" y="1198589"/>
            <a:chExt cx="8892573" cy="2843002"/>
          </a:xfrm>
        </p:grpSpPr>
        <p:cxnSp>
          <p:nvCxnSpPr>
            <p:cNvPr id="95" name="Straight Connector 94"/>
            <p:cNvCxnSpPr/>
            <p:nvPr/>
          </p:nvCxnSpPr>
          <p:spPr>
            <a:xfrm>
              <a:off x="307750" y="3196482"/>
              <a:ext cx="0" cy="367037"/>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Elbow Connector 5"/>
            <p:cNvCxnSpPr/>
            <p:nvPr/>
          </p:nvCxnSpPr>
          <p:spPr>
            <a:xfrm flipV="1">
              <a:off x="293479" y="2762307"/>
              <a:ext cx="2100409" cy="386882"/>
            </a:xfrm>
            <a:prstGeom prst="bentConnector3">
              <a:avLst>
                <a:gd name="adj1" fmla="val 62909"/>
              </a:avLst>
            </a:prstGeom>
          </p:spPr>
          <p:style>
            <a:lnRef idx="2">
              <a:schemeClr val="accent1"/>
            </a:lnRef>
            <a:fillRef idx="0">
              <a:schemeClr val="accent1"/>
            </a:fillRef>
            <a:effectRef idx="1">
              <a:schemeClr val="accent1"/>
            </a:effectRef>
            <a:fontRef idx="minor">
              <a:schemeClr val="tx1"/>
            </a:fontRef>
          </p:style>
        </p:cxnSp>
        <p:grpSp>
          <p:nvGrpSpPr>
            <p:cNvPr id="11" name="Group 102"/>
            <p:cNvGrpSpPr/>
            <p:nvPr/>
          </p:nvGrpSpPr>
          <p:grpSpPr>
            <a:xfrm>
              <a:off x="100823" y="1198589"/>
              <a:ext cx="8892573" cy="2843002"/>
              <a:chOff x="100823" y="1198589"/>
              <a:chExt cx="8892573" cy="2843002"/>
            </a:xfrm>
          </p:grpSpPr>
          <p:sp>
            <p:nvSpPr>
              <p:cNvPr id="9" name="Bent Arrow 8"/>
              <p:cNvSpPr/>
              <p:nvPr/>
            </p:nvSpPr>
            <p:spPr>
              <a:xfrm rot="5400000">
                <a:off x="4970757" y="2985139"/>
                <a:ext cx="878445" cy="399889"/>
              </a:xfrm>
              <a:prstGeom prst="bentArrow">
                <a:avLst>
                  <a:gd name="adj1" fmla="val 7353"/>
                  <a:gd name="adj2" fmla="val 30883"/>
                  <a:gd name="adj3" fmla="val 50000"/>
                  <a:gd name="adj4" fmla="val 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100823" y="1993074"/>
                <a:ext cx="385311" cy="4066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ECRIS-2</a:t>
                </a:r>
                <a:endParaRPr lang="en-US" sz="800" dirty="0">
                  <a:solidFill>
                    <a:schemeClr val="tx1"/>
                  </a:solidFill>
                </a:endParaRPr>
              </a:p>
            </p:txBody>
          </p:sp>
          <p:cxnSp>
            <p:nvCxnSpPr>
              <p:cNvPr id="7" name="Straight Connector 6"/>
              <p:cNvCxnSpPr/>
              <p:nvPr/>
            </p:nvCxnSpPr>
            <p:spPr>
              <a:xfrm>
                <a:off x="407173" y="2765888"/>
                <a:ext cx="8028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5" idx="2"/>
              </p:cNvCxnSpPr>
              <p:nvPr/>
            </p:nvCxnSpPr>
            <p:spPr>
              <a:xfrm>
                <a:off x="293479" y="2399738"/>
                <a:ext cx="0" cy="367037"/>
              </a:xfrm>
              <a:prstGeom prst="line">
                <a:avLst/>
              </a:prstGeom>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592694" y="2623219"/>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Rounded Rectangle 16"/>
              <p:cNvSpPr/>
              <p:nvPr/>
            </p:nvSpPr>
            <p:spPr>
              <a:xfrm>
                <a:off x="918636" y="2620940"/>
                <a:ext cx="114167"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Rounded Rectangle 17"/>
              <p:cNvSpPr/>
              <p:nvPr/>
            </p:nvSpPr>
            <p:spPr>
              <a:xfrm>
                <a:off x="1080462" y="2625795"/>
                <a:ext cx="439827" cy="29251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solidFill>
                      <a:srgbClr val="000000"/>
                    </a:solidFill>
                  </a:rPr>
                  <a:t>RFQ</a:t>
                </a:r>
                <a:endParaRPr lang="en-US" sz="1000" dirty="0">
                  <a:solidFill>
                    <a:srgbClr val="000000"/>
                  </a:solidFill>
                </a:endParaRPr>
              </a:p>
            </p:txBody>
          </p:sp>
          <p:sp>
            <p:nvSpPr>
              <p:cNvPr id="20" name="Rounded Rectangle 19"/>
              <p:cNvSpPr/>
              <p:nvPr/>
            </p:nvSpPr>
            <p:spPr>
              <a:xfrm>
                <a:off x="668894" y="2620940"/>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Rounded Rectangle 20"/>
              <p:cNvSpPr/>
              <p:nvPr/>
            </p:nvSpPr>
            <p:spPr>
              <a:xfrm>
                <a:off x="745094" y="2625795"/>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p:cNvSpPr/>
              <p:nvPr/>
            </p:nvSpPr>
            <p:spPr>
              <a:xfrm>
                <a:off x="1667852" y="2623178"/>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Rounded Rectangle 22"/>
              <p:cNvSpPr/>
              <p:nvPr/>
            </p:nvSpPr>
            <p:spPr>
              <a:xfrm>
                <a:off x="1751188" y="2620899"/>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Rounded Rectangle 23"/>
              <p:cNvSpPr/>
              <p:nvPr/>
            </p:nvSpPr>
            <p:spPr>
              <a:xfrm>
                <a:off x="1848807" y="2623515"/>
                <a:ext cx="92478" cy="29251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Rounded Rectangle 27"/>
              <p:cNvSpPr/>
              <p:nvPr/>
            </p:nvSpPr>
            <p:spPr>
              <a:xfrm>
                <a:off x="1981788" y="2620941"/>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Rounded Rectangle 28"/>
              <p:cNvSpPr/>
              <p:nvPr/>
            </p:nvSpPr>
            <p:spPr>
              <a:xfrm>
                <a:off x="2057988" y="2618662"/>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ounded Rectangle 29"/>
              <p:cNvSpPr/>
              <p:nvPr/>
            </p:nvSpPr>
            <p:spPr>
              <a:xfrm>
                <a:off x="2134188" y="2623517"/>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Multidocument 30"/>
              <p:cNvSpPr/>
              <p:nvPr/>
            </p:nvSpPr>
            <p:spPr>
              <a:xfrm>
                <a:off x="2240956" y="2651735"/>
                <a:ext cx="142708" cy="235459"/>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2435238" y="2628237"/>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Rounded Rectangle 37"/>
              <p:cNvSpPr/>
              <p:nvPr/>
            </p:nvSpPr>
            <p:spPr>
              <a:xfrm>
                <a:off x="2514303" y="2632957"/>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Rounded Rectangle 38"/>
              <p:cNvSpPr/>
              <p:nvPr/>
            </p:nvSpPr>
            <p:spPr>
              <a:xfrm>
                <a:off x="3241302" y="2618189"/>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Rounded Rectangle 39"/>
              <p:cNvSpPr/>
              <p:nvPr/>
            </p:nvSpPr>
            <p:spPr>
              <a:xfrm>
                <a:off x="3334638" y="2622909"/>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2" name="Group 48"/>
              <p:cNvGrpSpPr/>
              <p:nvPr/>
            </p:nvGrpSpPr>
            <p:grpSpPr>
              <a:xfrm>
                <a:off x="3598245" y="2562290"/>
                <a:ext cx="639577" cy="406664"/>
                <a:chOff x="5710353" y="1492115"/>
                <a:chExt cx="1598941" cy="406664"/>
              </a:xfrm>
            </p:grpSpPr>
            <p:sp>
              <p:nvSpPr>
                <p:cNvPr id="41" name="Rounded Rectangle 40"/>
                <p:cNvSpPr/>
                <p:nvPr/>
              </p:nvSpPr>
              <p:spPr>
                <a:xfrm>
                  <a:off x="5710353" y="1547515"/>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2" name="Rounded Rectangle 41"/>
                <p:cNvSpPr/>
                <p:nvPr/>
              </p:nvSpPr>
              <p:spPr>
                <a:xfrm>
                  <a:off x="5803689" y="1552235"/>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5" name="Rounded Rectangle 44"/>
                <p:cNvSpPr/>
                <p:nvPr/>
              </p:nvSpPr>
              <p:spPr>
                <a:xfrm>
                  <a:off x="5925309" y="1492115"/>
                  <a:ext cx="1383985" cy="4066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46" name="Rounded Rectangle 45"/>
                <p:cNvSpPr/>
                <p:nvPr/>
              </p:nvSpPr>
              <p:spPr>
                <a:xfrm>
                  <a:off x="5989114" y="158073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sp>
              <p:nvSpPr>
                <p:cNvPr id="47" name="Rounded Rectangle 46"/>
                <p:cNvSpPr/>
                <p:nvPr/>
              </p:nvSpPr>
              <p:spPr>
                <a:xfrm>
                  <a:off x="6436834" y="158545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sp>
              <p:nvSpPr>
                <p:cNvPr id="48" name="Rounded Rectangle 47"/>
                <p:cNvSpPr/>
                <p:nvPr/>
              </p:nvSpPr>
              <p:spPr>
                <a:xfrm>
                  <a:off x="6884554" y="159017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grpSp>
          <p:grpSp>
            <p:nvGrpSpPr>
              <p:cNvPr id="16" name="Group 49"/>
              <p:cNvGrpSpPr/>
              <p:nvPr/>
            </p:nvGrpSpPr>
            <p:grpSpPr>
              <a:xfrm>
                <a:off x="4458097" y="2567010"/>
                <a:ext cx="767492" cy="406664"/>
                <a:chOff x="5710353" y="1492115"/>
                <a:chExt cx="1598941" cy="406664"/>
              </a:xfrm>
            </p:grpSpPr>
            <p:sp>
              <p:nvSpPr>
                <p:cNvPr id="51" name="Rounded Rectangle 50"/>
                <p:cNvSpPr/>
                <p:nvPr/>
              </p:nvSpPr>
              <p:spPr>
                <a:xfrm>
                  <a:off x="5710353" y="1547515"/>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2" name="Rounded Rectangle 51"/>
                <p:cNvSpPr/>
                <p:nvPr/>
              </p:nvSpPr>
              <p:spPr>
                <a:xfrm>
                  <a:off x="5803688" y="1552235"/>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Rounded Rectangle 52"/>
                <p:cNvSpPr/>
                <p:nvPr/>
              </p:nvSpPr>
              <p:spPr>
                <a:xfrm>
                  <a:off x="5925309" y="1492115"/>
                  <a:ext cx="1383985" cy="4066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54" name="Rounded Rectangle 53"/>
                <p:cNvSpPr/>
                <p:nvPr/>
              </p:nvSpPr>
              <p:spPr>
                <a:xfrm>
                  <a:off x="5989114" y="158073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sp>
              <p:nvSpPr>
                <p:cNvPr id="55" name="Rounded Rectangle 54"/>
                <p:cNvSpPr/>
                <p:nvPr/>
              </p:nvSpPr>
              <p:spPr>
                <a:xfrm>
                  <a:off x="6436834" y="158545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sp>
              <p:nvSpPr>
                <p:cNvPr id="56" name="Rounded Rectangle 55"/>
                <p:cNvSpPr/>
                <p:nvPr/>
              </p:nvSpPr>
              <p:spPr>
                <a:xfrm>
                  <a:off x="6884554" y="159017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grpSp>
          <p:sp>
            <p:nvSpPr>
              <p:cNvPr id="2" name="Trapezoid 1"/>
              <p:cNvSpPr/>
              <p:nvPr/>
            </p:nvSpPr>
            <p:spPr>
              <a:xfrm>
                <a:off x="2617137" y="2481397"/>
                <a:ext cx="558995" cy="285378"/>
              </a:xfrm>
              <a:prstGeom prst="trapezoid">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3442578" y="2618956"/>
                <a:ext cx="92478" cy="29251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19" name="Group 63"/>
              <p:cNvGrpSpPr/>
              <p:nvPr/>
            </p:nvGrpSpPr>
            <p:grpSpPr>
              <a:xfrm>
                <a:off x="5538111" y="2576720"/>
                <a:ext cx="1279153" cy="406664"/>
                <a:chOff x="5710353" y="1492115"/>
                <a:chExt cx="1598941" cy="406664"/>
              </a:xfrm>
            </p:grpSpPr>
            <p:sp>
              <p:nvSpPr>
                <p:cNvPr id="65" name="Rounded Rectangle 64"/>
                <p:cNvSpPr/>
                <p:nvPr/>
              </p:nvSpPr>
              <p:spPr>
                <a:xfrm>
                  <a:off x="5710353" y="1533246"/>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6" name="Rounded Rectangle 65"/>
                <p:cNvSpPr/>
                <p:nvPr/>
              </p:nvSpPr>
              <p:spPr>
                <a:xfrm>
                  <a:off x="5803689" y="1537966"/>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7" name="Rounded Rectangle 66"/>
                <p:cNvSpPr/>
                <p:nvPr/>
              </p:nvSpPr>
              <p:spPr>
                <a:xfrm>
                  <a:off x="5925309" y="1492115"/>
                  <a:ext cx="1383985" cy="4066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68" name="Rounded Rectangle 67"/>
                <p:cNvSpPr/>
                <p:nvPr/>
              </p:nvSpPr>
              <p:spPr>
                <a:xfrm>
                  <a:off x="5989114" y="158073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sp>
              <p:nvSpPr>
                <p:cNvPr id="69" name="Rounded Rectangle 68"/>
                <p:cNvSpPr/>
                <p:nvPr/>
              </p:nvSpPr>
              <p:spPr>
                <a:xfrm>
                  <a:off x="6436834" y="158545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sp>
              <p:nvSpPr>
                <p:cNvPr id="70" name="Rounded Rectangle 69"/>
                <p:cNvSpPr/>
                <p:nvPr/>
              </p:nvSpPr>
              <p:spPr>
                <a:xfrm>
                  <a:off x="6884554" y="159017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grpSp>
          <p:grpSp>
            <p:nvGrpSpPr>
              <p:cNvPr id="25" name="Group 70"/>
              <p:cNvGrpSpPr/>
              <p:nvPr/>
            </p:nvGrpSpPr>
            <p:grpSpPr>
              <a:xfrm>
                <a:off x="7031985" y="2572161"/>
                <a:ext cx="1598941" cy="406664"/>
                <a:chOff x="5710353" y="1492115"/>
                <a:chExt cx="1598941" cy="406664"/>
              </a:xfrm>
            </p:grpSpPr>
            <p:sp>
              <p:nvSpPr>
                <p:cNvPr id="72" name="Rounded Rectangle 71"/>
                <p:cNvSpPr/>
                <p:nvPr/>
              </p:nvSpPr>
              <p:spPr>
                <a:xfrm>
                  <a:off x="5710353" y="1533246"/>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3" name="Rounded Rectangle 72"/>
                <p:cNvSpPr/>
                <p:nvPr/>
              </p:nvSpPr>
              <p:spPr>
                <a:xfrm>
                  <a:off x="5803689" y="1537966"/>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4" name="Rounded Rectangle 73"/>
                <p:cNvSpPr/>
                <p:nvPr/>
              </p:nvSpPr>
              <p:spPr>
                <a:xfrm>
                  <a:off x="5925309" y="1492115"/>
                  <a:ext cx="1383985" cy="4066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75" name="Rounded Rectangle 74"/>
                <p:cNvSpPr/>
                <p:nvPr/>
              </p:nvSpPr>
              <p:spPr>
                <a:xfrm>
                  <a:off x="5989114" y="158073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sp>
              <p:nvSpPr>
                <p:cNvPr id="76" name="Rounded Rectangle 75"/>
                <p:cNvSpPr/>
                <p:nvPr/>
              </p:nvSpPr>
              <p:spPr>
                <a:xfrm>
                  <a:off x="6436834" y="158545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sp>
              <p:nvSpPr>
                <p:cNvPr id="77" name="Rounded Rectangle 76"/>
                <p:cNvSpPr/>
                <p:nvPr/>
              </p:nvSpPr>
              <p:spPr>
                <a:xfrm>
                  <a:off x="6884554" y="1590171"/>
                  <a:ext cx="360376" cy="234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800" dirty="0">
                    <a:solidFill>
                      <a:schemeClr val="tx1"/>
                    </a:solidFill>
                  </a:endParaRPr>
                </a:p>
              </p:txBody>
            </p:sp>
          </p:grpSp>
          <p:cxnSp>
            <p:nvCxnSpPr>
              <p:cNvPr id="8" name="Curved Connector 7"/>
              <p:cNvCxnSpPr>
                <a:cxnSpLocks noChangeAspect="1"/>
              </p:cNvCxnSpPr>
              <p:nvPr/>
            </p:nvCxnSpPr>
            <p:spPr>
              <a:xfrm rot="8100000" flipH="1">
                <a:off x="4229563" y="2691589"/>
                <a:ext cx="182880" cy="18288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78" name="Curved Connector 77"/>
              <p:cNvCxnSpPr>
                <a:cxnSpLocks noChangeAspect="1"/>
              </p:cNvCxnSpPr>
              <p:nvPr/>
            </p:nvCxnSpPr>
            <p:spPr>
              <a:xfrm rot="8100000" flipH="1">
                <a:off x="4282066" y="2687030"/>
                <a:ext cx="182880" cy="18288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79" name="Curved Connector 78"/>
              <p:cNvCxnSpPr>
                <a:cxnSpLocks noChangeAspect="1"/>
              </p:cNvCxnSpPr>
              <p:nvPr/>
            </p:nvCxnSpPr>
            <p:spPr>
              <a:xfrm rot="8100000" flipH="1">
                <a:off x="5238223" y="2687030"/>
                <a:ext cx="182880" cy="18288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80" name="Curved Connector 79"/>
              <p:cNvCxnSpPr>
                <a:cxnSpLocks noChangeAspect="1"/>
              </p:cNvCxnSpPr>
              <p:nvPr/>
            </p:nvCxnSpPr>
            <p:spPr>
              <a:xfrm rot="8100000" flipH="1">
                <a:off x="5290726" y="2682471"/>
                <a:ext cx="182880" cy="18288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81" name="Curved Connector 80"/>
              <p:cNvCxnSpPr>
                <a:cxnSpLocks noChangeAspect="1"/>
              </p:cNvCxnSpPr>
              <p:nvPr/>
            </p:nvCxnSpPr>
            <p:spPr>
              <a:xfrm rot="8100000" flipH="1">
                <a:off x="6817723" y="2696740"/>
                <a:ext cx="182880" cy="18288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82" name="Curved Connector 81"/>
              <p:cNvCxnSpPr>
                <a:cxnSpLocks noChangeAspect="1"/>
              </p:cNvCxnSpPr>
              <p:nvPr/>
            </p:nvCxnSpPr>
            <p:spPr>
              <a:xfrm rot="8100000" flipH="1">
                <a:off x="6870226" y="2692181"/>
                <a:ext cx="182880" cy="182880"/>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83" name="Bent Arrow 82"/>
              <p:cNvSpPr/>
              <p:nvPr/>
            </p:nvSpPr>
            <p:spPr>
              <a:xfrm rot="5400000">
                <a:off x="8162016" y="3210211"/>
                <a:ext cx="1300289" cy="362471"/>
              </a:xfrm>
              <a:prstGeom prst="bentArrow">
                <a:avLst>
                  <a:gd name="adj1" fmla="val 7353"/>
                  <a:gd name="adj2" fmla="val 30883"/>
                  <a:gd name="adj3" fmla="val 50000"/>
                  <a:gd name="adj4" fmla="val 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5705099" y="3359998"/>
                <a:ext cx="1385883" cy="338554"/>
              </a:xfrm>
              <a:prstGeom prst="rect">
                <a:avLst/>
              </a:prstGeom>
              <a:noFill/>
            </p:spPr>
            <p:txBody>
              <a:bodyPr wrap="square" rtlCol="0">
                <a:spAutoFit/>
              </a:bodyPr>
              <a:lstStyle/>
              <a:p>
                <a:r>
                  <a:rPr lang="en-US" sz="1600" dirty="0" smtClean="0">
                    <a:solidFill>
                      <a:srgbClr val="FF0000"/>
                    </a:solidFill>
                  </a:rPr>
                  <a:t>To the target</a:t>
                </a:r>
                <a:endParaRPr lang="en-US" sz="1600" dirty="0">
                  <a:solidFill>
                    <a:srgbClr val="FF0000"/>
                  </a:solidFill>
                </a:endParaRPr>
              </a:p>
            </p:txBody>
          </p:sp>
          <p:sp>
            <p:nvSpPr>
              <p:cNvPr id="15" name="TextBox 14"/>
              <p:cNvSpPr txBox="1"/>
              <p:nvPr/>
            </p:nvSpPr>
            <p:spPr>
              <a:xfrm>
                <a:off x="880668" y="1698001"/>
                <a:ext cx="960964" cy="523220"/>
              </a:xfrm>
              <a:prstGeom prst="rect">
                <a:avLst/>
              </a:prstGeom>
              <a:noFill/>
            </p:spPr>
            <p:txBody>
              <a:bodyPr wrap="square" rtlCol="0">
                <a:spAutoFit/>
              </a:bodyPr>
              <a:lstStyle/>
              <a:p>
                <a:pPr algn="ctr"/>
                <a:r>
                  <a:rPr lang="en-US" sz="1400" dirty="0" smtClean="0"/>
                  <a:t>176 MHz, 3 MeV</a:t>
                </a:r>
                <a:endParaRPr lang="en-US" sz="1400" dirty="0"/>
              </a:p>
            </p:txBody>
          </p:sp>
          <p:sp>
            <p:nvSpPr>
              <p:cNvPr id="86" name="TextBox 85"/>
              <p:cNvSpPr txBox="1"/>
              <p:nvPr/>
            </p:nvSpPr>
            <p:spPr>
              <a:xfrm>
                <a:off x="1932140" y="1878939"/>
                <a:ext cx="793577" cy="307777"/>
              </a:xfrm>
              <a:prstGeom prst="rect">
                <a:avLst/>
              </a:prstGeom>
              <a:noFill/>
            </p:spPr>
            <p:txBody>
              <a:bodyPr wrap="square" rtlCol="0">
                <a:spAutoFit/>
              </a:bodyPr>
              <a:lstStyle/>
              <a:p>
                <a:r>
                  <a:rPr lang="en-US" sz="1400" dirty="0" smtClean="0"/>
                  <a:t>Stripper</a:t>
                </a:r>
                <a:endParaRPr lang="en-US" sz="1400" dirty="0"/>
              </a:p>
            </p:txBody>
          </p:sp>
          <p:sp>
            <p:nvSpPr>
              <p:cNvPr id="87" name="TextBox 86"/>
              <p:cNvSpPr txBox="1"/>
              <p:nvPr/>
            </p:nvSpPr>
            <p:spPr>
              <a:xfrm>
                <a:off x="2355689" y="1446310"/>
                <a:ext cx="1128388" cy="523220"/>
              </a:xfrm>
              <a:prstGeom prst="rect">
                <a:avLst/>
              </a:prstGeom>
              <a:noFill/>
            </p:spPr>
            <p:txBody>
              <a:bodyPr wrap="square" rtlCol="0">
                <a:spAutoFit/>
              </a:bodyPr>
              <a:lstStyle/>
              <a:p>
                <a:pPr algn="ctr"/>
                <a:r>
                  <a:rPr lang="en-US" sz="1400" dirty="0" smtClean="0"/>
                  <a:t>Achromatic filter</a:t>
                </a:r>
                <a:endParaRPr lang="en-US" sz="1400" dirty="0"/>
              </a:p>
            </p:txBody>
          </p:sp>
          <p:sp>
            <p:nvSpPr>
              <p:cNvPr id="88" name="TextBox 87"/>
              <p:cNvSpPr txBox="1"/>
              <p:nvPr/>
            </p:nvSpPr>
            <p:spPr>
              <a:xfrm>
                <a:off x="3498754" y="1745959"/>
                <a:ext cx="977716" cy="738664"/>
              </a:xfrm>
              <a:prstGeom prst="rect">
                <a:avLst/>
              </a:prstGeom>
              <a:noFill/>
            </p:spPr>
            <p:txBody>
              <a:bodyPr wrap="square" rtlCol="0">
                <a:spAutoFit/>
              </a:bodyPr>
              <a:lstStyle/>
              <a:p>
                <a:pPr algn="ctr"/>
                <a:r>
                  <a:rPr lang="en-US" sz="1400" dirty="0" smtClean="0"/>
                  <a:t>β=0.15 </a:t>
                </a:r>
              </a:p>
              <a:p>
                <a:pPr algn="ctr"/>
                <a:r>
                  <a:rPr lang="en-US" sz="1400" dirty="0" smtClean="0"/>
                  <a:t>1-spoke</a:t>
                </a:r>
              </a:p>
              <a:p>
                <a:pPr algn="ctr"/>
                <a:r>
                  <a:rPr lang="en-US" sz="1400" dirty="0" smtClean="0"/>
                  <a:t>3-30 MeV</a:t>
                </a:r>
                <a:endParaRPr lang="en-US" sz="1400" dirty="0"/>
              </a:p>
            </p:txBody>
          </p:sp>
          <p:sp>
            <p:nvSpPr>
              <p:cNvPr id="89" name="TextBox 88"/>
              <p:cNvSpPr txBox="1"/>
              <p:nvPr/>
            </p:nvSpPr>
            <p:spPr>
              <a:xfrm>
                <a:off x="4363319" y="1741400"/>
                <a:ext cx="1106751" cy="738664"/>
              </a:xfrm>
              <a:prstGeom prst="rect">
                <a:avLst/>
              </a:prstGeom>
              <a:noFill/>
            </p:spPr>
            <p:txBody>
              <a:bodyPr wrap="square" rtlCol="0">
                <a:spAutoFit/>
              </a:bodyPr>
              <a:lstStyle/>
              <a:p>
                <a:pPr algn="ctr"/>
                <a:r>
                  <a:rPr lang="en-US" sz="1400" dirty="0" smtClean="0"/>
                  <a:t>β=0.35 </a:t>
                </a:r>
              </a:p>
              <a:p>
                <a:pPr algn="ctr"/>
                <a:r>
                  <a:rPr lang="en-US" sz="1400" dirty="0" smtClean="0"/>
                  <a:t>1-spoke</a:t>
                </a:r>
              </a:p>
              <a:p>
                <a:pPr algn="ctr"/>
                <a:r>
                  <a:rPr lang="en-US" sz="1400" dirty="0" smtClean="0"/>
                  <a:t>30-100 MeV</a:t>
                </a:r>
                <a:endParaRPr lang="en-US" sz="1400" dirty="0"/>
              </a:p>
            </p:txBody>
          </p:sp>
          <p:sp>
            <p:nvSpPr>
              <p:cNvPr id="90" name="TextBox 89"/>
              <p:cNvSpPr txBox="1"/>
              <p:nvPr/>
            </p:nvSpPr>
            <p:spPr>
              <a:xfrm>
                <a:off x="5666371" y="1753878"/>
                <a:ext cx="1186585" cy="738664"/>
              </a:xfrm>
              <a:prstGeom prst="rect">
                <a:avLst/>
              </a:prstGeom>
              <a:noFill/>
            </p:spPr>
            <p:txBody>
              <a:bodyPr wrap="square" rtlCol="0">
                <a:spAutoFit/>
              </a:bodyPr>
              <a:lstStyle/>
              <a:p>
                <a:pPr algn="ctr"/>
                <a:r>
                  <a:rPr lang="en-US" sz="1400" dirty="0" smtClean="0"/>
                  <a:t>β=0.5 </a:t>
                </a:r>
              </a:p>
              <a:p>
                <a:pPr algn="ctr"/>
                <a:r>
                  <a:rPr lang="en-US" sz="1400" dirty="0" smtClean="0"/>
                  <a:t>3-spoke</a:t>
                </a:r>
              </a:p>
              <a:p>
                <a:pPr algn="ctr"/>
                <a:r>
                  <a:rPr lang="en-US" sz="1400" dirty="0" smtClean="0"/>
                  <a:t>100-200 MeV</a:t>
                </a:r>
                <a:endParaRPr lang="en-US" sz="1400" dirty="0"/>
              </a:p>
            </p:txBody>
          </p:sp>
          <p:sp>
            <p:nvSpPr>
              <p:cNvPr id="91" name="TextBox 90"/>
              <p:cNvSpPr txBox="1"/>
              <p:nvPr/>
            </p:nvSpPr>
            <p:spPr>
              <a:xfrm>
                <a:off x="7225219" y="1763588"/>
                <a:ext cx="1441240" cy="738664"/>
              </a:xfrm>
              <a:prstGeom prst="rect">
                <a:avLst/>
              </a:prstGeom>
              <a:noFill/>
            </p:spPr>
            <p:txBody>
              <a:bodyPr wrap="square" rtlCol="0">
                <a:spAutoFit/>
              </a:bodyPr>
              <a:lstStyle/>
              <a:p>
                <a:pPr algn="ctr"/>
                <a:r>
                  <a:rPr lang="en-US" sz="1400" dirty="0" smtClean="0"/>
                  <a:t>β=0.65 </a:t>
                </a:r>
              </a:p>
              <a:p>
                <a:pPr algn="ctr"/>
                <a:r>
                  <a:rPr lang="en-US" sz="1400" dirty="0" smtClean="0"/>
                  <a:t>3-spoke</a:t>
                </a:r>
              </a:p>
              <a:p>
                <a:pPr algn="ctr"/>
                <a:r>
                  <a:rPr lang="en-US" sz="1400" dirty="0" smtClean="0"/>
                  <a:t>200-500 MeV</a:t>
                </a:r>
                <a:endParaRPr lang="en-US" sz="1400" dirty="0"/>
              </a:p>
            </p:txBody>
          </p:sp>
          <p:cxnSp>
            <p:nvCxnSpPr>
              <p:cNvPr id="27" name="Straight Arrow Connector 26"/>
              <p:cNvCxnSpPr>
                <a:stCxn id="87" idx="2"/>
              </p:cNvCxnSpPr>
              <p:nvPr/>
            </p:nvCxnSpPr>
            <p:spPr>
              <a:xfrm flipH="1">
                <a:off x="2911238" y="1969530"/>
                <a:ext cx="8645" cy="4302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86" idx="2"/>
              </p:cNvCxnSpPr>
              <p:nvPr/>
            </p:nvCxnSpPr>
            <p:spPr>
              <a:xfrm flipH="1">
                <a:off x="2278735" y="2186716"/>
                <a:ext cx="0" cy="36542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a:off x="1360810" y="2167888"/>
                <a:ext cx="0" cy="36542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414833" y="2259643"/>
                <a:ext cx="793577" cy="307777"/>
              </a:xfrm>
              <a:prstGeom prst="rect">
                <a:avLst/>
              </a:prstGeom>
              <a:noFill/>
            </p:spPr>
            <p:txBody>
              <a:bodyPr wrap="square" rtlCol="0">
                <a:spAutoFit/>
              </a:bodyPr>
              <a:lstStyle/>
              <a:p>
                <a:pPr algn="ctr"/>
                <a:r>
                  <a:rPr lang="en-US" sz="1400" dirty="0" smtClean="0"/>
                  <a:t>LEBT</a:t>
                </a:r>
                <a:endParaRPr lang="en-US" sz="1400" dirty="0"/>
              </a:p>
            </p:txBody>
          </p:sp>
          <p:sp>
            <p:nvSpPr>
              <p:cNvPr id="100" name="Left Bracket 99"/>
              <p:cNvSpPr/>
              <p:nvPr/>
            </p:nvSpPr>
            <p:spPr>
              <a:xfrm rot="5400000">
                <a:off x="5619938" y="-466384"/>
                <a:ext cx="1024824" cy="5068215"/>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TextBox 100"/>
              <p:cNvSpPr txBox="1"/>
              <p:nvPr/>
            </p:nvSpPr>
            <p:spPr>
              <a:xfrm>
                <a:off x="3975905" y="1198589"/>
                <a:ext cx="4351267" cy="369332"/>
              </a:xfrm>
              <a:prstGeom prst="rect">
                <a:avLst/>
              </a:prstGeom>
              <a:noFill/>
            </p:spPr>
            <p:txBody>
              <a:bodyPr wrap="square" rtlCol="0">
                <a:spAutoFit/>
              </a:bodyPr>
              <a:lstStyle/>
              <a:p>
                <a:pPr algn="ctr"/>
                <a:r>
                  <a:rPr lang="en-US" dirty="0" smtClean="0"/>
                  <a:t>352 MHz Superconducting LINAC @ 2K</a:t>
                </a:r>
                <a:endParaRPr lang="en-US" dirty="0"/>
              </a:p>
            </p:txBody>
          </p:sp>
          <p:sp>
            <p:nvSpPr>
              <p:cNvPr id="102" name="TextBox 101"/>
              <p:cNvSpPr txBox="1"/>
              <p:nvPr/>
            </p:nvSpPr>
            <p:spPr>
              <a:xfrm>
                <a:off x="7570019" y="3512398"/>
                <a:ext cx="1385883" cy="338554"/>
              </a:xfrm>
              <a:prstGeom prst="rect">
                <a:avLst/>
              </a:prstGeom>
              <a:noFill/>
            </p:spPr>
            <p:txBody>
              <a:bodyPr wrap="square" rtlCol="0">
                <a:spAutoFit/>
              </a:bodyPr>
              <a:lstStyle/>
              <a:p>
                <a:r>
                  <a:rPr lang="en-US" sz="1600" dirty="0" smtClean="0">
                    <a:solidFill>
                      <a:srgbClr val="FF0000"/>
                    </a:solidFill>
                  </a:rPr>
                  <a:t>To the target</a:t>
                </a:r>
                <a:endParaRPr lang="en-US" sz="1600" dirty="0">
                  <a:solidFill>
                    <a:srgbClr val="FF0000"/>
                  </a:solidFill>
                </a:endParaRPr>
              </a:p>
            </p:txBody>
          </p:sp>
          <p:sp>
            <p:nvSpPr>
              <p:cNvPr id="4" name="Rounded Rectangle 3"/>
              <p:cNvSpPr/>
              <p:nvPr/>
            </p:nvSpPr>
            <p:spPr>
              <a:xfrm>
                <a:off x="100823" y="3493605"/>
                <a:ext cx="385311" cy="4066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ECRIS-1</a:t>
                </a:r>
                <a:endParaRPr lang="en-US" sz="800" dirty="0">
                  <a:solidFill>
                    <a:schemeClr val="tx1"/>
                  </a:solidFill>
                </a:endParaRPr>
              </a:p>
            </p:txBody>
          </p:sp>
        </p:grpSp>
        <p:sp>
          <p:nvSpPr>
            <p:cNvPr id="84" name="Rounded Rectangle 83"/>
            <p:cNvSpPr/>
            <p:nvPr/>
          </p:nvSpPr>
          <p:spPr>
            <a:xfrm>
              <a:off x="1090152" y="3006499"/>
              <a:ext cx="439827" cy="29251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solidFill>
                    <a:srgbClr val="000000"/>
                  </a:solidFill>
                </a:rPr>
                <a:t>RFQ</a:t>
              </a:r>
              <a:endParaRPr lang="en-US" sz="1000" dirty="0">
                <a:solidFill>
                  <a:srgbClr val="000000"/>
                </a:solidFill>
              </a:endParaRPr>
            </a:p>
          </p:txBody>
        </p:sp>
        <p:sp>
          <p:nvSpPr>
            <p:cNvPr id="36" name="Trapezoid 35"/>
            <p:cNvSpPr/>
            <p:nvPr/>
          </p:nvSpPr>
          <p:spPr>
            <a:xfrm rot="2700000">
              <a:off x="225395" y="2579260"/>
              <a:ext cx="258960" cy="219049"/>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rapezoid 103"/>
            <p:cNvSpPr/>
            <p:nvPr/>
          </p:nvSpPr>
          <p:spPr>
            <a:xfrm rot="7500000">
              <a:off x="220814" y="3116923"/>
              <a:ext cx="258960" cy="219049"/>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ounded Rectangle 104"/>
            <p:cNvSpPr/>
            <p:nvPr/>
          </p:nvSpPr>
          <p:spPr>
            <a:xfrm>
              <a:off x="588113" y="3018192"/>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6" name="Rounded Rectangle 105"/>
            <p:cNvSpPr/>
            <p:nvPr/>
          </p:nvSpPr>
          <p:spPr>
            <a:xfrm>
              <a:off x="669158" y="3013633"/>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7" name="Rounded Rectangle 106"/>
            <p:cNvSpPr/>
            <p:nvPr/>
          </p:nvSpPr>
          <p:spPr>
            <a:xfrm>
              <a:off x="750203" y="3023343"/>
              <a:ext cx="49948"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8" name="Rounded Rectangle 107"/>
            <p:cNvSpPr/>
            <p:nvPr/>
          </p:nvSpPr>
          <p:spPr>
            <a:xfrm>
              <a:off x="928326" y="3015913"/>
              <a:ext cx="114167" cy="29251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09" name="Straight Arrow Connector 108"/>
            <p:cNvCxnSpPr/>
            <p:nvPr/>
          </p:nvCxnSpPr>
          <p:spPr>
            <a:xfrm flipH="1" flipV="1">
              <a:off x="2086457" y="2991200"/>
              <a:ext cx="161826" cy="3766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1970461" y="3358819"/>
              <a:ext cx="719601" cy="276999"/>
            </a:xfrm>
            <a:prstGeom prst="rect">
              <a:avLst/>
            </a:prstGeom>
            <a:noFill/>
          </p:spPr>
          <p:txBody>
            <a:bodyPr wrap="square" rtlCol="0">
              <a:spAutoFit/>
            </a:bodyPr>
            <a:lstStyle/>
            <a:p>
              <a:pPr algn="ctr"/>
              <a:r>
                <a:rPr lang="en-US" sz="1200" dirty="0" smtClean="0"/>
                <a:t>QUADS</a:t>
              </a:r>
              <a:endParaRPr lang="en-US" sz="1200" dirty="0"/>
            </a:p>
          </p:txBody>
        </p:sp>
        <p:sp>
          <p:nvSpPr>
            <p:cNvPr id="111" name="TextBox 110"/>
            <p:cNvSpPr txBox="1"/>
            <p:nvPr/>
          </p:nvSpPr>
          <p:spPr>
            <a:xfrm>
              <a:off x="2961846" y="3240224"/>
              <a:ext cx="1687763" cy="523220"/>
            </a:xfrm>
            <a:prstGeom prst="rect">
              <a:avLst/>
            </a:prstGeom>
            <a:noFill/>
          </p:spPr>
          <p:txBody>
            <a:bodyPr wrap="square" rtlCol="0">
              <a:spAutoFit/>
            </a:bodyPr>
            <a:lstStyle/>
            <a:p>
              <a:pPr algn="ctr"/>
              <a:r>
                <a:rPr lang="en-US" sz="1400" dirty="0" err="1" smtClean="0"/>
                <a:t>Buncher</a:t>
              </a:r>
              <a:r>
                <a:rPr lang="en-US" sz="1400" dirty="0" smtClean="0"/>
                <a:t> to match to SC cavity entrance</a:t>
              </a:r>
              <a:endParaRPr lang="en-US" sz="1400" dirty="0"/>
            </a:p>
          </p:txBody>
        </p:sp>
        <p:cxnSp>
          <p:nvCxnSpPr>
            <p:cNvPr id="112" name="Straight Arrow Connector 111"/>
            <p:cNvCxnSpPr/>
            <p:nvPr/>
          </p:nvCxnSpPr>
          <p:spPr>
            <a:xfrm flipH="1" flipV="1">
              <a:off x="3498754" y="3009074"/>
              <a:ext cx="136825" cy="2756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1238059" y="3439874"/>
              <a:ext cx="848398" cy="307777"/>
            </a:xfrm>
            <a:prstGeom prst="rect">
              <a:avLst/>
            </a:prstGeom>
            <a:noFill/>
          </p:spPr>
          <p:txBody>
            <a:bodyPr wrap="square" rtlCol="0">
              <a:spAutoFit/>
            </a:bodyPr>
            <a:lstStyle/>
            <a:p>
              <a:pPr algn="ctr"/>
              <a:r>
                <a:rPr lang="en-US" sz="1400" dirty="0" smtClean="0"/>
                <a:t>Solenoid</a:t>
              </a:r>
              <a:endParaRPr lang="en-US" sz="1400" dirty="0"/>
            </a:p>
          </p:txBody>
        </p:sp>
        <p:cxnSp>
          <p:nvCxnSpPr>
            <p:cNvPr id="114" name="Straight Arrow Connector 113"/>
            <p:cNvCxnSpPr>
              <a:stCxn id="113" idx="1"/>
            </p:cNvCxnSpPr>
            <p:nvPr/>
          </p:nvCxnSpPr>
          <p:spPr>
            <a:xfrm flipH="1" flipV="1">
              <a:off x="982479" y="3404048"/>
              <a:ext cx="255580" cy="18971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94" name="Date Placeholder 93"/>
          <p:cNvSpPr>
            <a:spLocks noGrp="1"/>
          </p:cNvSpPr>
          <p:nvPr>
            <p:ph type="dt" sz="half" idx="10"/>
          </p:nvPr>
        </p:nvSpPr>
        <p:spPr/>
        <p:txBody>
          <a:bodyPr/>
          <a:lstStyle/>
          <a:p>
            <a:fld id="{F5A2A93F-2D64-9F46-AA56-6790A93D5339}" type="datetime1">
              <a:rPr lang="en-US" smtClean="0"/>
              <a:t>5/31/11</a:t>
            </a:fld>
            <a:endParaRPr lang="en-US"/>
          </a:p>
        </p:txBody>
      </p:sp>
      <p:sp>
        <p:nvSpPr>
          <p:cNvPr id="96" name="Slide Number Placeholder 95"/>
          <p:cNvSpPr>
            <a:spLocks noGrp="1"/>
          </p:cNvSpPr>
          <p:nvPr>
            <p:ph type="sldNum" sz="quarter" idx="12"/>
          </p:nvPr>
        </p:nvSpPr>
        <p:spPr/>
        <p:txBody>
          <a:bodyPr/>
          <a:lstStyle/>
          <a:p>
            <a:fld id="{CD1A17CE-1D5E-C64F-A6A7-115850E7F5D5}" type="slidenum">
              <a:rPr lang="en-US" smtClean="0"/>
              <a:pPr/>
              <a:t>9</a:t>
            </a:fld>
            <a:endParaRPr lang="en-US"/>
          </a:p>
        </p:txBody>
      </p:sp>
      <p:sp>
        <p:nvSpPr>
          <p:cNvPr id="103" name="Footer Placeholder 102"/>
          <p:cNvSpPr>
            <a:spLocks noGrp="1"/>
          </p:cNvSpPr>
          <p:nvPr>
            <p:ph type="ftr" sz="quarter" idx="11"/>
          </p:nvPr>
        </p:nvSpPr>
        <p:spPr/>
        <p:txBody>
          <a:bodyPr/>
          <a:lstStyle/>
          <a:p>
            <a:r>
              <a:rPr lang="en-US" smtClean="0"/>
              <a:t>CAS 2011, Bilbao</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4893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2693</TotalTime>
  <Words>1544</Words>
  <Application>Microsoft Macintosh PowerPoint</Application>
  <PresentationFormat>On-screen Show (4:3)</PresentationFormat>
  <Paragraphs>251</Paragraphs>
  <Slides>11</Slides>
  <Notes>6</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1_Office Theme</vt:lpstr>
      <vt:lpstr>RIB Accelerator Proposal</vt:lpstr>
      <vt:lpstr>Motivation</vt:lpstr>
      <vt:lpstr>Radioactive Ion Beams</vt:lpstr>
      <vt:lpstr>Existing or under design facilities</vt:lpstr>
      <vt:lpstr>Design choices</vt:lpstr>
      <vt:lpstr>Ion source: 3rd generation SC ECRIS</vt:lpstr>
      <vt:lpstr>SC Spock Cavities</vt:lpstr>
      <vt:lpstr>Cost vs. flexibility</vt:lpstr>
      <vt:lpstr>Slide 9</vt:lpstr>
      <vt:lpstr>scRIBe</vt:lpstr>
      <vt:lpstr>Conclusion</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presentation</dc:title>
  <dc:subject/>
  <dc:creator>Suzie Sheehy</dc:creator>
  <cp:keywords/>
  <dc:description/>
  <cp:lastModifiedBy>Suzie Sheehy</cp:lastModifiedBy>
  <cp:revision>83</cp:revision>
  <dcterms:created xsi:type="dcterms:W3CDTF">2011-05-30T19:50:43Z</dcterms:created>
  <dcterms:modified xsi:type="dcterms:W3CDTF">2011-05-31T08:57:14Z</dcterms:modified>
  <cp:category/>
</cp:coreProperties>
</file>